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0" r:id="rId7"/>
    <p:sldId id="267" r:id="rId8"/>
    <p:sldId id="262" r:id="rId9"/>
    <p:sldId id="268" r:id="rId10"/>
    <p:sldId id="269" r:id="rId11"/>
    <p:sldId id="265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24-03-2021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3600" b="1" dirty="0"/>
              <a:t>LENDING CLUB CASE STUDY</a:t>
            </a:r>
            <a:br>
              <a:rPr lang="en-IN" sz="3600" b="1" dirty="0"/>
            </a:b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Group Members:</a:t>
            </a:r>
          </a:p>
          <a:p>
            <a:pPr marL="342900" indent="-342900" algn="l">
              <a:buAutoNum type="arabicPeriod"/>
            </a:pPr>
            <a:r>
              <a:rPr lang="en-US" sz="1800" dirty="0" err="1"/>
              <a:t>Md</a:t>
            </a:r>
            <a:r>
              <a:rPr lang="en-US" sz="1800" dirty="0"/>
              <a:t> </a:t>
            </a:r>
            <a:r>
              <a:rPr lang="en-US" sz="1800" dirty="0" err="1"/>
              <a:t>Ashif</a:t>
            </a:r>
            <a:r>
              <a:rPr lang="en-US" sz="1800" dirty="0"/>
              <a:t> Ali</a:t>
            </a:r>
          </a:p>
          <a:p>
            <a:pPr marL="342900" indent="-342900" algn="l">
              <a:buAutoNum type="arabicPeriod"/>
            </a:pPr>
            <a:r>
              <a:rPr lang="en-US" sz="1800" dirty="0" err="1"/>
              <a:t>Manikanta</a:t>
            </a:r>
            <a:r>
              <a:rPr lang="en-US" sz="1800" dirty="0"/>
              <a:t> </a:t>
            </a:r>
            <a:r>
              <a:rPr lang="en-US" sz="1800" dirty="0" err="1"/>
              <a:t>Ambadipudi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E6C6FD6-D7AA-44EC-9FD0-B8B85ACEFBAE}"/>
              </a:ext>
            </a:extLst>
          </p:cNvPr>
          <p:cNvSpPr/>
          <p:nvPr/>
        </p:nvSpPr>
        <p:spPr>
          <a:xfrm>
            <a:off x="4216535" y="486620"/>
            <a:ext cx="3541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Bivariate Analysis on Term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2926AA03-1BF9-490F-9E43-EA90FBAA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111931"/>
            <a:ext cx="4962525" cy="30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C7EE95-C032-437B-82F2-B9C63BE41CA3}"/>
              </a:ext>
            </a:extLst>
          </p:cNvPr>
          <p:cNvSpPr txBox="1"/>
          <p:nvPr/>
        </p:nvSpPr>
        <p:spPr>
          <a:xfrm>
            <a:off x="216883" y="4179238"/>
            <a:ext cx="444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Percentage of Applicants for </a:t>
            </a:r>
            <a:br>
              <a:rPr lang="en-US" sz="1400" b="1" dirty="0"/>
            </a:br>
            <a:r>
              <a:rPr lang="en-US" sz="1400" b="1" dirty="0"/>
              <a:t>each category of Purpose: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69229F-0D62-4A05-90B8-3B852435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7" y="4683421"/>
            <a:ext cx="2220080" cy="20672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B55B85-5267-410E-9A73-E560B9F55417}"/>
              </a:ext>
            </a:extLst>
          </p:cNvPr>
          <p:cNvSpPr txBox="1"/>
          <p:nvPr/>
        </p:nvSpPr>
        <p:spPr>
          <a:xfrm>
            <a:off x="9042402" y="4221192"/>
            <a:ext cx="246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Annual Income Categories: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A2E8419-CE88-493C-9119-8D94929F4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2" y="4565789"/>
            <a:ext cx="2169884" cy="872406"/>
          </a:xfrm>
          <a:prstGeom prst="rect">
            <a:avLst/>
          </a:prstGeom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xmlns="" id="{94E904C6-934E-400A-B695-8F211FD7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61" y="985104"/>
            <a:ext cx="4886325" cy="32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90994C0-C572-4673-A4C9-E38919204006}"/>
              </a:ext>
            </a:extLst>
          </p:cNvPr>
          <p:cNvSpPr txBox="1"/>
          <p:nvPr/>
        </p:nvSpPr>
        <p:spPr>
          <a:xfrm>
            <a:off x="3033486" y="4528969"/>
            <a:ext cx="5612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graph to the left shows how Term performs with Purpose against the  default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will ignore all the categories of purpose, below ‘</a:t>
            </a:r>
            <a:r>
              <a:rPr lang="en-US" sz="1400" dirty="0" err="1"/>
              <a:t>small_business</a:t>
            </a:r>
            <a:r>
              <a:rPr lang="en-US" sz="1400" dirty="0"/>
              <a:t>’ as the percentages of applicants for those categories are very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see from the  Term-Purpose graph that most of the applicants that defaulted listed their purpose as Small Business and chose 60 months 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graph on the right shows that majority of the defaulters had Low Annual Income and chose 60 months Term.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AB5CE5-6E33-486A-A313-AB390995EFA0}"/>
              </a:ext>
            </a:extLst>
          </p:cNvPr>
          <p:cNvSpPr/>
          <p:nvPr/>
        </p:nvSpPr>
        <p:spPr>
          <a:xfrm>
            <a:off x="3588005" y="449560"/>
            <a:ext cx="5015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Univariate Analysis on Annual Income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0D5E0932-3D34-462E-82A2-0CCE043F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8" y="1408567"/>
            <a:ext cx="60198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47BE03-DF91-4E1F-B655-0F027502B5C8}"/>
              </a:ext>
            </a:extLst>
          </p:cNvPr>
          <p:cNvSpPr txBox="1"/>
          <p:nvPr/>
        </p:nvSpPr>
        <p:spPr>
          <a:xfrm>
            <a:off x="624114" y="4853480"/>
            <a:ext cx="5573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Annual Income Categories:</a:t>
            </a:r>
          </a:p>
          <a:p>
            <a:endParaRPr lang="en-US" sz="1600" b="1" dirty="0"/>
          </a:p>
          <a:p>
            <a:r>
              <a:rPr lang="en-US" sz="1600" dirty="0"/>
              <a:t>Low - Less than or equal to 50000</a:t>
            </a:r>
          </a:p>
          <a:p>
            <a:r>
              <a:rPr lang="en-US" sz="1600" dirty="0"/>
              <a:t>Medium – Greater than 50000 but less than or equal to 100000</a:t>
            </a:r>
          </a:p>
          <a:p>
            <a:r>
              <a:rPr lang="en-US" sz="1600" dirty="0"/>
              <a:t>High – Greater than 100000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1424D3-D13F-42FF-A223-CC8D386D14DE}"/>
              </a:ext>
            </a:extLst>
          </p:cNvPr>
          <p:cNvSpPr txBox="1"/>
          <p:nvPr/>
        </p:nvSpPr>
        <p:spPr>
          <a:xfrm>
            <a:off x="7155543" y="1654629"/>
            <a:ext cx="4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graph to the left, we can see that applicant with a Low Annual Income Category have defaulted the most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EACA474-853C-49B6-9410-4131458FC0EB}"/>
              </a:ext>
            </a:extLst>
          </p:cNvPr>
          <p:cNvSpPr txBox="1"/>
          <p:nvPr/>
        </p:nvSpPr>
        <p:spPr>
          <a:xfrm>
            <a:off x="7315200" y="5617029"/>
            <a:ext cx="3904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Note: </a:t>
            </a:r>
            <a:r>
              <a:rPr lang="en-US" sz="1600" dirty="0"/>
              <a:t>Bivariate Analysis on Annual Income has been covered in the previous slides</a:t>
            </a:r>
            <a:r>
              <a:rPr lang="en-US" sz="1600" b="1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EB11E5-589E-4F5C-837E-6EAC96CFEDD4}"/>
              </a:ext>
            </a:extLst>
          </p:cNvPr>
          <p:cNvSpPr/>
          <p:nvPr/>
        </p:nvSpPr>
        <p:spPr>
          <a:xfrm>
            <a:off x="3684186" y="515648"/>
            <a:ext cx="4735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Univariate Analysis on Interest Rate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B3C89B0F-6E8B-4F72-B6EC-47D56684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2" y="1350509"/>
            <a:ext cx="5953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990F4D-B3E4-4F9D-96A1-D4CA0E56E0AC}"/>
              </a:ext>
            </a:extLst>
          </p:cNvPr>
          <p:cNvSpPr txBox="1"/>
          <p:nvPr/>
        </p:nvSpPr>
        <p:spPr>
          <a:xfrm>
            <a:off x="624114" y="4853480"/>
            <a:ext cx="2394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Interest Rate Categories:</a:t>
            </a:r>
          </a:p>
          <a:p>
            <a:endParaRPr lang="en-US" sz="1600" b="1" dirty="0"/>
          </a:p>
          <a:p>
            <a:r>
              <a:rPr lang="en-US" sz="1600" dirty="0"/>
              <a:t>Low:  &lt;= 10 %</a:t>
            </a:r>
          </a:p>
          <a:p>
            <a:r>
              <a:rPr lang="en-US" sz="1600" dirty="0"/>
              <a:t>Medium:  10 to 15 %</a:t>
            </a:r>
          </a:p>
          <a:p>
            <a:r>
              <a:rPr lang="en-US" sz="1600" dirty="0"/>
              <a:t>High: 15 to 20 %</a:t>
            </a:r>
          </a:p>
          <a:p>
            <a:r>
              <a:rPr lang="en-US" sz="1600" dirty="0"/>
              <a:t>Very High: &gt; 20%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D978D1-FB00-4B54-9D23-49B3F42F046E}"/>
              </a:ext>
            </a:extLst>
          </p:cNvPr>
          <p:cNvSpPr txBox="1"/>
          <p:nvPr/>
        </p:nvSpPr>
        <p:spPr>
          <a:xfrm>
            <a:off x="7141029" y="1661206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ignoring Interest Rate Category ‘ Very High’ as the percentage of applicants for that category is very less and insignificant.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shown in the graph to the left, we can see that the default rate is the highest when the Interest Rate is High.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9D7FFD4-4307-4367-A790-F20967C9AD98}"/>
              </a:ext>
            </a:extLst>
          </p:cNvPr>
          <p:cNvSpPr txBox="1"/>
          <p:nvPr/>
        </p:nvSpPr>
        <p:spPr>
          <a:xfrm>
            <a:off x="3432628" y="4853480"/>
            <a:ext cx="331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Percentage of applicants for each Interest Rate Category: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38A40D-159A-4486-BF20-191D7371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173" y="5507491"/>
            <a:ext cx="1807029" cy="8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DE1E84-F76D-4FAD-B882-EC36294C444E}"/>
              </a:ext>
            </a:extLst>
          </p:cNvPr>
          <p:cNvSpPr/>
          <p:nvPr/>
        </p:nvSpPr>
        <p:spPr>
          <a:xfrm>
            <a:off x="3969792" y="646277"/>
            <a:ext cx="4628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Bivariate Analysis on Interest Rate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xmlns="" id="{D619C357-B559-4F56-96B6-517BFBB7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" y="2255771"/>
            <a:ext cx="5485039" cy="28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11006A-394D-43AB-B751-70B56CD3122A}"/>
              </a:ext>
            </a:extLst>
          </p:cNvPr>
          <p:cNvSpPr txBox="1"/>
          <p:nvPr/>
        </p:nvSpPr>
        <p:spPr>
          <a:xfrm>
            <a:off x="7039429" y="2162629"/>
            <a:ext cx="4499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ignoring the ‘Very High’ category of the Interest Rate as the percentage of applicants for that category is very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graph to the left, we can see that applicants with High Interest Rate have defaulted the most when the Term is 60 months.</a:t>
            </a:r>
          </a:p>
        </p:txBody>
      </p:sp>
    </p:spTree>
    <p:extLst>
      <p:ext uri="{BB962C8B-B14F-4D97-AF65-F5344CB8AC3E}">
        <p14:creationId xmlns:p14="http://schemas.microsoft.com/office/powerpoint/2010/main" val="376404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DE08B0-8EB9-4033-B73B-62DD7DB6B014}"/>
              </a:ext>
            </a:extLst>
          </p:cNvPr>
          <p:cNvSpPr/>
          <p:nvPr/>
        </p:nvSpPr>
        <p:spPr>
          <a:xfrm>
            <a:off x="3684186" y="515648"/>
            <a:ext cx="4810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Univariate Analysis on Loan Amount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63658FC2-9903-4E79-BEA0-A1F839A1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0" y="1178833"/>
            <a:ext cx="5524012" cy="291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E3AE76-5700-410D-BB28-C66841D655AD}"/>
              </a:ext>
            </a:extLst>
          </p:cNvPr>
          <p:cNvSpPr txBox="1"/>
          <p:nvPr/>
        </p:nvSpPr>
        <p:spPr>
          <a:xfrm>
            <a:off x="478972" y="4294549"/>
            <a:ext cx="23948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Loan Amount Categories:</a:t>
            </a:r>
          </a:p>
          <a:p>
            <a:endParaRPr lang="en-US" sz="1600" b="1" dirty="0"/>
          </a:p>
          <a:p>
            <a:r>
              <a:rPr lang="en-US" sz="1600" dirty="0"/>
              <a:t>Very Low: &lt;= 7000</a:t>
            </a:r>
          </a:p>
          <a:p>
            <a:r>
              <a:rPr lang="en-US" sz="1600" dirty="0"/>
              <a:t>Low: 7000 to 14000</a:t>
            </a:r>
          </a:p>
          <a:p>
            <a:r>
              <a:rPr lang="en-US" sz="1600" dirty="0"/>
              <a:t>Medium: 14000 to 21000</a:t>
            </a:r>
          </a:p>
          <a:p>
            <a:r>
              <a:rPr lang="en-US" sz="1600" dirty="0"/>
              <a:t>High: 21000 to 28000</a:t>
            </a:r>
          </a:p>
          <a:p>
            <a:r>
              <a:rPr lang="en-US" sz="1600" dirty="0"/>
              <a:t>Very High: &gt; 28000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D181B38-6052-4E8D-B56F-97E5BF91A7FA}"/>
              </a:ext>
            </a:extLst>
          </p:cNvPr>
          <p:cNvSpPr txBox="1"/>
          <p:nvPr/>
        </p:nvSpPr>
        <p:spPr>
          <a:xfrm>
            <a:off x="3214914" y="4294549"/>
            <a:ext cx="331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Percentage of applicants for each Loan Amount Category: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705289-09C8-4CAC-A7AA-73A276C8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55" y="4949823"/>
            <a:ext cx="1784433" cy="1160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91222F-CED9-4AE9-8C91-8F52BEFA92D9}"/>
              </a:ext>
            </a:extLst>
          </p:cNvPr>
          <p:cNvSpPr txBox="1"/>
          <p:nvPr/>
        </p:nvSpPr>
        <p:spPr>
          <a:xfrm>
            <a:off x="6937829" y="1567543"/>
            <a:ext cx="377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ignoring Loan Amount Category ‘Very High’ as percentage of applicants for this category is very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to the left shows that, higher the loan amount the higher the default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conclude that applicants with High loan amount have defaulted the most.</a:t>
            </a:r>
          </a:p>
        </p:txBody>
      </p:sp>
    </p:spTree>
    <p:extLst>
      <p:ext uri="{BB962C8B-B14F-4D97-AF65-F5344CB8AC3E}">
        <p14:creationId xmlns:p14="http://schemas.microsoft.com/office/powerpoint/2010/main" val="116653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AD849E-6A61-48B6-B4D0-2FFB2496B00C}"/>
              </a:ext>
            </a:extLst>
          </p:cNvPr>
          <p:cNvSpPr/>
          <p:nvPr/>
        </p:nvSpPr>
        <p:spPr>
          <a:xfrm>
            <a:off x="3969792" y="646277"/>
            <a:ext cx="461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Bivariate Analysis on Loan Amount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xmlns="" id="{022FC5B4-D055-4CAF-A8E1-30016211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58660"/>
            <a:ext cx="58769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51B5A-DFD8-4409-A392-FB65DBDF0707}"/>
              </a:ext>
            </a:extLst>
          </p:cNvPr>
          <p:cNvSpPr txBox="1"/>
          <p:nvPr/>
        </p:nvSpPr>
        <p:spPr>
          <a:xfrm>
            <a:off x="624114" y="4853480"/>
            <a:ext cx="2394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Interest Rate Categories:</a:t>
            </a:r>
          </a:p>
          <a:p>
            <a:endParaRPr lang="en-US" sz="1600" b="1" dirty="0"/>
          </a:p>
          <a:p>
            <a:r>
              <a:rPr lang="en-US" sz="1600" dirty="0"/>
              <a:t>Low:  &lt;= 10 %</a:t>
            </a:r>
          </a:p>
          <a:p>
            <a:r>
              <a:rPr lang="en-US" sz="1600" dirty="0"/>
              <a:t>Medium:  10 to 15 %</a:t>
            </a:r>
          </a:p>
          <a:p>
            <a:r>
              <a:rPr lang="en-US" sz="1600" dirty="0"/>
              <a:t>High: 15 to 20 %</a:t>
            </a:r>
          </a:p>
          <a:p>
            <a:r>
              <a:rPr lang="en-US" sz="1600" dirty="0"/>
              <a:t>Very High: &gt; 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EBBB8DA-42F8-46F3-B294-E4260D47BEBF}"/>
              </a:ext>
            </a:extLst>
          </p:cNvPr>
          <p:cNvSpPr txBox="1"/>
          <p:nvPr/>
        </p:nvSpPr>
        <p:spPr>
          <a:xfrm>
            <a:off x="3432628" y="4853480"/>
            <a:ext cx="331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Percentage of applicants for each Interest Rate Category: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9EB71BB-BDEC-4AAA-8957-10FEB37C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173" y="5507491"/>
            <a:ext cx="1807029" cy="834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0D0FA2-338A-4E31-887A-43F3DA6E60AE}"/>
              </a:ext>
            </a:extLst>
          </p:cNvPr>
          <p:cNvSpPr txBox="1"/>
          <p:nvPr/>
        </p:nvSpPr>
        <p:spPr>
          <a:xfrm>
            <a:off x="7141029" y="1538514"/>
            <a:ext cx="4252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ignore Very High Loan Amount and Very High Interest Rate categories as the percentages of applicants for these 2 categories are very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from the graph to the left that when the Loan Amount and Interest Rates are High, the Default Rate is also High.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5A6DE6-DD82-4751-8E6C-79DE2D18AC89}"/>
              </a:ext>
            </a:extLst>
          </p:cNvPr>
          <p:cNvSpPr txBox="1"/>
          <p:nvPr/>
        </p:nvSpPr>
        <p:spPr>
          <a:xfrm>
            <a:off x="7808686" y="5638310"/>
            <a:ext cx="375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Note:</a:t>
            </a:r>
            <a:r>
              <a:rPr lang="en-US" dirty="0"/>
              <a:t> </a:t>
            </a:r>
            <a:r>
              <a:rPr lang="en-US" sz="1600" dirty="0"/>
              <a:t>We have one more graph plotted, between Grade, Loan Amount vs Default Rate and can be found in the slide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8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96B4AA8-33F0-4318-B278-8C21518CED8E}"/>
              </a:ext>
            </a:extLst>
          </p:cNvPr>
          <p:cNvSpPr/>
          <p:nvPr/>
        </p:nvSpPr>
        <p:spPr>
          <a:xfrm>
            <a:off x="5307964" y="747877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3E7692-D609-4A8A-83EF-840B2D98A0AB}"/>
              </a:ext>
            </a:extLst>
          </p:cNvPr>
          <p:cNvSpPr txBox="1"/>
          <p:nvPr/>
        </p:nvSpPr>
        <p:spPr>
          <a:xfrm>
            <a:off x="1857829" y="1596571"/>
            <a:ext cx="89553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following are the Driver Variables that lead to a potential loan default: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Grade</a:t>
            </a:r>
            <a:r>
              <a:rPr lang="en-US" sz="1600" dirty="0"/>
              <a:t>: Higher the grade (A to G with G being the highest and A being the lowest), higher the chance of default. Most defaults were seen for the Grade 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  <a:r>
              <a:rPr lang="en-US" sz="1600" dirty="0"/>
              <a:t>: Highest default rate was observed for the loan purpose – Small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Term</a:t>
            </a:r>
            <a:r>
              <a:rPr lang="en-US" sz="1600" dirty="0"/>
              <a:t>: Default rate was the highest for 60 months Term.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Annual Income</a:t>
            </a:r>
            <a:r>
              <a:rPr lang="en-US" sz="1600" dirty="0"/>
              <a:t>: Lower the annual income higher the chance of default. Highest default rate was observed for Low Annual Income (&lt; 50000).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Interest Rate</a:t>
            </a:r>
            <a:r>
              <a:rPr lang="en-US" sz="1600" dirty="0"/>
              <a:t>: Higher the interest, higher the default rate. Highest default rate was observed for High Interest Rate (15 – 20 %).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Loan Amount</a:t>
            </a:r>
            <a:r>
              <a:rPr lang="en-US" sz="1600" dirty="0"/>
              <a:t>: Higher the loan amount, higher the default rate. Highest default rate was observed for High Loan Amount (21000 to 28000).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108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Identification of </a:t>
            </a:r>
            <a:r>
              <a:rPr lang="en-IN" sz="2400" dirty="0"/>
              <a:t>risky loan applicants</a:t>
            </a:r>
            <a:r>
              <a:rPr lang="en-US" sz="2400" dirty="0"/>
              <a:t> using EDA.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Find</a:t>
            </a:r>
            <a:r>
              <a:rPr lang="en-US" sz="2400" dirty="0" smtClean="0"/>
              <a:t> </a:t>
            </a:r>
            <a:r>
              <a:rPr lang="en-US" sz="2400" dirty="0"/>
              <a:t>the ‘Driving Factors’ or ‘Driver Variables’ behind the loan default phenomena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3600" b="1" dirty="0"/>
              <a:t>Case Study Objectives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/>
              <a:t>Lending Club Case Study Flow Chart</a:t>
            </a:r>
          </a:p>
          <a:p>
            <a:pPr marL="0" indent="0">
              <a:buNone/>
            </a:pPr>
            <a:endParaRPr lang="en-IN" sz="1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 </a:t>
            </a:r>
            <a:r>
              <a:rPr lang="en-IN" sz="3600" b="1" dirty="0"/>
              <a:t>Problem solving methodology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1136469" y="2674188"/>
            <a:ext cx="2081184" cy="100066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START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068094" y="2771192"/>
            <a:ext cx="3450566" cy="8066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UNDERSTANDING THE DATASET</a:t>
            </a: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3217653" y="3174520"/>
            <a:ext cx="8504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/>
          <p:cNvSpPr/>
          <p:nvPr/>
        </p:nvSpPr>
        <p:spPr>
          <a:xfrm>
            <a:off x="8479765" y="2771192"/>
            <a:ext cx="2562045" cy="80665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 AND HANDLING MISSING DATA</a:t>
            </a: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7518660" y="3174520"/>
            <a:ext cx="9611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Alternate Process 12"/>
          <p:cNvSpPr/>
          <p:nvPr/>
        </p:nvSpPr>
        <p:spPr>
          <a:xfrm>
            <a:off x="8110184" y="4278753"/>
            <a:ext cx="2931626" cy="141473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PREPARATION</a:t>
            </a:r>
          </a:p>
        </p:txBody>
      </p:sp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9760787" y="3577848"/>
            <a:ext cx="1" cy="700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42872" y="4278753"/>
            <a:ext cx="3094357" cy="14147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EXPLORATORY DATA ANALYSIS</a:t>
            </a:r>
          </a:p>
          <a:p>
            <a:pPr algn="ctr"/>
            <a:r>
              <a:rPr lang="en-IN" dirty="0"/>
              <a:t>(UNIVARIATE ANALYSIS, SEGMENTED UNIVARIATE ANALYSIS AND BIVARIATE ANALYSIS)</a:t>
            </a:r>
          </a:p>
        </p:txBody>
      </p:sp>
      <p:cxnSp>
        <p:nvCxnSpPr>
          <p:cNvPr id="18" name="Straight Arrow Connector 17"/>
          <p:cNvCxnSpPr>
            <a:stCxn id="13" idx="1"/>
            <a:endCxn id="16" idx="3"/>
          </p:cNvCxnSpPr>
          <p:nvPr/>
        </p:nvCxnSpPr>
        <p:spPr>
          <a:xfrm flipH="1">
            <a:off x="6737229" y="4986119"/>
            <a:ext cx="13729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B5053B-2C0F-4198-A6D6-D27CD0FEAB3F}"/>
              </a:ext>
            </a:extLst>
          </p:cNvPr>
          <p:cNvSpPr txBox="1"/>
          <p:nvPr/>
        </p:nvSpPr>
        <p:spPr>
          <a:xfrm>
            <a:off x="4789714" y="789395"/>
            <a:ext cx="316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F9C9E6-4A87-4822-B733-D69B3D43A487}"/>
              </a:ext>
            </a:extLst>
          </p:cNvPr>
          <p:cNvSpPr txBox="1"/>
          <p:nvPr/>
        </p:nvSpPr>
        <p:spPr>
          <a:xfrm>
            <a:off x="1828800" y="1825171"/>
            <a:ext cx="87230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have performed Univariate and Bivariate Analysis on all the variables and arrived at the following variables: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Grade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Purpose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Term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Annual Income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Interest Rate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univariate analysis and bivariate analysis (only for the important/key variables) for the above variables have been plotted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51285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59DC53-B678-40F2-8691-2F28735A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0" y="1683659"/>
            <a:ext cx="5141400" cy="3069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9F8605-7AB9-4F67-BE4B-E958890DFE52}"/>
              </a:ext>
            </a:extLst>
          </p:cNvPr>
          <p:cNvSpPr txBox="1"/>
          <p:nvPr/>
        </p:nvSpPr>
        <p:spPr>
          <a:xfrm>
            <a:off x="3655143" y="658766"/>
            <a:ext cx="460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Univariate Analysis on </a:t>
            </a:r>
            <a:r>
              <a:rPr lang="en-US" sz="2400" b="1" dirty="0" smtClean="0"/>
              <a:t>Grade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7F695F-227C-4196-A07B-B2F55D358EC6}"/>
              </a:ext>
            </a:extLst>
          </p:cNvPr>
          <p:cNvSpPr txBox="1"/>
          <p:nvPr/>
        </p:nvSpPr>
        <p:spPr>
          <a:xfrm>
            <a:off x="243400" y="4686671"/>
            <a:ext cx="38912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Percentage of total counts of each Category: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F0A93D9-6081-4293-9E53-41D9BE61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7" y="5075720"/>
            <a:ext cx="1088572" cy="1582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95D0DCB-60E6-4ADA-828C-234C2C5E6BD1}"/>
              </a:ext>
            </a:extLst>
          </p:cNvPr>
          <p:cNvSpPr txBox="1"/>
          <p:nvPr/>
        </p:nvSpPr>
        <p:spPr>
          <a:xfrm>
            <a:off x="5747656" y="1669134"/>
            <a:ext cx="5312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Bar plot to the left we can notice that applicants with grade G have defaulted the highest.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looking at the percentage of applicants for each grade, we can see that percentage of applicants falling under grade G is less than 1, and hence considering this would yield skewed results. We will be ignoring this variable for the purpose of our </a:t>
            </a:r>
            <a:r>
              <a:rPr lang="en-US" dirty="0" smtClean="0"/>
              <a:t>analysis.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applies for grade F as well and hence we will be ignoring grade F for the purpose of the analysis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leaves us with grade E having the highest default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conclude that applicants with grade E have defaulted the most.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29" y="492378"/>
            <a:ext cx="3396342" cy="856138"/>
          </a:xfrm>
        </p:spPr>
        <p:txBody>
          <a:bodyPr/>
          <a:lstStyle/>
          <a:p>
            <a:r>
              <a:rPr lang="en-IN" sz="2000" b="1" dirty="0"/>
              <a:t>Bivariate Analysis on </a:t>
            </a:r>
            <a:r>
              <a:rPr lang="en-IN" sz="2000" b="1" dirty="0" smtClean="0"/>
              <a:t>Grade</a:t>
            </a:r>
            <a:endParaRPr lang="en-IN" sz="20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B291038F-9B53-48C3-BDDA-EA158718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7" y="1573513"/>
            <a:ext cx="4327622" cy="258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8D2DAF-821B-4F0A-8E0D-E7A21D8740B3}"/>
              </a:ext>
            </a:extLst>
          </p:cNvPr>
          <p:cNvSpPr txBox="1"/>
          <p:nvPr/>
        </p:nvSpPr>
        <p:spPr>
          <a:xfrm>
            <a:off x="420914" y="4156349"/>
            <a:ext cx="246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Loan Amount Categories: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6CC473-CDB3-45FC-88F8-404CC219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4" y="4466145"/>
            <a:ext cx="1814285" cy="1307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EDEE560-54D5-4A22-B3D6-67E0D01B45C4}"/>
              </a:ext>
            </a:extLst>
          </p:cNvPr>
          <p:cNvSpPr txBox="1"/>
          <p:nvPr/>
        </p:nvSpPr>
        <p:spPr>
          <a:xfrm>
            <a:off x="8846456" y="4156348"/>
            <a:ext cx="246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Annual Income Categories: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9519E4D-6C73-4C66-82FA-2341F2DE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456" y="4500945"/>
            <a:ext cx="2169884" cy="872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057D6C-A291-4D49-87BF-C9107964D304}"/>
              </a:ext>
            </a:extLst>
          </p:cNvPr>
          <p:cNvSpPr txBox="1"/>
          <p:nvPr/>
        </p:nvSpPr>
        <p:spPr>
          <a:xfrm>
            <a:off x="3410856" y="4230435"/>
            <a:ext cx="4847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graph on the left shows how grade performs for different loan amount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Excluding grades F and G (for the reason mentioned in Slide 5) we can notice that applicants with a High loan amount from grade E have defaulted the most when compared to other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graph on the right shows how grade performs for different Annual Income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see that applicants with Low Income Category from grade E have defaulted the most.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xmlns="" id="{C9F0060A-BBA9-4E26-9F86-69E7CCA75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15" y="1573008"/>
            <a:ext cx="4847772" cy="24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8EF13D-5008-4313-8465-2513E39A46BD}"/>
              </a:ext>
            </a:extLst>
          </p:cNvPr>
          <p:cNvSpPr txBox="1"/>
          <p:nvPr/>
        </p:nvSpPr>
        <p:spPr>
          <a:xfrm>
            <a:off x="3655143" y="658766"/>
            <a:ext cx="460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Univariate Analysis on </a:t>
            </a:r>
            <a:r>
              <a:rPr lang="en-US" sz="2400" b="1" dirty="0" smtClean="0"/>
              <a:t>Purpose</a:t>
            </a:r>
            <a:endParaRPr lang="en-US" sz="24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FF0B87E1-47DF-406A-9C0B-495C800F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8" y="1245963"/>
            <a:ext cx="7806191" cy="319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C1AE2A-FC71-4664-8EDB-B86E2D9ECF85}"/>
              </a:ext>
            </a:extLst>
          </p:cNvPr>
          <p:cNvSpPr txBox="1"/>
          <p:nvPr/>
        </p:nvSpPr>
        <p:spPr>
          <a:xfrm>
            <a:off x="8415114" y="1422400"/>
            <a:ext cx="343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Percentage of Applicants for each category of Purpose: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3B725D-37B2-483C-ACB7-D4606A96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914" y="2036203"/>
            <a:ext cx="2220080" cy="2434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811055-83DD-4ECC-8261-40A17529B3C5}"/>
              </a:ext>
            </a:extLst>
          </p:cNvPr>
          <p:cNvSpPr txBox="1"/>
          <p:nvPr/>
        </p:nvSpPr>
        <p:spPr>
          <a:xfrm>
            <a:off x="426943" y="4589216"/>
            <a:ext cx="1105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will be considering only the top 6 purposes as the rest have very small percentages of applicants.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Looking at the graph above, we can see that the applicants that have mentioned the purpose of the loan as Small Business have defaulted the most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77663D-B4E5-41B4-8FFD-8E7A9D44A28A}"/>
              </a:ext>
            </a:extLst>
          </p:cNvPr>
          <p:cNvSpPr/>
          <p:nvPr/>
        </p:nvSpPr>
        <p:spPr>
          <a:xfrm>
            <a:off x="4202020" y="530163"/>
            <a:ext cx="4033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Bivariate Analysis on Purpose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0973EC95-AE30-4261-A506-D89C109B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6" y="1269093"/>
            <a:ext cx="5543094" cy="270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xmlns="" id="{DB8FCE8D-5429-4940-A563-52A01B2F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6" y="4167095"/>
            <a:ext cx="5543094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5C2E1B-AD06-454C-8FDA-AF0EB3608078}"/>
              </a:ext>
            </a:extLst>
          </p:cNvPr>
          <p:cNvSpPr txBox="1"/>
          <p:nvPr/>
        </p:nvSpPr>
        <p:spPr>
          <a:xfrm>
            <a:off x="6197602" y="5302976"/>
            <a:ext cx="246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Annual Income Categories: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7256E77-B1BB-423C-8524-91BCAE2A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2" y="5647573"/>
            <a:ext cx="2169884" cy="872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CFF910-631F-4F73-A3F1-18D80E8EEEBC}"/>
              </a:ext>
            </a:extLst>
          </p:cNvPr>
          <p:cNvSpPr txBox="1"/>
          <p:nvPr/>
        </p:nvSpPr>
        <p:spPr>
          <a:xfrm>
            <a:off x="6908800" y="1611086"/>
            <a:ext cx="48318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first graph to the left shows how the Loan Purpose performs with Verification Status mentioned by the applicants.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see that majority of the applicants defaulted when the purpose was Small Business and the Verification Status was Verified.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second graph shows how Purpose performs with the Annual Income of the applicants.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see that the default rate was the highest when the Purpose was Small Business and Annual Income was Low.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0383B97-DB4F-4B7A-B41A-D6C1DDD647E0}"/>
              </a:ext>
            </a:extLst>
          </p:cNvPr>
          <p:cNvSpPr/>
          <p:nvPr/>
        </p:nvSpPr>
        <p:spPr>
          <a:xfrm>
            <a:off x="4186470" y="486620"/>
            <a:ext cx="3819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Univariate Analysis on Term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410121CA-09CB-4EF1-9017-50EC368A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7" y="1605420"/>
            <a:ext cx="3819059" cy="32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07C326-36BE-4BD3-810D-7896336538FC}"/>
              </a:ext>
            </a:extLst>
          </p:cNvPr>
          <p:cNvSpPr txBox="1"/>
          <p:nvPr/>
        </p:nvSpPr>
        <p:spPr>
          <a:xfrm>
            <a:off x="5704115" y="1903159"/>
            <a:ext cx="4586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considering both the Term Categories as the data is not very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graph to the left, we can see that applicants who have opted for 60 month Term have defaulted the most.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52F161-C4EE-409B-ADCB-86BE7882DA60}"/>
              </a:ext>
            </a:extLst>
          </p:cNvPr>
          <p:cNvSpPr txBox="1"/>
          <p:nvPr/>
        </p:nvSpPr>
        <p:spPr>
          <a:xfrm>
            <a:off x="1059543" y="5109029"/>
            <a:ext cx="381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Percentage of applicants categorized based on the Term they have opted for: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0FF9F7E-C43C-459E-BC5E-3032C723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3" y="5760607"/>
            <a:ext cx="2000547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1256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LENDING CLUB CASE STUDY  SUBMISSION </vt:lpstr>
      <vt:lpstr> Case Study Objectives</vt:lpstr>
      <vt:lpstr> Problem solving methodology</vt:lpstr>
      <vt:lpstr>PowerPoint Presentation</vt:lpstr>
      <vt:lpstr>PowerPoint Presentation</vt:lpstr>
      <vt:lpstr>Bivariate Analysis on Grade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ASUS</cp:lastModifiedBy>
  <cp:revision>59</cp:revision>
  <dcterms:created xsi:type="dcterms:W3CDTF">2016-06-09T08:16:28Z</dcterms:created>
  <dcterms:modified xsi:type="dcterms:W3CDTF">2021-03-23T20:34:55Z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etDate">
    <vt:lpwstr>2021-03-23T17:14:03Z</vt:lpwstr>
  </property>
  <property fmtid="{D5CDD505-2E9C-101B-9397-08002B2CF9AE}" pid="4" name="MSIP_Label_1ebac993-578d-4fb6-a024-e1968d57a18c_Method">
    <vt:lpwstr>Privileged</vt:lpwstr>
  </property>
  <property fmtid="{D5CDD505-2E9C-101B-9397-08002B2CF9AE}" pid="5" name="MSIP_Label_1ebac993-578d-4fb6-a024-e1968d57a18c_Name">
    <vt:lpwstr>1ebac993-578d-4fb6-a024-e1968d57a18c</vt:lpwstr>
  </property>
  <property fmtid="{D5CDD505-2E9C-101B-9397-08002B2CF9AE}" pid="6" name="MSIP_Label_1ebac993-578d-4fb6-a024-e1968d57a18c_SiteId">
    <vt:lpwstr>ae4df1f7-611e-444f-897e-f964e1205171</vt:lpwstr>
  </property>
  <property fmtid="{D5CDD505-2E9C-101B-9397-08002B2CF9AE}" pid="7" name="MSIP_Label_1ebac993-578d-4fb6-a024-e1968d57a18c_ActionId">
    <vt:lpwstr>6e4460e1-1459-476e-90b7-7220b456788a</vt:lpwstr>
  </property>
  <property fmtid="{D5CDD505-2E9C-101B-9397-08002B2CF9AE}" pid="8" name="MSIP_Label_1ebac993-578d-4fb6-a024-e1968d57a18c_ContentBits">
    <vt:lpwstr>0</vt:lpwstr>
  </property>
</Properties>
</file>