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456" r:id="rId4"/>
    <p:sldId id="457" r:id="rId5"/>
    <p:sldId id="477" r:id="rId6"/>
    <p:sldId id="478" r:id="rId7"/>
    <p:sldId id="492" r:id="rId8"/>
    <p:sldId id="496" r:id="rId9"/>
    <p:sldId id="493" r:id="rId10"/>
    <p:sldId id="480" r:id="rId11"/>
    <p:sldId id="484" r:id="rId12"/>
    <p:sldId id="494" r:id="rId13"/>
    <p:sldId id="495" r:id="rId14"/>
    <p:sldId id="498" r:id="rId15"/>
    <p:sldId id="497" r:id="rId16"/>
    <p:sldId id="499" r:id="rId17"/>
    <p:sldId id="500" r:id="rId18"/>
    <p:sldId id="501" r:id="rId19"/>
    <p:sldId id="50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B9C43-9528-4A42-B6E6-C7F5B00900BB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45FCE-94DD-44EA-9235-87E6730DD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8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435E3-7752-4295-8940-48415939A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0B3395-492D-47F3-B531-E270CD732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ACE4A-33A7-408E-B27B-230EE3B1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A2023-1E35-4928-9F8E-3077BF90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FF95F-78F7-4322-9D63-138F63AA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ED5C-04D3-4B38-A5ED-B1CCA122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FF333-8FCD-4060-B7E6-605B72C5A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B5EDA-10A0-447F-AF77-B2308CD0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9B819-6E34-4B1D-8DFF-51003F81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29092-6C62-4B49-AECE-E0C8A1F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2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207212-84F1-40CE-8CBE-BADAA88F5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DEE35B-5DCF-4E5A-A683-C2C3F1DE2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47EB4-AF95-4F44-B4AF-9675A65B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70E66-6049-47E5-A85D-1EFDE0BD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9F5E2-DCEA-4F74-957C-76C4A72E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3C7DE-D512-44F7-B780-0DC8751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3DD9-A3F0-4E17-88F9-10265F0E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45584-F987-40CF-93B5-EB051DE7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0BC79-0365-4242-BA58-4CFACCF5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5717E-2977-488E-BB48-468696AF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5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2272-451E-424F-BDE1-7CB9A456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96109-EF09-4969-A475-0BC98AD1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60189-757E-44A3-A92D-CA012BEF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9DD4C-3C4F-4A9C-9653-F2C53150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FD2C5-7820-49E7-A48A-5211E3A4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0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9C071-A830-4901-BE0E-D9107571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A5C69-630D-47EB-AE6D-AC5C5AE0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05C3B-F8FC-4525-A228-53D6785FD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0C267A-FE98-40C6-BE4D-C0EE6080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08513-9135-4665-A117-8732CBFE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9B97D-5625-4029-B4A0-6512343B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0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57251-F7B4-43AF-AA4B-E506B330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530C6-8D43-4E0A-886D-2FF73009B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158FB-1629-40B3-B480-08DB34AF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8796E-34F8-45ED-97E0-90A4A72ED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AE999E-5BBB-4211-A2C1-9C8AB2E7A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87D93-85F8-4865-B0B0-C8DCD07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FA64B4-B6BF-4918-8473-286CE3EC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C2B483-F5A2-439D-8B83-A5E7284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6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E446-2B32-4A1A-8AA7-4478E73B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1FEE3-5F01-4FBE-BCED-E8559761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28A704-385E-45AC-B207-DDBB6766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962A6-70E4-4248-ADD9-FA096B27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C196C0-FC07-4D42-9080-71F5F76B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D3BDA3-0F77-480B-9656-B26ABE02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52D623-DC6C-4BE6-9FEE-B0BB05F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2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C55C-1DA5-42B1-AFBB-9C151C98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8ECB2-ABAB-40D4-AE95-47E1E6CA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4BFAD-0C23-4148-91C4-0ACA582BE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ECDC54-EC67-42F4-9C07-9BD16B73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C76D5-9D2A-4B39-B8AD-4E80AFF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CC594-7814-42CC-A24A-DCD849A5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BAB17-4EA6-4CBB-A0E1-CC396CC1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6B2467-F52B-41A6-B2AC-1DB880180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69817-B84A-4043-A3BD-FBFF06DAD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7D623-EF1B-405B-A67F-4E528AAC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0F9BC-DED5-4D43-B84A-B0B0E678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2258E-3238-4344-97B1-842931E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088CDF-77B4-4FEE-B4A6-35703BB7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65973-6C69-4869-9D54-5EAD537E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25B25-2F77-4284-8276-A620EEC65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EC7E-23CD-4AF0-BAFA-067EE32D9043}" type="datetimeFigureOut">
              <a:rPr lang="zh-CN" altLang="en-US" smtClean="0"/>
              <a:t>2024/03/27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01503-0205-4CD5-B920-29B2ED4BE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D8577-0683-4643-9C18-C25AF8411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1A0F-E5DA-4E60-873D-6FB8F5681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5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877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uogu.com.cn/problem/P880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tcoder.jp/contests/abc338/tasks/abc338_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37C90-FFF7-477D-B8A1-38487285A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倍增和</a:t>
            </a:r>
            <a:r>
              <a:rPr lang="en-US" altLang="zh-CN" dirty="0"/>
              <a:t>LCA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E832BB-E746-43A2-974A-1E94CAB75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ACM</a:t>
            </a:r>
            <a:r>
              <a:rPr lang="zh-CN" altLang="en-US" dirty="0"/>
              <a:t>竞赛小组训练</a:t>
            </a:r>
          </a:p>
        </p:txBody>
      </p:sp>
    </p:spTree>
    <p:extLst>
      <p:ext uri="{BB962C8B-B14F-4D97-AF65-F5344CB8AC3E}">
        <p14:creationId xmlns:p14="http://schemas.microsoft.com/office/powerpoint/2010/main" val="71987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LCA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的计算方法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暴力枚举：从每个节点往下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dfs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，看看能不能找到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以及需要多少层才能碰到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   O(n^2)</a:t>
            </a:r>
          </a:p>
          <a:p>
            <a:pPr algn="just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简单递归：从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y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往上找，因为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y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深度不同，如果同步向上查找可能，因此先跑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dfs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确定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x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y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的深度，先从深度较深的那个点出发向上查找，至两边深度相等后，同步向上查找，第一次交汇时找到的就是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LCA    O(n)</a:t>
            </a:r>
          </a:p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树上倍增法</a:t>
            </a:r>
            <a:endParaRPr lang="zh-CN" altLang="en-US" dirty="0">
              <a:solidFill>
                <a:srgbClr val="4D4D4D"/>
              </a:solidFill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9887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1E1FD-B448-F87C-901F-A23B569E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树上倍增法</a:t>
            </a:r>
            <a:r>
              <a:rPr lang="en-US" altLang="zh-CN" b="1" dirty="0"/>
              <a:t>-</a:t>
            </a:r>
            <a:r>
              <a:rPr lang="zh-CN" altLang="en-US" b="1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6028B-F11B-9063-657F-15E17D42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F[</a:t>
            </a:r>
            <a:r>
              <a:rPr lang="en-US" altLang="zh-CN" dirty="0" err="1"/>
              <a:t>x,k</a:t>
            </a:r>
            <a:r>
              <a:rPr lang="en-US" altLang="zh-CN" dirty="0"/>
              <a:t>] </a:t>
            </a:r>
            <a:r>
              <a:rPr lang="zh-CN" altLang="en-US" dirty="0"/>
              <a:t>表示 </a:t>
            </a:r>
            <a:r>
              <a:rPr lang="en-US" altLang="zh-CN" dirty="0"/>
              <a:t>x </a:t>
            </a:r>
            <a:r>
              <a:rPr lang="zh-CN" altLang="en-US" dirty="0"/>
              <a:t>的 </a:t>
            </a:r>
            <a:r>
              <a:rPr lang="en-US" altLang="zh-CN" dirty="0"/>
              <a:t>2^k </a:t>
            </a:r>
            <a:r>
              <a:rPr lang="zh-CN" altLang="en-US" dirty="0"/>
              <a:t>辈祖先，即从 </a:t>
            </a:r>
            <a:r>
              <a:rPr lang="en-US" altLang="zh-CN" dirty="0"/>
              <a:t>x </a:t>
            </a:r>
            <a:r>
              <a:rPr lang="zh-CN" altLang="en-US" dirty="0"/>
              <a:t>向根节点走 </a:t>
            </a:r>
            <a:r>
              <a:rPr lang="en-US" altLang="zh-CN" dirty="0"/>
              <a:t>2^k </a:t>
            </a:r>
            <a:r>
              <a:rPr lang="zh-CN" altLang="en-US" dirty="0"/>
              <a:t>步到达的节点。特别地，若该节点不存在，则令 </a:t>
            </a:r>
            <a:r>
              <a:rPr lang="en-US" altLang="zh-CN" dirty="0"/>
              <a:t>F[</a:t>
            </a:r>
            <a:r>
              <a:rPr lang="en-US" altLang="zh-CN" dirty="0" err="1"/>
              <a:t>x,k</a:t>
            </a:r>
            <a:r>
              <a:rPr lang="en-US" altLang="zh-CN" dirty="0"/>
              <a:t>] = 0. </a:t>
            </a:r>
          </a:p>
          <a:p>
            <a:r>
              <a:rPr lang="en-US" altLang="zh-CN" dirty="0"/>
              <a:t>F[x,0] </a:t>
            </a:r>
            <a:r>
              <a:rPr lang="zh-CN" altLang="en-US" dirty="0"/>
              <a:t>就是 </a:t>
            </a:r>
            <a:r>
              <a:rPr lang="en-US" altLang="zh-CN" dirty="0"/>
              <a:t>x </a:t>
            </a:r>
            <a:r>
              <a:rPr lang="zh-CN" altLang="en-US" dirty="0"/>
              <a:t>的父节点。除此之外，任意</a:t>
            </a:r>
            <a:r>
              <a:rPr lang="en-US" altLang="zh-CN" dirty="0"/>
              <a:t>k∈[1,log n]</a:t>
            </a:r>
            <a:r>
              <a:rPr lang="zh-CN" altLang="en-US" dirty="0"/>
              <a:t>，</a:t>
            </a:r>
            <a:r>
              <a:rPr lang="en-US" altLang="zh-CN" dirty="0"/>
              <a:t>F[</a:t>
            </a:r>
            <a:r>
              <a:rPr lang="en-US" altLang="zh-CN" dirty="0" err="1"/>
              <a:t>x,k</a:t>
            </a:r>
            <a:r>
              <a:rPr lang="en-US" altLang="zh-CN" dirty="0"/>
              <a:t>]=F[F[x,k-1],k-1]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以上部分是预处理，时间复杂度为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O(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nlogn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。这同样是一个动态规划的过程，“阶段”就是节点的深度。因此，我们可以对树进行广度优先遍历，按照层次顺序，在节点入队之前，计算它在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数组中相应的值。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03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1E1FD-B448-F87C-901F-A23B569E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树上倍增法</a:t>
            </a:r>
            <a:r>
              <a:rPr lang="en-US" altLang="zh-CN" b="1" dirty="0"/>
              <a:t>-</a:t>
            </a:r>
            <a:r>
              <a:rPr lang="zh-CN" altLang="en-US" b="1" dirty="0"/>
              <a:t>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6028B-F11B-9063-657F-15E17D42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 </a:t>
            </a:r>
            <a:r>
              <a:rPr lang="en-US" altLang="zh-CN" dirty="0"/>
              <a:t>d[x] </a:t>
            </a:r>
            <a:r>
              <a:rPr lang="zh-CN" altLang="en-US" dirty="0"/>
              <a:t>表示 </a:t>
            </a:r>
            <a:r>
              <a:rPr lang="en-US" altLang="zh-CN" dirty="0"/>
              <a:t>x </a:t>
            </a:r>
            <a:r>
              <a:rPr lang="zh-CN" altLang="en-US" dirty="0"/>
              <a:t>的深度。不妨设 </a:t>
            </a:r>
            <a:r>
              <a:rPr lang="en-US" altLang="zh-CN" dirty="0"/>
              <a:t>d[x]≥d[y]</a:t>
            </a:r>
            <a:r>
              <a:rPr lang="zh-CN" altLang="en-US" dirty="0"/>
              <a:t>（否则交换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用二进制拆分思想，把 </a:t>
            </a:r>
            <a:r>
              <a:rPr lang="en-US" altLang="zh-CN" dirty="0"/>
              <a:t>x </a:t>
            </a:r>
            <a:r>
              <a:rPr lang="zh-CN" altLang="en-US" dirty="0"/>
              <a:t>向上调整到与 </a:t>
            </a:r>
            <a:r>
              <a:rPr lang="en-US" altLang="zh-CN" dirty="0"/>
              <a:t>y </a:t>
            </a:r>
            <a:r>
              <a:rPr lang="zh-CN" altLang="en-US" dirty="0"/>
              <a:t>同一深度。具体来说，就是依次尝试从 </a:t>
            </a:r>
            <a:r>
              <a:rPr lang="en-US" altLang="zh-CN" dirty="0"/>
              <a:t>x </a:t>
            </a:r>
            <a:r>
              <a:rPr lang="zh-CN" altLang="en-US" dirty="0"/>
              <a:t>向上走  </a:t>
            </a:r>
            <a:r>
              <a:rPr lang="en-US" altLang="zh-CN" dirty="0"/>
              <a:t>k = 2^logn,..., 2^1, 2^0 </a:t>
            </a:r>
            <a:r>
              <a:rPr lang="zh-CN" altLang="en-US" dirty="0"/>
              <a:t>步，检查到达的节点是否比 </a:t>
            </a:r>
            <a:r>
              <a:rPr lang="en-US" altLang="zh-CN" dirty="0"/>
              <a:t>y </a:t>
            </a:r>
            <a:r>
              <a:rPr lang="zh-CN" altLang="en-US" dirty="0"/>
              <a:t>深。在每次检查中，若是，则令 </a:t>
            </a:r>
            <a:r>
              <a:rPr lang="en-US" altLang="zh-CN" dirty="0"/>
              <a:t>x=F[</a:t>
            </a:r>
            <a:r>
              <a:rPr lang="en-US" altLang="zh-CN" dirty="0" err="1"/>
              <a:t>x,k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若此时 </a:t>
            </a:r>
            <a:r>
              <a:rPr lang="en-US" altLang="zh-CN" dirty="0"/>
              <a:t>x=y</a:t>
            </a:r>
            <a:r>
              <a:rPr lang="zh-CN" altLang="en-US" dirty="0"/>
              <a:t>，说明已经找到了 </a:t>
            </a:r>
            <a:r>
              <a:rPr lang="en-US" altLang="zh-CN" dirty="0"/>
              <a:t>LCA</a:t>
            </a:r>
            <a:r>
              <a:rPr lang="zh-CN" altLang="en-US" dirty="0"/>
              <a:t>，</a:t>
            </a:r>
            <a:r>
              <a:rPr lang="en-US" altLang="zh-CN" dirty="0"/>
              <a:t>LCA </a:t>
            </a:r>
            <a:r>
              <a:rPr lang="zh-CN" altLang="en-US" dirty="0"/>
              <a:t>就等于 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用二进制拆分思想，把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同时向上调整，并保持深度一致且二者不相会。具体来说，就是依次尝试把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同时向上走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k=2^logn,...,2^1,2^0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步，在每次尝试中，若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x,k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 ≠ 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y,k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（即仍未相会），则令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 = 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x,k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= 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y,k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99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1E1FD-B448-F87C-901F-A23B569E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树上倍增法</a:t>
            </a:r>
            <a:r>
              <a:rPr lang="en-US" altLang="zh-CN" b="1" dirty="0"/>
              <a:t>-</a:t>
            </a:r>
            <a:r>
              <a:rPr lang="zh-CN" altLang="en-US" b="1" dirty="0"/>
              <a:t>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6028B-F11B-9063-657F-15E17D42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 </a:t>
            </a:r>
            <a:r>
              <a:rPr lang="en-US" altLang="zh-CN" dirty="0"/>
              <a:t>d[x] </a:t>
            </a:r>
            <a:r>
              <a:rPr lang="zh-CN" altLang="en-US" dirty="0"/>
              <a:t>表示 </a:t>
            </a:r>
            <a:r>
              <a:rPr lang="en-US" altLang="zh-CN" dirty="0"/>
              <a:t>x </a:t>
            </a:r>
            <a:r>
              <a:rPr lang="zh-CN" altLang="en-US" dirty="0"/>
              <a:t>的深度。不妨设 </a:t>
            </a:r>
            <a:r>
              <a:rPr lang="en-US" altLang="zh-CN" dirty="0"/>
              <a:t>d[x]≥d[y]</a:t>
            </a:r>
            <a:r>
              <a:rPr lang="zh-CN" altLang="en-US" dirty="0"/>
              <a:t>（否则交换 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用二进制拆分思想，把 </a:t>
            </a:r>
            <a:r>
              <a:rPr lang="en-US" altLang="zh-CN" dirty="0"/>
              <a:t>x </a:t>
            </a:r>
            <a:r>
              <a:rPr lang="zh-CN" altLang="en-US" dirty="0"/>
              <a:t>向上调整到与 </a:t>
            </a:r>
            <a:r>
              <a:rPr lang="en-US" altLang="zh-CN" dirty="0"/>
              <a:t>y </a:t>
            </a:r>
            <a:r>
              <a:rPr lang="zh-CN" altLang="en-US" dirty="0"/>
              <a:t>同一深度。具体来说，就是依次尝试从 </a:t>
            </a:r>
            <a:r>
              <a:rPr lang="en-US" altLang="zh-CN" dirty="0"/>
              <a:t>x </a:t>
            </a:r>
            <a:r>
              <a:rPr lang="zh-CN" altLang="en-US" dirty="0"/>
              <a:t>向上走  </a:t>
            </a:r>
            <a:r>
              <a:rPr lang="en-US" altLang="zh-CN" dirty="0"/>
              <a:t>k = 2^logn,..., 2^1, 2^0 </a:t>
            </a:r>
            <a:r>
              <a:rPr lang="zh-CN" altLang="en-US" dirty="0"/>
              <a:t>步，检查到达的节点是否比 </a:t>
            </a:r>
            <a:r>
              <a:rPr lang="en-US" altLang="zh-CN" dirty="0"/>
              <a:t>y </a:t>
            </a:r>
            <a:r>
              <a:rPr lang="zh-CN" altLang="en-US" dirty="0"/>
              <a:t>深。在每次检查中，若是，则令 </a:t>
            </a:r>
            <a:r>
              <a:rPr lang="en-US" altLang="zh-CN" dirty="0"/>
              <a:t>x=F[</a:t>
            </a:r>
            <a:r>
              <a:rPr lang="en-US" altLang="zh-CN" dirty="0" err="1"/>
              <a:t>x,k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若此时 </a:t>
            </a:r>
            <a:r>
              <a:rPr lang="en-US" altLang="zh-CN" dirty="0"/>
              <a:t>x=y</a:t>
            </a:r>
            <a:r>
              <a:rPr lang="zh-CN" altLang="en-US" dirty="0"/>
              <a:t>，说明已经找到了 </a:t>
            </a:r>
            <a:r>
              <a:rPr lang="en-US" altLang="zh-CN" dirty="0"/>
              <a:t>LCA</a:t>
            </a:r>
            <a:r>
              <a:rPr lang="zh-CN" altLang="en-US" dirty="0"/>
              <a:t>，</a:t>
            </a:r>
            <a:r>
              <a:rPr lang="en-US" altLang="zh-CN" dirty="0"/>
              <a:t>LCA </a:t>
            </a:r>
            <a:r>
              <a:rPr lang="zh-CN" altLang="en-US" dirty="0"/>
              <a:t>就等于 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用二进制拆分思想，把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同时向上调整，并保持深度一致且二者不相会。具体来说，就是依次尝试把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同时向上走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k=2^logn,...,2^1,2^0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步，在每次尝试中，若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x,k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 ≠ 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y,k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（即仍未相会），则令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 = 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x,k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= 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y,k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35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D58B8-53D7-1E44-5365-E0375625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以下内容不都是倍增和</a:t>
            </a:r>
            <a:r>
              <a:rPr lang="en-US" altLang="zh-CN" dirty="0"/>
              <a:t>LCA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6CD4D-8943-F0FB-9FD9-7D281F1C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2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DE0C-92AD-CD56-C73D-4562587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一些题目</a:t>
            </a:r>
            <a:r>
              <a:rPr lang="en-US" altLang="zh-CN" dirty="0"/>
              <a:t>-</a:t>
            </a:r>
            <a:r>
              <a:rPr lang="zh-CN" altLang="en-US" dirty="0"/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E94C-CAE9-843D-E625-1473E383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https://www.luogu.com.cn/problem/P8772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89C434-6681-C0D5-6DBD-0F936888D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12" y="2364433"/>
            <a:ext cx="10377907" cy="19571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B1D1AD-7579-42BE-803A-31154F77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12" y="4317468"/>
            <a:ext cx="6738812" cy="25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57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DE0C-92AD-CD56-C73D-4562587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一些题目</a:t>
            </a:r>
            <a:r>
              <a:rPr lang="en-US" altLang="zh-CN" dirty="0"/>
              <a:t>-LCA+</a:t>
            </a:r>
            <a:r>
              <a:rPr lang="zh-CN" altLang="en-US" dirty="0"/>
              <a:t>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E94C-CAE9-843D-E625-1473E383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https://www.luogu.com.cn/problem/P8805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E20785-4FCB-6E95-EA7C-B92B0D61B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55" y="2278206"/>
            <a:ext cx="9498547" cy="43513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B005B6-9205-DA4B-C90E-35508A5C0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815" y="278757"/>
            <a:ext cx="4511528" cy="11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6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DE0C-92AD-CD56-C73D-4562587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一些题目</a:t>
            </a:r>
            <a:r>
              <a:rPr lang="en-US" altLang="zh-CN" dirty="0"/>
              <a:t>-</a:t>
            </a:r>
            <a:r>
              <a:rPr lang="zh-CN" altLang="en-US" dirty="0"/>
              <a:t>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E94C-CAE9-843D-E625-1473E383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https://atcoder.jp/contests/abc338/tasks/abc338_d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885CA-5DB7-AC9F-4874-1D74309E3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" y="2473081"/>
            <a:ext cx="11934189" cy="38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2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DE0C-92AD-CD56-C73D-4562587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一些题目</a:t>
            </a:r>
            <a:r>
              <a:rPr lang="en-US" altLang="zh-CN" dirty="0"/>
              <a:t>-</a:t>
            </a:r>
            <a:r>
              <a:rPr lang="zh-CN" altLang="en-US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E94C-CAE9-843D-E625-1473E383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https://www.luogu.com.cn/problem/P8686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79943C-FBE5-6010-4FB2-B70D26E2C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8" y="2472010"/>
            <a:ext cx="10393262" cy="3990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5DD0A8-ACAE-369D-83D4-806F4D208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26" y="230188"/>
            <a:ext cx="629907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9DE0C-92AD-CD56-C73D-4562587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一些题目</a:t>
            </a:r>
            <a:r>
              <a:rPr lang="en-US" altLang="zh-CN" dirty="0"/>
              <a:t>-</a:t>
            </a:r>
            <a:r>
              <a:rPr lang="zh-CN" altLang="en-US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E94C-CAE9-843D-E625-1473E383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https://www.luogu.com.cn/problem/P8710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8F60DF-2572-F445-EC8E-7BC0705B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37" y="755"/>
            <a:ext cx="6052863" cy="18248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3C0DF8-9B82-0F39-6D5B-894D9847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0742"/>
            <a:ext cx="9286147" cy="463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倍增的基本概念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倍增，字面意思就是“成倍增长”。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这是指我们在进行递推时，如果状态空间很大，通常的线性递推无法满足时间与空间复杂度的要求，那么我们可以通过成倍增长的方式，只递推状态空间中在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的整数次幂位置上的值作为代表。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当需要其他位置上的值时，我们通过“任意整数可以表示成若干个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的次幂项的和”这一性质，使用之前求出的代表值拼成所需的值。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所以使用倍增算法也要求我们递推的问题的状态空间关于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的次幂具有可划分行。</a:t>
            </a:r>
          </a:p>
        </p:txBody>
      </p:sp>
    </p:spTree>
    <p:extLst>
      <p:ext uri="{BB962C8B-B14F-4D97-AF65-F5344CB8AC3E}">
        <p14:creationId xmlns:p14="http://schemas.microsoft.com/office/powerpoint/2010/main" val="379586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倍增的演示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比如：在一个有序数组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 {2,5,7,11,19}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中查找最大的小于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的数字。</a:t>
            </a:r>
          </a:p>
          <a:p>
            <a:pPr algn="just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）朴素做法：从第一个数开始，一个一个往后枚举，查找。</a:t>
            </a:r>
          </a:p>
          <a:p>
            <a:pPr algn="just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）二分做法：每次将数列分割一半判断，并且进一步查找子区间。</a:t>
            </a:r>
          </a:p>
          <a:p>
            <a:pPr algn="just"/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）倍增做法：设定一个增长长度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和已确定长度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，现在要确定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a[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l+p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是否满足条件，若满足条件（比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小），则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成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倍增长；否则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缩小范围（试着缩小范围判断条件）。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6001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倍增做法代码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l=0;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p=1;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while(p)//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如果还能扩增范围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(l)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就继续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{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    if(a[</a:t>
            </a:r>
            <a:r>
              <a:rPr lang="en-US" altLang="zh-CN" sz="2000" dirty="0" err="1">
                <a:solidFill>
                  <a:srgbClr val="4D4D4D"/>
                </a:solidFill>
                <a:latin typeface="-apple-system"/>
              </a:rPr>
              <a:t>l+p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]&lt;12) {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        l+=p;//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增加已知范围</a:t>
            </a:r>
          </a:p>
          <a:p>
            <a:pPr marL="0" indent="0" algn="just">
              <a:buNone/>
            </a:pP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        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p&lt;&lt;=1//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成倍增长，相当于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p*=2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    }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    else{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        p&gt;&gt;=1;//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缩小范围</a:t>
            </a:r>
          </a:p>
          <a:p>
            <a:pPr marL="0" indent="0" algn="just">
              <a:buNone/>
            </a:pP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    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}</a:t>
            </a:r>
          </a:p>
          <a:p>
            <a:pPr marL="0" indent="0" algn="just">
              <a:buNone/>
            </a:pP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}</a:t>
            </a:r>
          </a:p>
          <a:p>
            <a:pPr marL="0" indent="0" algn="just">
              <a:buNone/>
            </a:pPr>
            <a:r>
              <a:rPr lang="en-US" altLang="zh-CN" sz="2000" dirty="0" err="1">
                <a:solidFill>
                  <a:srgbClr val="4D4D4D"/>
                </a:solidFill>
                <a:latin typeface="-apple-system"/>
              </a:rPr>
              <a:t>cout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&lt;&lt;a[l];</a:t>
            </a:r>
            <a:endParaRPr lang="zh-CN" altLang="en-US" sz="2000" dirty="0">
              <a:solidFill>
                <a:srgbClr val="4D4D4D"/>
              </a:solidFill>
              <a:latin typeface="-apple-syste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00877C-F8DD-FA7F-E8FB-438A5AB1E3C2}"/>
              </a:ext>
            </a:extLst>
          </p:cNvPr>
          <p:cNvSpPr/>
          <p:nvPr/>
        </p:nvSpPr>
        <p:spPr>
          <a:xfrm>
            <a:off x="7216777" y="1375350"/>
            <a:ext cx="453834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复杂度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O(</a:t>
            </a:r>
            <a:r>
              <a:rPr lang="en-US" altLang="zh-CN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logn</a:t>
            </a:r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相对二分查找没有优势</a:t>
            </a:r>
          </a:p>
        </p:txBody>
      </p:sp>
    </p:spTree>
    <p:extLst>
      <p:ext uri="{BB962C8B-B14F-4D97-AF65-F5344CB8AC3E}">
        <p14:creationId xmlns:p14="http://schemas.microsoft.com/office/powerpoint/2010/main" val="186915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</a:t>
            </a:r>
            <a:r>
              <a:rPr lang="zh-CN" altLang="en-US" b="1" dirty="0"/>
              <a:t>算法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654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RMQ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问题（区间最值问题）中，著名的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算法就是倍增的产物，给定一个长度为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的数列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ST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算法能在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O(N 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logN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时间的预处理后，以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O(1)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的时间复杂度</a:t>
            </a:r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在线回答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“数列 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中下标在 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l~r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之间的数的最大值是多少”这样的区间最值问题。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设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i,j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表示数列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中下标在子区间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[i,i+2^j-1]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里的数的最大值，也就是从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开始的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2^j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个数的最大值。递推边界显然是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F[i,0] = A[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，即数列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在子区间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i,i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里的最大值。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5342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</a:t>
            </a:r>
            <a:r>
              <a:rPr lang="zh-CN" altLang="en-US" b="1" dirty="0"/>
              <a:t>算法</a:t>
            </a:r>
            <a:r>
              <a:rPr lang="en-US" altLang="zh-CN" b="1" dirty="0"/>
              <a:t>-DP</a:t>
            </a:r>
            <a:r>
              <a:rPr lang="zh-CN" altLang="en-US" b="1" dirty="0"/>
              <a:t>预处理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51101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在递推时，我们把子区间的长度成倍增长，有公式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i,j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 = max(F[i,j-1],F[i+2^(j-1),j-1])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，即长度为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2^j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的子区间的最大值是左右两半长度为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2^(j-1)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的子区间的最大值中较大的一个。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void ST——prework(){</a:t>
            </a:r>
          </a:p>
          <a:p>
            <a:pPr marL="0" indent="0" algn="just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   for(int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=1;i&lt;=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n;i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++) 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][0]=a[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];</a:t>
            </a:r>
          </a:p>
          <a:p>
            <a:pPr marL="0" indent="0" algn="just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   int t=log(n)/log(2)+1;</a:t>
            </a:r>
          </a:p>
          <a:p>
            <a:pPr marL="0" indent="0" algn="just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   for(int j=1;j&lt;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t;j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++)</a:t>
            </a:r>
          </a:p>
          <a:p>
            <a:pPr marL="0" indent="0" algn="just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       for(int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=1;i&lt;=n-(1&lt;&lt;j)+1;i++)</a:t>
            </a:r>
          </a:p>
          <a:p>
            <a:pPr marL="0" indent="0" algn="just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           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][j]=max(f[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][j-1],f[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+(1&lt;&lt;(j-1))][j-1]);</a:t>
            </a:r>
          </a:p>
          <a:p>
            <a:pPr marL="0" indent="0" algn="just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}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9780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</a:t>
            </a:r>
            <a:r>
              <a:rPr lang="zh-CN" altLang="en-US" b="1" dirty="0"/>
              <a:t>算法</a:t>
            </a:r>
            <a:r>
              <a:rPr lang="en-US" altLang="zh-CN" b="1" dirty="0"/>
              <a:t>-</a:t>
            </a:r>
            <a:r>
              <a:rPr lang="zh-CN" altLang="en-US" b="1" dirty="0"/>
              <a:t>查询过程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5110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当询问任意区间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l,r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的最值时，我们先计算出一个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满足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2^k &lt; r - l +1 ≤ 2^(k+1)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，也就是使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k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次幂小于区间长度的前提下最大的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那么“从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l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开始的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2^k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个数”和“以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r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结尾的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2^k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个数”这两段一定覆盖了整个区间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l,r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]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，这两段的最大值分别是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F[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l,r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]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和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F[r-2^k+1,k]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，两者中较大的那个就是整个区间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l,r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]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的最值。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因为求的是最大值，所以这两段只要覆盖区间 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l,r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]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即可，即使有重叠也没问题。</a:t>
            </a:r>
            <a:endParaRPr lang="en-US" altLang="zh-CN" dirty="0">
              <a:solidFill>
                <a:srgbClr val="333333"/>
              </a:solidFill>
              <a:latin typeface="-apple-system"/>
            </a:endParaRPr>
          </a:p>
          <a:p>
            <a:pPr marL="0" indent="0" algn="just">
              <a:buNone/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int 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ST_query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(int </a:t>
            </a:r>
            <a:r>
              <a:rPr lang="en-US" altLang="zh-CN" dirty="0" err="1">
                <a:solidFill>
                  <a:srgbClr val="333333"/>
                </a:solidFill>
                <a:latin typeface="-apple-system"/>
              </a:rPr>
              <a:t>l,int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 r){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    int k=log(r-l+1)/log(2); //log(x)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也要预处理预存，否则复杂度不是</a:t>
            </a: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O(1)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    return max(f[l][k],f[r-(1&lt;&lt;k)+1][k]);</a:t>
            </a:r>
          </a:p>
          <a:p>
            <a:pPr marL="0" indent="0" algn="just">
              <a:buNone/>
            </a:pP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}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6059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CFBD8-B791-42E6-9564-00631C1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树状数组或者线段树维护区间最大值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6D928-50FB-44FD-913E-08D5FAA8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511016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树状数组可以维护区间最大值，但是因为区间最大值不像区间和，求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sum[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l,r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]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可以用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sum[1,r]-sum[1,l-1]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，因此查询和维护的时候过程更复杂，会多一个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log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因此树状数组的单点更新和查询复杂度为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(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logn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)^2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，建树的复杂度为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n(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logn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)^2,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好处是支持单点更新以及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可能是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??)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代码好写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https://blog.csdn.net/qq_41661809/article/details/86667055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线段树维护区间最值是标准的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nlogn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建树，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logn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查询，好处是支持单点和区间更新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0" indent="0" algn="just">
              <a:buNone/>
            </a:pPr>
            <a:endParaRPr lang="zh-CN" altLang="en-US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8145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D6D74-CFA6-09E1-7FD1-73DCBD2B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最近公共祖先（</a:t>
            </a:r>
            <a:r>
              <a:rPr lang="en-US" altLang="zh-CN" b="1" dirty="0"/>
              <a:t>LCA</a:t>
            </a:r>
            <a:r>
              <a:rPr lang="zh-CN" altLang="en-US" b="1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A5AB6-29B0-BB1C-636E-E326B365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给定一颗有根树（根是确定的），若节点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z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既是节点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的祖先，也是节点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的祖先，则称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z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的公共祖先。在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的所有共公共祖先中，深度最大的一个称为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的最近公共祖先，记为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LCA(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x,y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LCA(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x,y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到根的路径与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到根的路径的交汇点，它也是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之间的路径上深度最小的节点。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53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1958</Words>
  <Application>Microsoft Office PowerPoint</Application>
  <PresentationFormat>宽屏</PresentationFormat>
  <Paragraphs>89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-apple-system</vt:lpstr>
      <vt:lpstr>PingFang SC</vt:lpstr>
      <vt:lpstr>等线</vt:lpstr>
      <vt:lpstr>等线 Light</vt:lpstr>
      <vt:lpstr>Arial</vt:lpstr>
      <vt:lpstr>Office 主题​​</vt:lpstr>
      <vt:lpstr>倍增和LCA</vt:lpstr>
      <vt:lpstr>倍增的基本概念</vt:lpstr>
      <vt:lpstr>倍增的演示</vt:lpstr>
      <vt:lpstr>倍增做法代码</vt:lpstr>
      <vt:lpstr>ST算法</vt:lpstr>
      <vt:lpstr>ST算法-DP预处理</vt:lpstr>
      <vt:lpstr>ST算法-查询过程</vt:lpstr>
      <vt:lpstr>树状数组或者线段树维护区间最大值</vt:lpstr>
      <vt:lpstr>最近公共祖先（LCA）</vt:lpstr>
      <vt:lpstr>LCA的计算方法</vt:lpstr>
      <vt:lpstr>树上倍增法-预处理</vt:lpstr>
      <vt:lpstr>树上倍增法-查找</vt:lpstr>
      <vt:lpstr>树上倍增法-查找</vt:lpstr>
      <vt:lpstr>以下内容不都是倍增和LCA</vt:lpstr>
      <vt:lpstr>一些题目-前缀和</vt:lpstr>
      <vt:lpstr>一些题目-LCA+前缀和</vt:lpstr>
      <vt:lpstr>一些题目-差分</vt:lpstr>
      <vt:lpstr>一些题目-并查集</vt:lpstr>
      <vt:lpstr>一些题目-并查集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组合分析</dc:title>
  <dc:creator>Nicholas</dc:creator>
  <cp:lastModifiedBy>Nicholas</cp:lastModifiedBy>
  <cp:revision>49</cp:revision>
  <dcterms:created xsi:type="dcterms:W3CDTF">2021-04-07T08:01:27Z</dcterms:created>
  <dcterms:modified xsi:type="dcterms:W3CDTF">2024-03-27T10:55:25Z</dcterms:modified>
</cp:coreProperties>
</file>