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20" r:id="rId5"/>
    <p:sldId id="482" r:id="rId6"/>
    <p:sldId id="483" r:id="rId7"/>
    <p:sldId id="323" r:id="rId8"/>
    <p:sldId id="324" r:id="rId9"/>
    <p:sldId id="325" r:id="rId10"/>
    <p:sldId id="326" r:id="rId11"/>
    <p:sldId id="327" r:id="rId12"/>
    <p:sldId id="287" r:id="rId13"/>
    <p:sldId id="321" r:id="rId14"/>
    <p:sldId id="322" r:id="rId15"/>
    <p:sldId id="377" r:id="rId16"/>
    <p:sldId id="379" r:id="rId17"/>
    <p:sldId id="481" r:id="rId18"/>
    <p:sldId id="380" r:id="rId19"/>
    <p:sldId id="385" r:id="rId20"/>
    <p:sldId id="388" r:id="rId21"/>
    <p:sldId id="328" r:id="rId22"/>
    <p:sldId id="330" r:id="rId23"/>
    <p:sldId id="331" r:id="rId24"/>
    <p:sldId id="286" r:id="rId25"/>
    <p:sldId id="484" r:id="rId26"/>
    <p:sldId id="332"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68" d="100"/>
          <a:sy n="68" d="100"/>
        </p:scale>
        <p:origin x="6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2-05-18T07:00:50.793"/>
    </inkml:context>
    <inkml:brush xml:id="br0">
      <inkml:brushProperty name="width" value="0.05292" units="cm"/>
      <inkml:brushProperty name="height" value="0.05292" units="cm"/>
      <inkml:brushProperty name="color" value="#FF0000"/>
    </inkml:brush>
  </inkml:definitions>
  <inkml:trace contextRef="#ctx0" brushRef="#br0">10848 12506 0,'0'0'0,"-18"0"0,1 0 16,-36 0 15,-18 0-16,-35 0 1,-52 0 0,87 0-16,-88 0 15,1 0 1,-1 0 0,0 0-1,36 0 1,52 0-1,53 0 64,-17 0-79,0 0 15,0 0 1,-1 0-16,-70 0 15,54 0 1,-107 0 0,123 35-1,1-17 1,-18 0 0,-17 52-1,-36-17 1,0-18-1,35 18 1,36-35 0,0 17-1,0 0 17,-18 1-17,0 52 1,0 18-1,18-53 1,17-18 0,0 35-1,18 1 1,0-18 0,0 17-1,0 1 1,0-18-1,0 0 1,0 0 0,0 0-1,0 0 17,0 17-17,36-17 1,17-18-1,-18 1 1,35 17 0,1 17-1,-1-17 1,36 0 0,-17-18-1,-1 1 1,-18-19-1,-34 1-15,34 17 16,1 0 0,-1-17-1,124 53 1,-88-36 15,18-18-15,-1 19-1,-17-1 1,17 18 0,-17-18-1,-35-17 1,35-1 0,-36 19-1,36-19 1,-18 1-1,36 0 1,-1 35 0,-17-53-1,35 0 1,18 17 15,0-17-15,-1 35-1,1-35 1,35 0 0,18 0-1,88 0 1,52 0 0,-140 0-1,17 0 1,-17 0-1,17 0 1,-17 0 0,0 0-1,17 0 17,53 0-17,36 0 1,17-52-1,0-1 1,-35 0 0,211 0-1,-228 0 1,-125 35 0,177-35-1,-141 36 1,-52-19-1,-37 36 1,19-17 0,-18 17-1,35 0 1,18-53 15,35 18-15,-36-18-1,72 53 1,34-36 0,177-34-1,-194 70 1,-88 0 0,-18-35-1,18 17 1,35-17-1,35-18 1,-17-18 0,17 1-1,-17-1 1,-54 18 15,-16-17-15,34-72-1,-88 72 1,-53 17 0,1 35-1,-19-52 1,-17 17 0,36 18-1,-36 17 1,0-53-1,-18 19 1,-35-1 0,-17 0-1,-72-53 17,19 53-17,-89-35 1,-17 17-1,88 18 1,53 36 0,-53-1-1,-18 0 1,-53 18 0,-52-53-1,34 53 1,54 0-1,17 0 1,0 0 0,1 0-1,-213 0 1,124 0 15,18-17-15,17 17-1,-17-53 1,-53 53 0,52-18-1,72 18 1,87-17 0,-35 17-1,-88 0 1,-17 0-1,-89-18 1,159 18 0,52-18-1,37 18 1,-37 0 15,-52 0-15,-35-35-1,-36 0 1,53 35 0,54 0-1,-1 0 1,-71 0 0,19 0-1,-1 0 1,0 0-1,0 0 1,54 0 0,-37 0-1,37 0 1,-37 0 15,1 0-15,-17 0-1,-54 0 1,0 0 0,18 0-1,36 0 1,-1 0 0,-106 0-1,54 17 1,52 19-1,0-36 1,18 35 0,70-35-1,-17 18 17,-53-1-17,18 1 1,52-18-1,53 0 1,1 0 0,-54 18-1,54-18 1,-19 35 0,19-35 15</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2-05-18T07:00:50.793"/>
    </inkml:context>
    <inkml:brush xml:id="br0">
      <inkml:brushProperty name="width" value="0.05292" units="cm"/>
      <inkml:brushProperty name="height" value="0.05292" units="cm"/>
      <inkml:brushProperty name="color" value="#FF0000"/>
    </inkml:brush>
  </inkml:definitions>
  <inkml:trace contextRef="#ctx0" brushRef="#br0">10848 12506 0,'0'0'0,"-18"0"0,1 0 16,-36 0 15,-18 0-16,-35 0 1,-52 0 0,87 0-16,-88 0 15,1 0 1,-1 0 0,0 0-1,36 0 1,52 0-1,53 0 64,-17 0-79,0 0 15,0 0 1,-1 0-16,-70 0 15,54 0 1,-107 0 0,123 35-1,1-17 1,-18 0 0,-17 52-1,-36-17 1,0-18-1,35 18 1,36-35 0,0 17-1,0 0 17,-18 1-17,0 52 1,0 18-1,18-53 1,17-18 0,0 35-1,18 1 1,0-18 0,0 17-1,0 1 1,0-18-1,0 0 1,0 0 0,0 0-1,0 0 17,0 17-17,36-17 1,17-18-1,-18 1 1,35 17 0,1 17-1,-1-17 1,36 0 0,-17-18-1,-1 1 1,-18-19-1,-34 1-15,34 17 16,1 0 0,-1-17-1,124 53 1,-88-36 15,18-18-15,-1 19-1,-17-1 1,17 18 0,-17-18-1,-35-17 1,35-1 0,-36 19-1,36-19 1,-18 1-1,36 0 1,-1 35 0,-17-53-1,35 0 1,18 17 15,0-17-15,-1 35-1,1-35 1,35 0 0,18 0-1,88 0 1,52 0 0,-140 0-1,17 0 1,-17 0-1,17 0 1,-17 0 0,0 0-1,17 0 17,53 0-17,36 0 1,17-52-1,0-1 1,-35 0 0,211 0-1,-228 0 1,-125 35 0,177-35-1,-141 36 1,-52-19-1,-37 36 1,19-17 0,-18 17-1,35 0 1,18-53 15,35 18-15,-36-18-1,72 53 1,34-36 0,177-34-1,-194 70 1,-88 0 0,-18-35-1,18 17 1,35-17-1,35-18 1,-17-18 0,17 1-1,-17-1 1,-54 18 15,-16-17-15,34-72-1,-88 72 1,-53 17 0,1 35-1,-19-52 1,-17 17 0,36 18-1,-36 17 1,0-53-1,-18 19 1,-35-1 0,-17 0-1,-72-53 17,19 53-17,-89-35 1,-17 17-1,88 18 1,53 36 0,-53-1-1,-18 0 1,-53 18 0,-52-53-1,34 53 1,54 0-1,17 0 1,0 0 0,1 0-1,-213 0 1,124 0 15,18-17-15,17 17-1,-17-53 1,-53 53 0,52-18-1,72 18 1,87-17 0,-35 17-1,-88 0 1,-17 0-1,-89-18 1,159 18 0,52-18-1,37 18 1,-37 0 15,-52 0-15,-35-35-1,-36 0 1,53 35 0,54 0-1,-1 0 1,-71 0 0,19 0-1,-1 0 1,0 0-1,0 0 1,54 0 0,-37 0-1,37 0 1,-37 0 15,1 0-15,-17 0-1,-54 0 1,0 0 0,18 0-1,36 0 1,-1 0 0,-106 0-1,54 17 1,52 19-1,0-36 1,18 35 0,70-35-1,-17 18 17,-53-1-17,18 1 1,52-18-1,53 0 1,1 0 0,-54 18-1,54-18 1,-19 35 0,19-35 15</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2-05-18T07:16:52.882"/>
    </inkml:context>
    <inkml:brush xml:id="br0">
      <inkml:brushProperty name="width" value="0.05292" units="cm"/>
      <inkml:brushProperty name="height" value="0.05292" units="cm"/>
      <inkml:brushProperty name="color" value="#FF0000"/>
    </inkml:brush>
  </inkml:definitions>
  <inkml:trace contextRef="#ctx0" brushRef="#br0">10848 12446 0,'0'0'0,"-18"0"0,1 0 16,-36 0 15,-18 0-16,-35 0 1,-52 0 0,87 0-16,-88 0 15,1 0 1,-1 0 0,0 0-1,36 0 1,52 0-1,53 0 64,-17 0-79,0 0 15,0 0 1,-1 0-16,-70 0 15,54 0 1,-107 0 0,123 11-1,1-5 1,-18 0 0,-17 16-1,-36-5 1,0-5-1,35 5 1,36-12 0,0 7-1,0-1 17,-18 0-17,0 18 1,0 5-1,18-17 1,17-6 0,0 11-1,18 1 1,0-6 0,0 6-1,0-1 1,0-5-1,0 0 1,0 0 0,0 0-1,0 0 17,0 6-17,36-6 1,17-6-1,-18 1 1,35 5 0,1 5-1,-1-5 1,36 0 0,-17-6-1,-1 1 1,-18-7-1,-34 1-15,34 5 16,1 0 0,-1-5-1,124 17 1,-88-12 15,18-5-15,-1 5-1,-17 0 1,17 6 0,-17-5-1,-35-7 1,35 1 0,-36 5-1,36-5 1,-18 0-1,36-1 1,-1 12 0,-17-17-1,35 0 1,18 6 15,0-6-15,-1 11-1,1-11 1,35 0 0,18 0-1,88 0 1,52 0 0,-140 0-1,17 0 1,-17 0-1,17 0 1,-17 0 0,0 0-1,17 0 17,53 0-17,36 0 1,17-17-1,0 0 1,-35 0 0,211 0-1,-228 0 1,-125 12 0,177-12-1,-141 11 1,-52-5-1,-37 11 1,19-6 0,-18 6-1,35 0 1,18-17 15,35 6-15,-36-6-1,72 17 1,34-12 0,177-10-1,-194 22 1,-88 0 0,-18-11-1,18 5 1,35-5-1,35-6 1,-17-6 0,17 1-1,-17-1 1,-54 6 15,-16-6-15,34-22-1,-88 22 1,-53 6 0,1 12-1,-19-18 1,-17 6 0,36 6-1,-36 5 1,0-17-1,-18 7 1,-35-1 0,-17 0-1,-72-17 17,19 17-17,-89-12 1,-17 7-1,88 5 1,53 11 0,-53 0-1,-18 1 1,-53 5 0,-52-17-1,34 17 1,54 0-1,17 0 1,0 0 0,1 0-1,-213 0 1,124 0 15,18-6-15,17 6-1,-17-17 1,-53 17 0,52-6-1,72 6 1,87-5 0,-35 5-1,-88 0 1,-17 0-1,-89-6 1,159 6 0,52-6-1,37 6 1,-37 0 15,-52 0-15,-35-11-1,-36 0 1,53 11 0,54 0-1,-1 0 1,-71 0 0,19 0-1,-1 0 1,0 0-1,0 0 1,54 0 0,-37 0-1,37 0 1,-37 0 15,1 0-15,-17 0-1,-54 0 1,0 0 0,18 0-1,36 0 1,-1 0 0,-106 0-1,54 5 1,52 7-1,0-12 1,18 11 0,70-11-1,-17 6 17,-53-1-17,18 1 1,52-6-1,53 0 1,1 0 0,-54 6-1,54-6 1,-19 11 0,19-11 15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0435E3-7752-4295-8940-48415939A81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60B3395-492D-47F3-B531-E270CD7326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E6ACE4A-33A7-408E-B27B-230EE3B1D428}"/>
              </a:ext>
            </a:extLst>
          </p:cNvPr>
          <p:cNvSpPr>
            <a:spLocks noGrp="1"/>
          </p:cNvSpPr>
          <p:nvPr>
            <p:ph type="dt" sz="half" idx="10"/>
          </p:nvPr>
        </p:nvSpPr>
        <p:spPr/>
        <p:txBody>
          <a:bodyPr/>
          <a:lstStyle/>
          <a:p>
            <a:fld id="{32F0EC7E-23CD-4AF0-BAFA-067EE32D9043}" type="datetimeFigureOut">
              <a:rPr lang="zh-CN" altLang="en-US" smtClean="0"/>
              <a:t>2024/4/3</a:t>
            </a:fld>
            <a:endParaRPr lang="zh-CN" altLang="en-US"/>
          </a:p>
        </p:txBody>
      </p:sp>
      <p:sp>
        <p:nvSpPr>
          <p:cNvPr id="5" name="页脚占位符 4">
            <a:extLst>
              <a:ext uri="{FF2B5EF4-FFF2-40B4-BE49-F238E27FC236}">
                <a16:creationId xmlns:a16="http://schemas.microsoft.com/office/drawing/2014/main" id="{F93A2023-1E35-4928-9F8E-3077BF9047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0FF95F-78F7-4322-9D63-138F63AA6C44}"/>
              </a:ext>
            </a:extLst>
          </p:cNvPr>
          <p:cNvSpPr>
            <a:spLocks noGrp="1"/>
          </p:cNvSpPr>
          <p:nvPr>
            <p:ph type="sldNum" sz="quarter" idx="12"/>
          </p:nvPr>
        </p:nvSpPr>
        <p:spPr/>
        <p:txBody>
          <a:bodyPr/>
          <a:lstStyle/>
          <a:p>
            <a:fld id="{D7F71A0F-E5DA-4E60-873D-6FB8F56819EF}" type="slidenum">
              <a:rPr lang="zh-CN" altLang="en-US" smtClean="0"/>
              <a:t>‹#›</a:t>
            </a:fld>
            <a:endParaRPr lang="zh-CN" altLang="en-US"/>
          </a:p>
        </p:txBody>
      </p:sp>
    </p:spTree>
    <p:extLst>
      <p:ext uri="{BB962C8B-B14F-4D97-AF65-F5344CB8AC3E}">
        <p14:creationId xmlns:p14="http://schemas.microsoft.com/office/powerpoint/2010/main" val="2703237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93ED5C-04D3-4B38-A5ED-B1CCA12243B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38FF333-8FCD-4060-B7E6-605B72C5A14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21B5EDA-10A0-447F-AF77-B2308CD09335}"/>
              </a:ext>
            </a:extLst>
          </p:cNvPr>
          <p:cNvSpPr>
            <a:spLocks noGrp="1"/>
          </p:cNvSpPr>
          <p:nvPr>
            <p:ph type="dt" sz="half" idx="10"/>
          </p:nvPr>
        </p:nvSpPr>
        <p:spPr/>
        <p:txBody>
          <a:bodyPr/>
          <a:lstStyle/>
          <a:p>
            <a:fld id="{32F0EC7E-23CD-4AF0-BAFA-067EE32D9043}" type="datetimeFigureOut">
              <a:rPr lang="zh-CN" altLang="en-US" smtClean="0"/>
              <a:t>2024/4/3</a:t>
            </a:fld>
            <a:endParaRPr lang="zh-CN" altLang="en-US"/>
          </a:p>
        </p:txBody>
      </p:sp>
      <p:sp>
        <p:nvSpPr>
          <p:cNvPr id="5" name="页脚占位符 4">
            <a:extLst>
              <a:ext uri="{FF2B5EF4-FFF2-40B4-BE49-F238E27FC236}">
                <a16:creationId xmlns:a16="http://schemas.microsoft.com/office/drawing/2014/main" id="{4369B819-6E34-4B1D-8DFF-51003F814A4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629092-6C62-4B49-AECE-E0C8A1F213DB}"/>
              </a:ext>
            </a:extLst>
          </p:cNvPr>
          <p:cNvSpPr>
            <a:spLocks noGrp="1"/>
          </p:cNvSpPr>
          <p:nvPr>
            <p:ph type="sldNum" sz="quarter" idx="12"/>
          </p:nvPr>
        </p:nvSpPr>
        <p:spPr/>
        <p:txBody>
          <a:bodyPr/>
          <a:lstStyle/>
          <a:p>
            <a:fld id="{D7F71A0F-E5DA-4E60-873D-6FB8F56819EF}" type="slidenum">
              <a:rPr lang="zh-CN" altLang="en-US" smtClean="0"/>
              <a:t>‹#›</a:t>
            </a:fld>
            <a:endParaRPr lang="zh-CN" altLang="en-US"/>
          </a:p>
        </p:txBody>
      </p:sp>
    </p:spTree>
    <p:extLst>
      <p:ext uri="{BB962C8B-B14F-4D97-AF65-F5344CB8AC3E}">
        <p14:creationId xmlns:p14="http://schemas.microsoft.com/office/powerpoint/2010/main" val="3855726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8207212-84F1-40CE-8CBE-BADAA88F5DD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0DEE35B-5DCF-4E5A-A683-C2C3F1DE23F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FF47EB4-AF95-4F44-B4AF-9675A65BB575}"/>
              </a:ext>
            </a:extLst>
          </p:cNvPr>
          <p:cNvSpPr>
            <a:spLocks noGrp="1"/>
          </p:cNvSpPr>
          <p:nvPr>
            <p:ph type="dt" sz="half" idx="10"/>
          </p:nvPr>
        </p:nvSpPr>
        <p:spPr/>
        <p:txBody>
          <a:bodyPr/>
          <a:lstStyle/>
          <a:p>
            <a:fld id="{32F0EC7E-23CD-4AF0-BAFA-067EE32D9043}" type="datetimeFigureOut">
              <a:rPr lang="zh-CN" altLang="en-US" smtClean="0"/>
              <a:t>2024/4/3</a:t>
            </a:fld>
            <a:endParaRPr lang="zh-CN" altLang="en-US"/>
          </a:p>
        </p:txBody>
      </p:sp>
      <p:sp>
        <p:nvSpPr>
          <p:cNvPr id="5" name="页脚占位符 4">
            <a:extLst>
              <a:ext uri="{FF2B5EF4-FFF2-40B4-BE49-F238E27FC236}">
                <a16:creationId xmlns:a16="http://schemas.microsoft.com/office/drawing/2014/main" id="{1C270E66-6049-47E5-A85D-1EFDE0BD160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39F5E2-DCEA-4F74-957C-76C4A72E99C2}"/>
              </a:ext>
            </a:extLst>
          </p:cNvPr>
          <p:cNvSpPr>
            <a:spLocks noGrp="1"/>
          </p:cNvSpPr>
          <p:nvPr>
            <p:ph type="sldNum" sz="quarter" idx="12"/>
          </p:nvPr>
        </p:nvSpPr>
        <p:spPr/>
        <p:txBody>
          <a:bodyPr/>
          <a:lstStyle/>
          <a:p>
            <a:fld id="{D7F71A0F-E5DA-4E60-873D-6FB8F56819EF}" type="slidenum">
              <a:rPr lang="zh-CN" altLang="en-US" smtClean="0"/>
              <a:t>‹#›</a:t>
            </a:fld>
            <a:endParaRPr lang="zh-CN" altLang="en-US"/>
          </a:p>
        </p:txBody>
      </p:sp>
    </p:spTree>
    <p:extLst>
      <p:ext uri="{BB962C8B-B14F-4D97-AF65-F5344CB8AC3E}">
        <p14:creationId xmlns:p14="http://schemas.microsoft.com/office/powerpoint/2010/main" val="301390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33C7DE-D512-44F7-B780-0DC87516B4C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21E3DD9-A3F0-4E17-88F9-10265F0E4B0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445584-F987-40CF-93B5-EB051DE7E259}"/>
              </a:ext>
            </a:extLst>
          </p:cNvPr>
          <p:cNvSpPr>
            <a:spLocks noGrp="1"/>
          </p:cNvSpPr>
          <p:nvPr>
            <p:ph type="dt" sz="half" idx="10"/>
          </p:nvPr>
        </p:nvSpPr>
        <p:spPr/>
        <p:txBody>
          <a:bodyPr/>
          <a:lstStyle/>
          <a:p>
            <a:fld id="{32F0EC7E-23CD-4AF0-BAFA-067EE32D9043}" type="datetimeFigureOut">
              <a:rPr lang="zh-CN" altLang="en-US" smtClean="0"/>
              <a:t>2024/4/3</a:t>
            </a:fld>
            <a:endParaRPr lang="zh-CN" altLang="en-US"/>
          </a:p>
        </p:txBody>
      </p:sp>
      <p:sp>
        <p:nvSpPr>
          <p:cNvPr id="5" name="页脚占位符 4">
            <a:extLst>
              <a:ext uri="{FF2B5EF4-FFF2-40B4-BE49-F238E27FC236}">
                <a16:creationId xmlns:a16="http://schemas.microsoft.com/office/drawing/2014/main" id="{A150BC79-0365-4242-BA58-4CFACCF55E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195717E-2977-488E-BB48-468696AF125F}"/>
              </a:ext>
            </a:extLst>
          </p:cNvPr>
          <p:cNvSpPr>
            <a:spLocks noGrp="1"/>
          </p:cNvSpPr>
          <p:nvPr>
            <p:ph type="sldNum" sz="quarter" idx="12"/>
          </p:nvPr>
        </p:nvSpPr>
        <p:spPr/>
        <p:txBody>
          <a:bodyPr/>
          <a:lstStyle/>
          <a:p>
            <a:fld id="{D7F71A0F-E5DA-4E60-873D-6FB8F56819EF}" type="slidenum">
              <a:rPr lang="zh-CN" altLang="en-US" smtClean="0"/>
              <a:t>‹#›</a:t>
            </a:fld>
            <a:endParaRPr lang="zh-CN" altLang="en-US"/>
          </a:p>
        </p:txBody>
      </p:sp>
    </p:spTree>
    <p:extLst>
      <p:ext uri="{BB962C8B-B14F-4D97-AF65-F5344CB8AC3E}">
        <p14:creationId xmlns:p14="http://schemas.microsoft.com/office/powerpoint/2010/main" val="3744852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292272-451E-424F-BDE1-7CB9A456AF4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7C96109-EF09-4969-A475-0BC98AD146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5D60189-757E-44A3-A92D-CA012BEFF7B8}"/>
              </a:ext>
            </a:extLst>
          </p:cNvPr>
          <p:cNvSpPr>
            <a:spLocks noGrp="1"/>
          </p:cNvSpPr>
          <p:nvPr>
            <p:ph type="dt" sz="half" idx="10"/>
          </p:nvPr>
        </p:nvSpPr>
        <p:spPr/>
        <p:txBody>
          <a:bodyPr/>
          <a:lstStyle/>
          <a:p>
            <a:fld id="{32F0EC7E-23CD-4AF0-BAFA-067EE32D9043}" type="datetimeFigureOut">
              <a:rPr lang="zh-CN" altLang="en-US" smtClean="0"/>
              <a:t>2024/4/3</a:t>
            </a:fld>
            <a:endParaRPr lang="zh-CN" altLang="en-US"/>
          </a:p>
        </p:txBody>
      </p:sp>
      <p:sp>
        <p:nvSpPr>
          <p:cNvPr id="5" name="页脚占位符 4">
            <a:extLst>
              <a:ext uri="{FF2B5EF4-FFF2-40B4-BE49-F238E27FC236}">
                <a16:creationId xmlns:a16="http://schemas.microsoft.com/office/drawing/2014/main" id="{3939DD4C-3C4F-4A9C-9653-F2C53150ED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0FD2C5-7820-49E7-A48A-5211E3A44A19}"/>
              </a:ext>
            </a:extLst>
          </p:cNvPr>
          <p:cNvSpPr>
            <a:spLocks noGrp="1"/>
          </p:cNvSpPr>
          <p:nvPr>
            <p:ph type="sldNum" sz="quarter" idx="12"/>
          </p:nvPr>
        </p:nvSpPr>
        <p:spPr/>
        <p:txBody>
          <a:bodyPr/>
          <a:lstStyle/>
          <a:p>
            <a:fld id="{D7F71A0F-E5DA-4E60-873D-6FB8F56819EF}" type="slidenum">
              <a:rPr lang="zh-CN" altLang="en-US" smtClean="0"/>
              <a:t>‹#›</a:t>
            </a:fld>
            <a:endParaRPr lang="zh-CN" altLang="en-US"/>
          </a:p>
        </p:txBody>
      </p:sp>
    </p:spTree>
    <p:extLst>
      <p:ext uri="{BB962C8B-B14F-4D97-AF65-F5344CB8AC3E}">
        <p14:creationId xmlns:p14="http://schemas.microsoft.com/office/powerpoint/2010/main" val="1350609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C9C071-A830-4901-BE0E-D9107571D9F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49A5C69-630D-47EB-AE6D-AC5C5AE09AA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DD05C3B-F8FC-4525-A228-53D6785FD82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C0C267A-FE98-40C6-BE4D-C0EE6080E716}"/>
              </a:ext>
            </a:extLst>
          </p:cNvPr>
          <p:cNvSpPr>
            <a:spLocks noGrp="1"/>
          </p:cNvSpPr>
          <p:nvPr>
            <p:ph type="dt" sz="half" idx="10"/>
          </p:nvPr>
        </p:nvSpPr>
        <p:spPr/>
        <p:txBody>
          <a:bodyPr/>
          <a:lstStyle/>
          <a:p>
            <a:fld id="{32F0EC7E-23CD-4AF0-BAFA-067EE32D9043}" type="datetimeFigureOut">
              <a:rPr lang="zh-CN" altLang="en-US" smtClean="0"/>
              <a:t>2024/4/3</a:t>
            </a:fld>
            <a:endParaRPr lang="zh-CN" altLang="en-US"/>
          </a:p>
        </p:txBody>
      </p:sp>
      <p:sp>
        <p:nvSpPr>
          <p:cNvPr id="6" name="页脚占位符 5">
            <a:extLst>
              <a:ext uri="{FF2B5EF4-FFF2-40B4-BE49-F238E27FC236}">
                <a16:creationId xmlns:a16="http://schemas.microsoft.com/office/drawing/2014/main" id="{DB508513-9135-4665-A117-8732CBFE90A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C29B97D-5625-4029-B4A0-6512343BADD8}"/>
              </a:ext>
            </a:extLst>
          </p:cNvPr>
          <p:cNvSpPr>
            <a:spLocks noGrp="1"/>
          </p:cNvSpPr>
          <p:nvPr>
            <p:ph type="sldNum" sz="quarter" idx="12"/>
          </p:nvPr>
        </p:nvSpPr>
        <p:spPr/>
        <p:txBody>
          <a:bodyPr/>
          <a:lstStyle/>
          <a:p>
            <a:fld id="{D7F71A0F-E5DA-4E60-873D-6FB8F56819EF}" type="slidenum">
              <a:rPr lang="zh-CN" altLang="en-US" smtClean="0"/>
              <a:t>‹#›</a:t>
            </a:fld>
            <a:endParaRPr lang="zh-CN" altLang="en-US"/>
          </a:p>
        </p:txBody>
      </p:sp>
    </p:spTree>
    <p:extLst>
      <p:ext uri="{BB962C8B-B14F-4D97-AF65-F5344CB8AC3E}">
        <p14:creationId xmlns:p14="http://schemas.microsoft.com/office/powerpoint/2010/main" val="3120806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757251-F7B4-43AF-AA4B-E506B330623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01530C6-8D43-4E0A-886D-2FF73009B4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6D158FB-1629-40B3-B480-08DB34AF98C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5F8796E-34F8-45ED-97E0-90A4A72ED6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9AE999E-5BBB-4211-A2C1-9C8AB2E7A0B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CF87D93-85F8-4865-B0B0-C8DCD07D9FF9}"/>
              </a:ext>
            </a:extLst>
          </p:cNvPr>
          <p:cNvSpPr>
            <a:spLocks noGrp="1"/>
          </p:cNvSpPr>
          <p:nvPr>
            <p:ph type="dt" sz="half" idx="10"/>
          </p:nvPr>
        </p:nvSpPr>
        <p:spPr/>
        <p:txBody>
          <a:bodyPr/>
          <a:lstStyle/>
          <a:p>
            <a:fld id="{32F0EC7E-23CD-4AF0-BAFA-067EE32D9043}" type="datetimeFigureOut">
              <a:rPr lang="zh-CN" altLang="en-US" smtClean="0"/>
              <a:t>2024/4/3</a:t>
            </a:fld>
            <a:endParaRPr lang="zh-CN" altLang="en-US"/>
          </a:p>
        </p:txBody>
      </p:sp>
      <p:sp>
        <p:nvSpPr>
          <p:cNvPr id="8" name="页脚占位符 7">
            <a:extLst>
              <a:ext uri="{FF2B5EF4-FFF2-40B4-BE49-F238E27FC236}">
                <a16:creationId xmlns:a16="http://schemas.microsoft.com/office/drawing/2014/main" id="{80FA64B4-B6BF-4918-8473-286CE3ECF06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5C2B483-F5A2-439D-8B83-A5E7284AAEEA}"/>
              </a:ext>
            </a:extLst>
          </p:cNvPr>
          <p:cNvSpPr>
            <a:spLocks noGrp="1"/>
          </p:cNvSpPr>
          <p:nvPr>
            <p:ph type="sldNum" sz="quarter" idx="12"/>
          </p:nvPr>
        </p:nvSpPr>
        <p:spPr/>
        <p:txBody>
          <a:bodyPr/>
          <a:lstStyle/>
          <a:p>
            <a:fld id="{D7F71A0F-E5DA-4E60-873D-6FB8F56819EF}" type="slidenum">
              <a:rPr lang="zh-CN" altLang="en-US" smtClean="0"/>
              <a:t>‹#›</a:t>
            </a:fld>
            <a:endParaRPr lang="zh-CN" altLang="en-US"/>
          </a:p>
        </p:txBody>
      </p:sp>
    </p:spTree>
    <p:extLst>
      <p:ext uri="{BB962C8B-B14F-4D97-AF65-F5344CB8AC3E}">
        <p14:creationId xmlns:p14="http://schemas.microsoft.com/office/powerpoint/2010/main" val="2241661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1E446-2B32-4A1A-8AA7-4478E73BA4A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021FEE3-5F01-4FBE-BCED-E8559761CE6E}"/>
              </a:ext>
            </a:extLst>
          </p:cNvPr>
          <p:cNvSpPr>
            <a:spLocks noGrp="1"/>
          </p:cNvSpPr>
          <p:nvPr>
            <p:ph type="dt" sz="half" idx="10"/>
          </p:nvPr>
        </p:nvSpPr>
        <p:spPr/>
        <p:txBody>
          <a:bodyPr/>
          <a:lstStyle/>
          <a:p>
            <a:fld id="{32F0EC7E-23CD-4AF0-BAFA-067EE32D9043}" type="datetimeFigureOut">
              <a:rPr lang="zh-CN" altLang="en-US" smtClean="0"/>
              <a:t>2024/4/3</a:t>
            </a:fld>
            <a:endParaRPr lang="zh-CN" altLang="en-US"/>
          </a:p>
        </p:txBody>
      </p:sp>
      <p:sp>
        <p:nvSpPr>
          <p:cNvPr id="4" name="页脚占位符 3">
            <a:extLst>
              <a:ext uri="{FF2B5EF4-FFF2-40B4-BE49-F238E27FC236}">
                <a16:creationId xmlns:a16="http://schemas.microsoft.com/office/drawing/2014/main" id="{1A28A704-385E-45AC-B207-DDBB6766110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82962A6-70E4-4248-ADD9-FA096B27A58A}"/>
              </a:ext>
            </a:extLst>
          </p:cNvPr>
          <p:cNvSpPr>
            <a:spLocks noGrp="1"/>
          </p:cNvSpPr>
          <p:nvPr>
            <p:ph type="sldNum" sz="quarter" idx="12"/>
          </p:nvPr>
        </p:nvSpPr>
        <p:spPr/>
        <p:txBody>
          <a:bodyPr/>
          <a:lstStyle/>
          <a:p>
            <a:fld id="{D7F71A0F-E5DA-4E60-873D-6FB8F56819EF}" type="slidenum">
              <a:rPr lang="zh-CN" altLang="en-US" smtClean="0"/>
              <a:t>‹#›</a:t>
            </a:fld>
            <a:endParaRPr lang="zh-CN" altLang="en-US"/>
          </a:p>
        </p:txBody>
      </p:sp>
    </p:spTree>
    <p:extLst>
      <p:ext uri="{BB962C8B-B14F-4D97-AF65-F5344CB8AC3E}">
        <p14:creationId xmlns:p14="http://schemas.microsoft.com/office/powerpoint/2010/main" val="91396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DC196C0-FC07-4D42-9080-71F5F76B0779}"/>
              </a:ext>
            </a:extLst>
          </p:cNvPr>
          <p:cNvSpPr>
            <a:spLocks noGrp="1"/>
          </p:cNvSpPr>
          <p:nvPr>
            <p:ph type="dt" sz="half" idx="10"/>
          </p:nvPr>
        </p:nvSpPr>
        <p:spPr/>
        <p:txBody>
          <a:bodyPr/>
          <a:lstStyle/>
          <a:p>
            <a:fld id="{32F0EC7E-23CD-4AF0-BAFA-067EE32D9043}" type="datetimeFigureOut">
              <a:rPr lang="zh-CN" altLang="en-US" smtClean="0"/>
              <a:t>2024/4/3</a:t>
            </a:fld>
            <a:endParaRPr lang="zh-CN" altLang="en-US"/>
          </a:p>
        </p:txBody>
      </p:sp>
      <p:sp>
        <p:nvSpPr>
          <p:cNvPr id="3" name="页脚占位符 2">
            <a:extLst>
              <a:ext uri="{FF2B5EF4-FFF2-40B4-BE49-F238E27FC236}">
                <a16:creationId xmlns:a16="http://schemas.microsoft.com/office/drawing/2014/main" id="{0ED3BDA3-0F77-480B-9656-B26ABE02717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C52D623-DC6C-4BE6-9FEE-B0BB05FF633D}"/>
              </a:ext>
            </a:extLst>
          </p:cNvPr>
          <p:cNvSpPr>
            <a:spLocks noGrp="1"/>
          </p:cNvSpPr>
          <p:nvPr>
            <p:ph type="sldNum" sz="quarter" idx="12"/>
          </p:nvPr>
        </p:nvSpPr>
        <p:spPr/>
        <p:txBody>
          <a:bodyPr/>
          <a:lstStyle/>
          <a:p>
            <a:fld id="{D7F71A0F-E5DA-4E60-873D-6FB8F56819EF}" type="slidenum">
              <a:rPr lang="zh-CN" altLang="en-US" smtClean="0"/>
              <a:t>‹#›</a:t>
            </a:fld>
            <a:endParaRPr lang="zh-CN" altLang="en-US"/>
          </a:p>
        </p:txBody>
      </p:sp>
    </p:spTree>
    <p:extLst>
      <p:ext uri="{BB962C8B-B14F-4D97-AF65-F5344CB8AC3E}">
        <p14:creationId xmlns:p14="http://schemas.microsoft.com/office/powerpoint/2010/main" val="1229921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2BC55C-1DA5-42B1-AFBB-9C151C98B29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F38ECB2-ABAB-40D4-AE95-47E1E6CA57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994BFAD-0C23-4148-91C4-0ACA582BED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8ECDC54-EC67-42F4-9C07-9BD16B73F53B}"/>
              </a:ext>
            </a:extLst>
          </p:cNvPr>
          <p:cNvSpPr>
            <a:spLocks noGrp="1"/>
          </p:cNvSpPr>
          <p:nvPr>
            <p:ph type="dt" sz="half" idx="10"/>
          </p:nvPr>
        </p:nvSpPr>
        <p:spPr/>
        <p:txBody>
          <a:bodyPr/>
          <a:lstStyle/>
          <a:p>
            <a:fld id="{32F0EC7E-23CD-4AF0-BAFA-067EE32D9043}" type="datetimeFigureOut">
              <a:rPr lang="zh-CN" altLang="en-US" smtClean="0"/>
              <a:t>2024/4/3</a:t>
            </a:fld>
            <a:endParaRPr lang="zh-CN" altLang="en-US"/>
          </a:p>
        </p:txBody>
      </p:sp>
      <p:sp>
        <p:nvSpPr>
          <p:cNvPr id="6" name="页脚占位符 5">
            <a:extLst>
              <a:ext uri="{FF2B5EF4-FFF2-40B4-BE49-F238E27FC236}">
                <a16:creationId xmlns:a16="http://schemas.microsoft.com/office/drawing/2014/main" id="{9FBC76D5-9D2A-4B39-B8AD-4E80AFFB21C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6DCC594-7814-42CC-A24A-DCD849A51ED4}"/>
              </a:ext>
            </a:extLst>
          </p:cNvPr>
          <p:cNvSpPr>
            <a:spLocks noGrp="1"/>
          </p:cNvSpPr>
          <p:nvPr>
            <p:ph type="sldNum" sz="quarter" idx="12"/>
          </p:nvPr>
        </p:nvSpPr>
        <p:spPr/>
        <p:txBody>
          <a:bodyPr/>
          <a:lstStyle/>
          <a:p>
            <a:fld id="{D7F71A0F-E5DA-4E60-873D-6FB8F56819EF}" type="slidenum">
              <a:rPr lang="zh-CN" altLang="en-US" smtClean="0"/>
              <a:t>‹#›</a:t>
            </a:fld>
            <a:endParaRPr lang="zh-CN" altLang="en-US"/>
          </a:p>
        </p:txBody>
      </p:sp>
    </p:spTree>
    <p:extLst>
      <p:ext uri="{BB962C8B-B14F-4D97-AF65-F5344CB8AC3E}">
        <p14:creationId xmlns:p14="http://schemas.microsoft.com/office/powerpoint/2010/main" val="2081700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1BAB17-4EA6-4CBB-A0E1-CC396CC1ECB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66B2467-F52B-41A6-B2AC-1DB880180A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B069817-B84A-4043-A3BD-FBFF06DAD4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9E7D623-EF1B-405B-A67F-4E528AACC432}"/>
              </a:ext>
            </a:extLst>
          </p:cNvPr>
          <p:cNvSpPr>
            <a:spLocks noGrp="1"/>
          </p:cNvSpPr>
          <p:nvPr>
            <p:ph type="dt" sz="half" idx="10"/>
          </p:nvPr>
        </p:nvSpPr>
        <p:spPr/>
        <p:txBody>
          <a:bodyPr/>
          <a:lstStyle/>
          <a:p>
            <a:fld id="{32F0EC7E-23CD-4AF0-BAFA-067EE32D9043}" type="datetimeFigureOut">
              <a:rPr lang="zh-CN" altLang="en-US" smtClean="0"/>
              <a:t>2024/4/3</a:t>
            </a:fld>
            <a:endParaRPr lang="zh-CN" altLang="en-US"/>
          </a:p>
        </p:txBody>
      </p:sp>
      <p:sp>
        <p:nvSpPr>
          <p:cNvPr id="6" name="页脚占位符 5">
            <a:extLst>
              <a:ext uri="{FF2B5EF4-FFF2-40B4-BE49-F238E27FC236}">
                <a16:creationId xmlns:a16="http://schemas.microsoft.com/office/drawing/2014/main" id="{4890F9BC-DED5-4D43-B84A-B0B0E678C27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462258E-3238-4344-97B1-842931EC849D}"/>
              </a:ext>
            </a:extLst>
          </p:cNvPr>
          <p:cNvSpPr>
            <a:spLocks noGrp="1"/>
          </p:cNvSpPr>
          <p:nvPr>
            <p:ph type="sldNum" sz="quarter" idx="12"/>
          </p:nvPr>
        </p:nvSpPr>
        <p:spPr/>
        <p:txBody>
          <a:bodyPr/>
          <a:lstStyle/>
          <a:p>
            <a:fld id="{D7F71A0F-E5DA-4E60-873D-6FB8F56819EF}" type="slidenum">
              <a:rPr lang="zh-CN" altLang="en-US" smtClean="0"/>
              <a:t>‹#›</a:t>
            </a:fld>
            <a:endParaRPr lang="zh-CN" altLang="en-US"/>
          </a:p>
        </p:txBody>
      </p:sp>
    </p:spTree>
    <p:extLst>
      <p:ext uri="{BB962C8B-B14F-4D97-AF65-F5344CB8AC3E}">
        <p14:creationId xmlns:p14="http://schemas.microsoft.com/office/powerpoint/2010/main" val="262952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B088CDF-77B4-4FEE-B4A6-35703BB7D5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EA65973-6C69-4869-9D54-5EAD537E3D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8425B25-2F77-4284-8276-A620EEC650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F0EC7E-23CD-4AF0-BAFA-067EE32D9043}" type="datetimeFigureOut">
              <a:rPr lang="zh-CN" altLang="en-US" smtClean="0"/>
              <a:t>2024/4/3</a:t>
            </a:fld>
            <a:endParaRPr lang="zh-CN" altLang="en-US"/>
          </a:p>
        </p:txBody>
      </p:sp>
      <p:sp>
        <p:nvSpPr>
          <p:cNvPr id="5" name="页脚占位符 4">
            <a:extLst>
              <a:ext uri="{FF2B5EF4-FFF2-40B4-BE49-F238E27FC236}">
                <a16:creationId xmlns:a16="http://schemas.microsoft.com/office/drawing/2014/main" id="{C2001503-0205-4CD5-B920-29B2ED4BE1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D7D8577-0683-4643-9C18-C25AF8411C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F71A0F-E5DA-4E60-873D-6FB8F56819EF}" type="slidenum">
              <a:rPr lang="zh-CN" altLang="en-US" smtClean="0"/>
              <a:t>‹#›</a:t>
            </a:fld>
            <a:endParaRPr lang="zh-CN" altLang="en-US"/>
          </a:p>
        </p:txBody>
      </p:sp>
    </p:spTree>
    <p:extLst>
      <p:ext uri="{BB962C8B-B14F-4D97-AF65-F5344CB8AC3E}">
        <p14:creationId xmlns:p14="http://schemas.microsoft.com/office/powerpoint/2010/main" val="763453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vjudge.net/contest/252252#problem/C"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blog.csdn.net/qq_39696016/article/details/82496764"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ac.nowcoder.com/acm/contest/10272/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blog.csdn.net/fztsilly/article/details/11507345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customXml" Target="../ink/ink1.xml"/></Relationships>
</file>

<file path=ppt/slides/_rels/slide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vjudge.net/contest/252252#problem/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537C90-FFF7-477D-B8A1-38487285AF10}"/>
              </a:ext>
            </a:extLst>
          </p:cNvPr>
          <p:cNvSpPr>
            <a:spLocks noGrp="1"/>
          </p:cNvSpPr>
          <p:nvPr>
            <p:ph type="ctrTitle"/>
          </p:nvPr>
        </p:nvSpPr>
        <p:spPr/>
        <p:txBody>
          <a:bodyPr/>
          <a:lstStyle/>
          <a:p>
            <a:r>
              <a:rPr lang="zh-CN" altLang="en-US" dirty="0"/>
              <a:t>树形</a:t>
            </a:r>
            <a:r>
              <a:rPr lang="en-US" altLang="zh-CN" dirty="0"/>
              <a:t>DP</a:t>
            </a:r>
            <a:r>
              <a:rPr lang="zh-CN" altLang="en-US" dirty="0"/>
              <a:t>基础</a:t>
            </a:r>
          </a:p>
        </p:txBody>
      </p:sp>
      <p:sp>
        <p:nvSpPr>
          <p:cNvPr id="3" name="副标题 2">
            <a:extLst>
              <a:ext uri="{FF2B5EF4-FFF2-40B4-BE49-F238E27FC236}">
                <a16:creationId xmlns:a16="http://schemas.microsoft.com/office/drawing/2014/main" id="{D0E832BB-E746-43A2-974A-1E94CAB75C9D}"/>
              </a:ext>
            </a:extLst>
          </p:cNvPr>
          <p:cNvSpPr>
            <a:spLocks noGrp="1"/>
          </p:cNvSpPr>
          <p:nvPr>
            <p:ph type="subTitle" idx="1"/>
          </p:nvPr>
        </p:nvSpPr>
        <p:spPr/>
        <p:txBody>
          <a:bodyPr/>
          <a:lstStyle/>
          <a:p>
            <a:r>
              <a:rPr lang="en-US" altLang="zh-CN" dirty="0"/>
              <a:t>ACM</a:t>
            </a:r>
            <a:r>
              <a:rPr lang="zh-CN" altLang="en-US" dirty="0"/>
              <a:t>竞赛小组训练</a:t>
            </a:r>
          </a:p>
        </p:txBody>
      </p:sp>
    </p:spTree>
    <p:extLst>
      <p:ext uri="{BB962C8B-B14F-4D97-AF65-F5344CB8AC3E}">
        <p14:creationId xmlns:p14="http://schemas.microsoft.com/office/powerpoint/2010/main" val="719876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E2C5C2-DF6F-4E4B-9C32-5078CDEB7EA6}"/>
              </a:ext>
            </a:extLst>
          </p:cNvPr>
          <p:cNvSpPr>
            <a:spLocks noGrp="1"/>
          </p:cNvSpPr>
          <p:nvPr>
            <p:ph type="title"/>
          </p:nvPr>
        </p:nvSpPr>
        <p:spPr/>
        <p:txBody>
          <a:bodyPr/>
          <a:lstStyle/>
          <a:p>
            <a:r>
              <a:rPr lang="zh-CN" altLang="en-US" dirty="0"/>
              <a:t>滑雪的题解</a:t>
            </a:r>
          </a:p>
        </p:txBody>
      </p:sp>
      <p:sp>
        <p:nvSpPr>
          <p:cNvPr id="3" name="内容占位符 2">
            <a:extLst>
              <a:ext uri="{FF2B5EF4-FFF2-40B4-BE49-F238E27FC236}">
                <a16:creationId xmlns:a16="http://schemas.microsoft.com/office/drawing/2014/main" id="{445F8FFB-BA04-4748-B608-F976816ED84B}"/>
              </a:ext>
            </a:extLst>
          </p:cNvPr>
          <p:cNvSpPr>
            <a:spLocks noGrp="1"/>
          </p:cNvSpPr>
          <p:nvPr>
            <p:ph idx="1"/>
          </p:nvPr>
        </p:nvSpPr>
        <p:spPr>
          <a:xfrm>
            <a:off x="838200" y="1825625"/>
            <a:ext cx="11069320" cy="4351338"/>
          </a:xfrm>
        </p:spPr>
        <p:txBody>
          <a:bodyPr>
            <a:normAutofit/>
          </a:bodyPr>
          <a:lstStyle/>
          <a:p>
            <a:r>
              <a:rPr lang="zh-CN" altLang="en-US" dirty="0"/>
              <a:t>在任何一个节点来看，如果此节点四个方向没有儿子节点（高度低于此节点的四相相邻节点），那么此节点的最大滑行长度为</a:t>
            </a:r>
            <a:r>
              <a:rPr lang="en-US" altLang="zh-CN" dirty="0"/>
              <a:t>1</a:t>
            </a:r>
          </a:p>
          <a:p>
            <a:r>
              <a:rPr lang="zh-CN" altLang="en-US" dirty="0"/>
              <a:t>如果此节点四个方向存在儿子节点，那么此节点的最大滑行长度就是所有儿子节点的最大滑行长度中最长的那个</a:t>
            </a:r>
            <a:r>
              <a:rPr lang="en-US" altLang="zh-CN" dirty="0"/>
              <a:t>+1</a:t>
            </a:r>
            <a:r>
              <a:rPr lang="zh-CN" altLang="en-US" dirty="0"/>
              <a:t>。</a:t>
            </a:r>
            <a:endParaRPr lang="en-US" altLang="zh-CN" dirty="0"/>
          </a:p>
          <a:p>
            <a:r>
              <a:rPr lang="zh-CN" altLang="en-US" dirty="0"/>
              <a:t>因此状态转移方程为</a:t>
            </a:r>
            <a:r>
              <a:rPr lang="en-US" altLang="zh-CN" dirty="0">
                <a:sym typeface="Wingdings" panose="05000000000000000000" pitchFamily="2" charset="2"/>
              </a:rPr>
              <a:t>:    (</a:t>
            </a:r>
            <a:r>
              <a:rPr lang="en-US" altLang="zh-CN" dirty="0"/>
              <a:t>g[x]</a:t>
            </a:r>
            <a:r>
              <a:rPr lang="zh-CN" altLang="en-US" dirty="0"/>
              <a:t>代表从</a:t>
            </a:r>
            <a:r>
              <a:rPr lang="en-US" altLang="zh-CN" dirty="0"/>
              <a:t>x</a:t>
            </a:r>
            <a:r>
              <a:rPr lang="zh-CN" altLang="en-US" dirty="0"/>
              <a:t>出发的最大滑行长度</a:t>
            </a:r>
            <a:r>
              <a:rPr lang="en-US" altLang="zh-CN" dirty="0">
                <a:sym typeface="Wingdings" panose="05000000000000000000" pitchFamily="2" charset="2"/>
              </a:rPr>
              <a:t>)</a:t>
            </a:r>
            <a:endParaRPr lang="en-US" altLang="zh-CN" dirty="0"/>
          </a:p>
          <a:p>
            <a:pPr marL="0" indent="0">
              <a:buNone/>
            </a:pPr>
            <a:r>
              <a:rPr lang="en-US" altLang="zh-CN" dirty="0"/>
              <a:t>   g[x]= g[x]                                               if g[x]!=0          </a:t>
            </a:r>
            <a:r>
              <a:rPr lang="en-US" altLang="zh-CN" b="1" u="sng" dirty="0"/>
              <a:t>(</a:t>
            </a:r>
            <a:r>
              <a:rPr lang="zh-CN" altLang="en-US" b="1" u="sng" dirty="0"/>
              <a:t>记忆化搜索</a:t>
            </a:r>
            <a:r>
              <a:rPr lang="en-US" altLang="zh-CN" b="1" u="sng" dirty="0"/>
              <a:t>)</a:t>
            </a:r>
          </a:p>
          <a:p>
            <a:pPr marL="0" indent="0">
              <a:buNone/>
            </a:pPr>
            <a:r>
              <a:rPr lang="en-US" altLang="zh-CN" dirty="0"/>
              <a:t>   g[x]= 1 ,                                                 if  x</a:t>
            </a:r>
            <a:r>
              <a:rPr lang="zh-CN" altLang="en-US" dirty="0"/>
              <a:t>没有子节点</a:t>
            </a:r>
            <a:endParaRPr lang="en-US" altLang="zh-CN" dirty="0"/>
          </a:p>
          <a:p>
            <a:pPr marL="0" indent="0">
              <a:buNone/>
            </a:pPr>
            <a:r>
              <a:rPr lang="en-US" altLang="zh-CN" dirty="0"/>
              <a:t>   g[x] = max</a:t>
            </a:r>
            <a:r>
              <a:rPr lang="zh-CN" altLang="en-US" dirty="0"/>
              <a:t>（</a:t>
            </a:r>
            <a:r>
              <a:rPr lang="en-US" altLang="zh-CN" dirty="0"/>
              <a:t>g[x</a:t>
            </a:r>
            <a:r>
              <a:rPr lang="zh-CN" altLang="en-US" dirty="0"/>
              <a:t>的左儿子</a:t>
            </a:r>
            <a:r>
              <a:rPr lang="en-US" altLang="zh-CN" dirty="0"/>
              <a:t>]</a:t>
            </a:r>
            <a:r>
              <a:rPr lang="zh-CN" altLang="en-US" dirty="0"/>
              <a:t>，</a:t>
            </a:r>
            <a:r>
              <a:rPr lang="en-US" altLang="zh-CN" dirty="0"/>
              <a:t> g[x</a:t>
            </a:r>
            <a:r>
              <a:rPr lang="zh-CN" altLang="en-US" dirty="0"/>
              <a:t>的右儿子</a:t>
            </a:r>
            <a:r>
              <a:rPr lang="en-US" altLang="zh-CN" dirty="0"/>
              <a:t>] </a:t>
            </a:r>
            <a:r>
              <a:rPr lang="zh-CN" altLang="en-US" dirty="0"/>
              <a:t>，          </a:t>
            </a:r>
            <a:r>
              <a:rPr lang="en-US" altLang="zh-CN" dirty="0"/>
              <a:t> if  x</a:t>
            </a:r>
            <a:r>
              <a:rPr lang="zh-CN" altLang="en-US" dirty="0"/>
              <a:t>有子节点</a:t>
            </a:r>
            <a:endParaRPr lang="en-US" altLang="zh-CN" dirty="0"/>
          </a:p>
          <a:p>
            <a:pPr marL="0" indent="0">
              <a:buNone/>
            </a:pPr>
            <a:r>
              <a:rPr lang="en-US" altLang="zh-CN" dirty="0"/>
              <a:t>                            g[x</a:t>
            </a:r>
            <a:r>
              <a:rPr lang="zh-CN" altLang="en-US" dirty="0"/>
              <a:t>的上儿子</a:t>
            </a:r>
            <a:r>
              <a:rPr lang="en-US" altLang="zh-CN" dirty="0"/>
              <a:t>]</a:t>
            </a:r>
            <a:r>
              <a:rPr lang="zh-CN" altLang="en-US" dirty="0"/>
              <a:t>，</a:t>
            </a:r>
            <a:r>
              <a:rPr lang="en-US" altLang="zh-CN" dirty="0"/>
              <a:t>g[x</a:t>
            </a:r>
            <a:r>
              <a:rPr lang="zh-CN" altLang="en-US" dirty="0"/>
              <a:t>的下儿子</a:t>
            </a:r>
            <a:r>
              <a:rPr lang="en-US" altLang="zh-CN" dirty="0"/>
              <a:t>]</a:t>
            </a:r>
            <a:r>
              <a:rPr lang="zh-CN" altLang="en-US" dirty="0"/>
              <a:t>）</a:t>
            </a:r>
            <a:r>
              <a:rPr lang="en-US" altLang="zh-CN" dirty="0"/>
              <a:t>+1</a:t>
            </a:r>
          </a:p>
          <a:p>
            <a:endParaRPr lang="en-US" altLang="zh-CN" dirty="0"/>
          </a:p>
        </p:txBody>
      </p:sp>
    </p:spTree>
    <p:extLst>
      <p:ext uri="{BB962C8B-B14F-4D97-AF65-F5344CB8AC3E}">
        <p14:creationId xmlns:p14="http://schemas.microsoft.com/office/powerpoint/2010/main" val="1225007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E2C5C2-DF6F-4E4B-9C32-5078CDEB7EA6}"/>
              </a:ext>
            </a:extLst>
          </p:cNvPr>
          <p:cNvSpPr>
            <a:spLocks noGrp="1"/>
          </p:cNvSpPr>
          <p:nvPr>
            <p:ph type="title"/>
          </p:nvPr>
        </p:nvSpPr>
        <p:spPr/>
        <p:txBody>
          <a:bodyPr/>
          <a:lstStyle/>
          <a:p>
            <a:r>
              <a:rPr lang="zh-CN" altLang="en-US" dirty="0"/>
              <a:t>滑雪的源代码</a:t>
            </a:r>
          </a:p>
        </p:txBody>
      </p:sp>
      <p:sp>
        <p:nvSpPr>
          <p:cNvPr id="3" name="内容占位符 2">
            <a:extLst>
              <a:ext uri="{FF2B5EF4-FFF2-40B4-BE49-F238E27FC236}">
                <a16:creationId xmlns:a16="http://schemas.microsoft.com/office/drawing/2014/main" id="{445F8FFB-BA04-4748-B608-F976816ED84B}"/>
              </a:ext>
            </a:extLst>
          </p:cNvPr>
          <p:cNvSpPr>
            <a:spLocks noGrp="1"/>
          </p:cNvSpPr>
          <p:nvPr>
            <p:ph idx="1"/>
          </p:nvPr>
        </p:nvSpPr>
        <p:spPr>
          <a:xfrm>
            <a:off x="838200" y="1825625"/>
            <a:ext cx="11069320" cy="4351338"/>
          </a:xfrm>
        </p:spPr>
        <p:txBody>
          <a:bodyPr>
            <a:normAutofit/>
          </a:bodyPr>
          <a:lstStyle/>
          <a:p>
            <a:r>
              <a:rPr lang="en-US" altLang="zh-CN" dirty="0"/>
              <a:t>https://blog.csdn.net/hpu2022/article/details/81569815</a:t>
            </a:r>
          </a:p>
        </p:txBody>
      </p:sp>
    </p:spTree>
    <p:extLst>
      <p:ext uri="{BB962C8B-B14F-4D97-AF65-F5344CB8AC3E}">
        <p14:creationId xmlns:p14="http://schemas.microsoft.com/office/powerpoint/2010/main" val="2468762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E2C5C2-DF6F-4E4B-9C32-5078CDEB7EA6}"/>
              </a:ext>
            </a:extLst>
          </p:cNvPr>
          <p:cNvSpPr>
            <a:spLocks noGrp="1"/>
          </p:cNvSpPr>
          <p:nvPr>
            <p:ph type="title"/>
          </p:nvPr>
        </p:nvSpPr>
        <p:spPr/>
        <p:txBody>
          <a:bodyPr/>
          <a:lstStyle/>
          <a:p>
            <a:r>
              <a:rPr lang="zh-CN" altLang="en-US" dirty="0"/>
              <a:t>例题：</a:t>
            </a:r>
            <a:r>
              <a:rPr lang="en-US" altLang="zh-CN" b="1" i="0" dirty="0">
                <a:solidFill>
                  <a:srgbClr val="222226"/>
                </a:solidFill>
                <a:effectLst/>
                <a:latin typeface="PingFang SC"/>
              </a:rPr>
              <a:t> </a:t>
            </a:r>
            <a:r>
              <a:rPr lang="en-US" altLang="zh-CN" dirty="0"/>
              <a:t>Binary Apple Tree</a:t>
            </a:r>
            <a:endParaRPr lang="zh-CN" altLang="en-US" dirty="0"/>
          </a:p>
        </p:txBody>
      </p:sp>
      <p:sp>
        <p:nvSpPr>
          <p:cNvPr id="3" name="内容占位符 2">
            <a:extLst>
              <a:ext uri="{FF2B5EF4-FFF2-40B4-BE49-F238E27FC236}">
                <a16:creationId xmlns:a16="http://schemas.microsoft.com/office/drawing/2014/main" id="{445F8FFB-BA04-4748-B608-F976816ED84B}"/>
              </a:ext>
            </a:extLst>
          </p:cNvPr>
          <p:cNvSpPr>
            <a:spLocks noGrp="1"/>
          </p:cNvSpPr>
          <p:nvPr>
            <p:ph idx="1"/>
          </p:nvPr>
        </p:nvSpPr>
        <p:spPr>
          <a:xfrm>
            <a:off x="838200" y="1825625"/>
            <a:ext cx="11069320" cy="4351338"/>
          </a:xfrm>
        </p:spPr>
        <p:txBody>
          <a:bodyPr>
            <a:normAutofit/>
          </a:bodyPr>
          <a:lstStyle/>
          <a:p>
            <a:r>
              <a:rPr lang="en-US" altLang="zh-CN" dirty="0">
                <a:hlinkClick r:id="rId2"/>
              </a:rPr>
              <a:t>https://vjudge.net/contest/252252#problem/C</a:t>
            </a:r>
            <a:endParaRPr lang="en-US" altLang="zh-CN" dirty="0"/>
          </a:p>
          <a:p>
            <a:r>
              <a:rPr lang="zh-CN" altLang="en-US" dirty="0"/>
              <a:t>苹果树保证只要有分叉一定是</a:t>
            </a:r>
            <a:r>
              <a:rPr lang="en-US" altLang="zh-CN" dirty="0"/>
              <a:t>2</a:t>
            </a:r>
            <a:r>
              <a:rPr lang="zh-CN" altLang="en-US" dirty="0"/>
              <a:t>叉，节点</a:t>
            </a:r>
            <a:r>
              <a:rPr lang="en-US" altLang="zh-CN" dirty="0"/>
              <a:t>1</a:t>
            </a:r>
            <a:r>
              <a:rPr lang="zh-CN" altLang="en-US" dirty="0"/>
              <a:t>必是根，部分树枝上长有苹果，现在要修剪下一定数量的树枝下来，问最多能保留多少苹果</a:t>
            </a:r>
            <a:endParaRPr lang="en-US" altLang="zh-CN" dirty="0"/>
          </a:p>
          <a:p>
            <a:r>
              <a:rPr lang="zh-CN" altLang="en-US" dirty="0"/>
              <a:t>输入样例：先输入节点数和要保留的树枝个数</a:t>
            </a:r>
            <a:endParaRPr lang="en-US" altLang="zh-CN" dirty="0"/>
          </a:p>
          <a:p>
            <a:pPr marL="0" indent="0">
              <a:buNone/>
            </a:pPr>
            <a:r>
              <a:rPr lang="en-US" altLang="zh-CN" dirty="0"/>
              <a:t>  </a:t>
            </a:r>
            <a:r>
              <a:rPr lang="zh-CN" altLang="en-US" dirty="0"/>
              <a:t>然后是树枝的连接情况以及对应树枝上的苹果数</a:t>
            </a:r>
            <a:endParaRPr lang="en-US" altLang="zh-CN" dirty="0"/>
          </a:p>
          <a:p>
            <a:pPr marL="0" indent="0">
              <a:buNone/>
            </a:pPr>
            <a:r>
              <a:rPr lang="en-US" altLang="zh-CN" dirty="0"/>
              <a:t>  </a:t>
            </a:r>
            <a:r>
              <a:rPr lang="zh-CN" altLang="en-US" dirty="0"/>
              <a:t>数据范围为</a:t>
            </a:r>
            <a:r>
              <a:rPr lang="en-US" altLang="zh-CN" dirty="0"/>
              <a:t>100</a:t>
            </a:r>
            <a:r>
              <a:rPr lang="zh-CN" altLang="en-US" dirty="0"/>
              <a:t>个节点</a:t>
            </a:r>
            <a:endParaRPr lang="en-US" altLang="zh-CN" dirty="0"/>
          </a:p>
        </p:txBody>
      </p:sp>
      <p:pic>
        <p:nvPicPr>
          <p:cNvPr id="5" name="图片 4">
            <a:extLst>
              <a:ext uri="{FF2B5EF4-FFF2-40B4-BE49-F238E27FC236}">
                <a16:creationId xmlns:a16="http://schemas.microsoft.com/office/drawing/2014/main" id="{5EDFACA5-41CD-4AF5-9F06-F30690CBA6FD}"/>
              </a:ext>
            </a:extLst>
          </p:cNvPr>
          <p:cNvPicPr>
            <a:picLocks noChangeAspect="1"/>
          </p:cNvPicPr>
          <p:nvPr/>
        </p:nvPicPr>
        <p:blipFill>
          <a:blip r:embed="rId3"/>
          <a:stretch>
            <a:fillRect/>
          </a:stretch>
        </p:blipFill>
        <p:spPr>
          <a:xfrm>
            <a:off x="9381985" y="3429000"/>
            <a:ext cx="2525535" cy="3168683"/>
          </a:xfrm>
          <a:prstGeom prst="rect">
            <a:avLst/>
          </a:prstGeom>
        </p:spPr>
      </p:pic>
      <p:pic>
        <p:nvPicPr>
          <p:cNvPr id="6" name="图片 5">
            <a:extLst>
              <a:ext uri="{FF2B5EF4-FFF2-40B4-BE49-F238E27FC236}">
                <a16:creationId xmlns:a16="http://schemas.microsoft.com/office/drawing/2014/main" id="{DD368374-1771-417E-A00D-5D21CFCAFC2A}"/>
              </a:ext>
            </a:extLst>
          </p:cNvPr>
          <p:cNvPicPr>
            <a:picLocks noChangeAspect="1"/>
          </p:cNvPicPr>
          <p:nvPr/>
        </p:nvPicPr>
        <p:blipFill>
          <a:blip r:embed="rId4"/>
          <a:stretch>
            <a:fillRect/>
          </a:stretch>
        </p:blipFill>
        <p:spPr>
          <a:xfrm>
            <a:off x="982802" y="4697258"/>
            <a:ext cx="6934556" cy="2013053"/>
          </a:xfrm>
          <a:prstGeom prst="rect">
            <a:avLst/>
          </a:prstGeom>
        </p:spPr>
      </p:pic>
    </p:spTree>
    <p:extLst>
      <p:ext uri="{BB962C8B-B14F-4D97-AF65-F5344CB8AC3E}">
        <p14:creationId xmlns:p14="http://schemas.microsoft.com/office/powerpoint/2010/main" val="2632323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C22E29-E53B-470D-AB51-1DF0BD124ACE}"/>
              </a:ext>
            </a:extLst>
          </p:cNvPr>
          <p:cNvSpPr>
            <a:spLocks noGrp="1"/>
          </p:cNvSpPr>
          <p:nvPr>
            <p:ph type="title"/>
          </p:nvPr>
        </p:nvSpPr>
        <p:spPr/>
        <p:txBody>
          <a:bodyPr/>
          <a:lstStyle/>
          <a:p>
            <a:r>
              <a:rPr lang="en-US" altLang="zh-CN" i="0" dirty="0">
                <a:solidFill>
                  <a:srgbClr val="222226"/>
                </a:solidFill>
                <a:effectLst/>
                <a:latin typeface="PingFang SC"/>
              </a:rPr>
              <a:t>Binary Apple Tree </a:t>
            </a:r>
            <a:r>
              <a:rPr lang="zh-CN" altLang="en-US" i="0" dirty="0">
                <a:solidFill>
                  <a:srgbClr val="222226"/>
                </a:solidFill>
                <a:effectLst/>
                <a:latin typeface="PingFang SC"/>
              </a:rPr>
              <a:t>题解</a:t>
            </a:r>
            <a:endParaRPr lang="zh-CN" altLang="en-US" dirty="0"/>
          </a:p>
        </p:txBody>
      </p:sp>
      <p:sp>
        <p:nvSpPr>
          <p:cNvPr id="3" name="内容占位符 2">
            <a:extLst>
              <a:ext uri="{FF2B5EF4-FFF2-40B4-BE49-F238E27FC236}">
                <a16:creationId xmlns:a16="http://schemas.microsoft.com/office/drawing/2014/main" id="{6F5E220D-F11F-433D-BF97-CC927D11DA8C}"/>
              </a:ext>
            </a:extLst>
          </p:cNvPr>
          <p:cNvSpPr>
            <a:spLocks noGrp="1"/>
          </p:cNvSpPr>
          <p:nvPr>
            <p:ph idx="1"/>
          </p:nvPr>
        </p:nvSpPr>
        <p:spPr>
          <a:xfrm>
            <a:off x="838200" y="1825624"/>
            <a:ext cx="10876280" cy="4798695"/>
          </a:xfrm>
        </p:spPr>
        <p:txBody>
          <a:bodyPr>
            <a:normAutofit fontScale="92500" lnSpcReduction="10000"/>
          </a:bodyPr>
          <a:lstStyle/>
          <a:p>
            <a:r>
              <a:rPr lang="zh-CN" altLang="en-US" dirty="0"/>
              <a:t>首先一个修剪之后含有</a:t>
            </a:r>
            <a:r>
              <a:rPr lang="en-US" altLang="zh-CN" dirty="0"/>
              <a:t>Q</a:t>
            </a:r>
            <a:r>
              <a:rPr lang="zh-CN" altLang="en-US" dirty="0"/>
              <a:t>条边的树一定还有</a:t>
            </a:r>
            <a:r>
              <a:rPr lang="en-US" altLang="zh-CN" dirty="0"/>
              <a:t>Q+1</a:t>
            </a:r>
            <a:r>
              <a:rPr lang="zh-CN" altLang="en-US" dirty="0"/>
              <a:t>个节点，因为要保证还是树</a:t>
            </a:r>
            <a:endParaRPr lang="en-US" altLang="zh-CN" dirty="0"/>
          </a:p>
          <a:p>
            <a:r>
              <a:rPr lang="zh-CN" altLang="en-US" dirty="0"/>
              <a:t>在任何一个节点来看，如果是叶子节点那只有留和不留两个选择。如果节点不是叶子节点，一定有左右两个子树，如果以这个节点为根的子树上我们要留下</a:t>
            </a:r>
            <a:r>
              <a:rPr lang="en-US" altLang="zh-CN" dirty="0"/>
              <a:t>k</a:t>
            </a:r>
            <a:r>
              <a:rPr lang="zh-CN" altLang="en-US" dirty="0"/>
              <a:t>个节点且使得边权和最大，那么就要枚举左子树上留下的节点的个数</a:t>
            </a:r>
            <a:r>
              <a:rPr lang="en-US" altLang="zh-CN" dirty="0" err="1"/>
              <a:t>i</a:t>
            </a:r>
            <a:r>
              <a:rPr lang="zh-CN" altLang="en-US" dirty="0"/>
              <a:t>，右子树留下的节点数就是</a:t>
            </a:r>
            <a:r>
              <a:rPr lang="en-US" altLang="zh-CN" dirty="0"/>
              <a:t>k-i-1</a:t>
            </a:r>
            <a:r>
              <a:rPr lang="zh-CN" altLang="en-US" dirty="0"/>
              <a:t>（</a:t>
            </a:r>
            <a:r>
              <a:rPr lang="en-US" altLang="zh-CN" dirty="0"/>
              <a:t>-1</a:t>
            </a:r>
            <a:r>
              <a:rPr lang="zh-CN" altLang="en-US" dirty="0"/>
              <a:t>是因为只要左右子树里还有一个在，当前节点也一定在）</a:t>
            </a:r>
            <a:endParaRPr lang="en-US" altLang="zh-CN" dirty="0"/>
          </a:p>
          <a:p>
            <a:r>
              <a:rPr lang="zh-CN" altLang="en-US" dirty="0"/>
              <a:t>因此状态转移方程为</a:t>
            </a:r>
            <a:r>
              <a:rPr lang="en-US" altLang="zh-CN" dirty="0">
                <a:sym typeface="Wingdings" panose="05000000000000000000" pitchFamily="2" charset="2"/>
              </a:rPr>
              <a:t>:    (</a:t>
            </a:r>
            <a:r>
              <a:rPr lang="en-US" altLang="zh-CN" dirty="0"/>
              <a:t>g[x][k]</a:t>
            </a:r>
            <a:r>
              <a:rPr lang="zh-CN" altLang="en-US" dirty="0"/>
              <a:t>代表以</a:t>
            </a:r>
            <a:r>
              <a:rPr lang="en-US" altLang="zh-CN" dirty="0"/>
              <a:t>x</a:t>
            </a:r>
            <a:r>
              <a:rPr lang="zh-CN" altLang="en-US" dirty="0"/>
              <a:t>为根留下</a:t>
            </a:r>
            <a:r>
              <a:rPr lang="en-US" altLang="zh-CN" dirty="0"/>
              <a:t>k</a:t>
            </a:r>
            <a:r>
              <a:rPr lang="zh-CN" altLang="en-US" dirty="0"/>
              <a:t>个节点的最大边权和</a:t>
            </a:r>
            <a:r>
              <a:rPr lang="en-US" altLang="zh-CN" dirty="0">
                <a:sym typeface="Wingdings" panose="05000000000000000000" pitchFamily="2" charset="2"/>
              </a:rPr>
              <a:t>)</a:t>
            </a:r>
            <a:endParaRPr lang="en-US" altLang="zh-CN" dirty="0"/>
          </a:p>
          <a:p>
            <a:pPr marL="0" indent="0">
              <a:buNone/>
            </a:pPr>
            <a:r>
              <a:rPr lang="en-US" altLang="zh-CN" dirty="0"/>
              <a:t>   g[x][k]= 0                                               if k=0</a:t>
            </a:r>
          </a:p>
          <a:p>
            <a:pPr marL="0" indent="0">
              <a:buNone/>
            </a:pPr>
            <a:r>
              <a:rPr lang="en-US" altLang="zh-CN" dirty="0"/>
              <a:t>   g[x][1]=x</a:t>
            </a:r>
            <a:r>
              <a:rPr lang="zh-CN" altLang="en-US" dirty="0"/>
              <a:t>通往父节点的边权</a:t>
            </a:r>
            <a:r>
              <a:rPr lang="en-US" altLang="zh-CN" dirty="0"/>
              <a:t>                   if x</a:t>
            </a:r>
            <a:r>
              <a:rPr lang="zh-CN" altLang="en-US" dirty="0"/>
              <a:t>是叶节点</a:t>
            </a:r>
            <a:endParaRPr lang="en-US" altLang="zh-CN" dirty="0"/>
          </a:p>
          <a:p>
            <a:pPr marL="0" indent="0">
              <a:buNone/>
            </a:pPr>
            <a:r>
              <a:rPr lang="en-US" altLang="zh-CN" dirty="0"/>
              <a:t>   g[x][k]=x</a:t>
            </a:r>
            <a:r>
              <a:rPr lang="zh-CN" altLang="en-US" dirty="0"/>
              <a:t>通往父节点的边权</a:t>
            </a:r>
            <a:r>
              <a:rPr lang="en-US" altLang="zh-CN" dirty="0"/>
              <a:t>+                 if x</a:t>
            </a:r>
            <a:r>
              <a:rPr lang="zh-CN" altLang="en-US" dirty="0"/>
              <a:t>为非叶节点</a:t>
            </a:r>
            <a:endParaRPr lang="en-US" altLang="zh-CN" dirty="0"/>
          </a:p>
          <a:p>
            <a:pPr marL="0" indent="0">
              <a:buNone/>
            </a:pPr>
            <a:r>
              <a:rPr lang="en-US" altLang="zh-CN" dirty="0"/>
              <a:t>            </a:t>
            </a:r>
            <a:r>
              <a:rPr lang="zh-CN" altLang="en-US" dirty="0"/>
              <a:t>（枚举</a:t>
            </a:r>
            <a:r>
              <a:rPr lang="en-US" altLang="zh-CN" dirty="0" err="1"/>
              <a:t>i</a:t>
            </a:r>
            <a:r>
              <a:rPr lang="zh-CN" altLang="en-US" dirty="0"/>
              <a:t>从</a:t>
            </a:r>
            <a:r>
              <a:rPr lang="en-US" altLang="zh-CN" dirty="0"/>
              <a:t>0</a:t>
            </a:r>
            <a:r>
              <a:rPr lang="zh-CN" altLang="en-US" dirty="0"/>
              <a:t>到</a:t>
            </a:r>
            <a:r>
              <a:rPr lang="en-US" altLang="zh-CN" dirty="0"/>
              <a:t>k-1</a:t>
            </a:r>
            <a:r>
              <a:rPr lang="zh-CN" altLang="en-US" dirty="0"/>
              <a:t>）</a:t>
            </a:r>
            <a:r>
              <a:rPr lang="en-US" altLang="zh-CN" dirty="0"/>
              <a:t>max</a:t>
            </a:r>
            <a:r>
              <a:rPr lang="zh-CN" altLang="en-US" dirty="0"/>
              <a:t>（</a:t>
            </a:r>
            <a:r>
              <a:rPr lang="en-US" altLang="zh-CN" dirty="0"/>
              <a:t>g[x</a:t>
            </a:r>
            <a:r>
              <a:rPr lang="zh-CN" altLang="en-US" dirty="0"/>
              <a:t>的左儿子</a:t>
            </a:r>
            <a:r>
              <a:rPr lang="en-US" altLang="zh-CN" dirty="0"/>
              <a:t>][</a:t>
            </a:r>
            <a:r>
              <a:rPr lang="en-US" altLang="zh-CN" dirty="0" err="1"/>
              <a:t>i</a:t>
            </a:r>
            <a:r>
              <a:rPr lang="en-US" altLang="zh-CN" dirty="0"/>
              <a:t>]+g[x</a:t>
            </a:r>
            <a:r>
              <a:rPr lang="zh-CN" altLang="en-US" dirty="0"/>
              <a:t>的右儿子</a:t>
            </a:r>
            <a:r>
              <a:rPr lang="en-US" altLang="zh-CN" dirty="0"/>
              <a:t>][k-i-1]</a:t>
            </a:r>
            <a:r>
              <a:rPr lang="zh-CN" altLang="en-US" dirty="0"/>
              <a:t>）</a:t>
            </a:r>
            <a:endParaRPr lang="en-US" altLang="zh-CN" dirty="0"/>
          </a:p>
          <a:p>
            <a:pPr marL="0" indent="0">
              <a:buNone/>
            </a:pPr>
            <a:endParaRPr lang="zh-CN" altLang="en-US" dirty="0"/>
          </a:p>
        </p:txBody>
      </p:sp>
    </p:spTree>
    <p:extLst>
      <p:ext uri="{BB962C8B-B14F-4D97-AF65-F5344CB8AC3E}">
        <p14:creationId xmlns:p14="http://schemas.microsoft.com/office/powerpoint/2010/main" val="1062166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C22E29-E53B-470D-AB51-1DF0BD124ACE}"/>
              </a:ext>
            </a:extLst>
          </p:cNvPr>
          <p:cNvSpPr>
            <a:spLocks noGrp="1"/>
          </p:cNvSpPr>
          <p:nvPr>
            <p:ph type="title"/>
          </p:nvPr>
        </p:nvSpPr>
        <p:spPr/>
        <p:txBody>
          <a:bodyPr/>
          <a:lstStyle/>
          <a:p>
            <a:r>
              <a:rPr lang="en-US" altLang="zh-CN" i="0" dirty="0">
                <a:solidFill>
                  <a:srgbClr val="222226"/>
                </a:solidFill>
                <a:effectLst/>
                <a:latin typeface="PingFang SC"/>
              </a:rPr>
              <a:t>Binary Apple Tree </a:t>
            </a:r>
            <a:r>
              <a:rPr lang="zh-CN" altLang="en-US" i="0" dirty="0">
                <a:solidFill>
                  <a:srgbClr val="222226"/>
                </a:solidFill>
                <a:effectLst/>
                <a:latin typeface="PingFang SC"/>
              </a:rPr>
              <a:t>源代码和优化</a:t>
            </a:r>
            <a:endParaRPr lang="zh-CN" altLang="en-US" dirty="0"/>
          </a:p>
        </p:txBody>
      </p:sp>
      <p:sp>
        <p:nvSpPr>
          <p:cNvPr id="3" name="内容占位符 2">
            <a:extLst>
              <a:ext uri="{FF2B5EF4-FFF2-40B4-BE49-F238E27FC236}">
                <a16:creationId xmlns:a16="http://schemas.microsoft.com/office/drawing/2014/main" id="{6F5E220D-F11F-433D-BF97-CC927D11DA8C}"/>
              </a:ext>
            </a:extLst>
          </p:cNvPr>
          <p:cNvSpPr>
            <a:spLocks noGrp="1"/>
          </p:cNvSpPr>
          <p:nvPr>
            <p:ph idx="1"/>
          </p:nvPr>
        </p:nvSpPr>
        <p:spPr>
          <a:xfrm>
            <a:off x="838200" y="1825624"/>
            <a:ext cx="10876280" cy="4798695"/>
          </a:xfrm>
        </p:spPr>
        <p:txBody>
          <a:bodyPr>
            <a:normAutofit/>
          </a:bodyPr>
          <a:lstStyle/>
          <a:p>
            <a:r>
              <a:rPr lang="en-US" altLang="zh-CN" dirty="0">
                <a:hlinkClick r:id="rId2"/>
              </a:rPr>
              <a:t>https://blog.csdn.net/qq_39696016/article/details/82496764</a:t>
            </a:r>
            <a:endParaRPr lang="en-US" altLang="zh-CN" dirty="0"/>
          </a:p>
        </p:txBody>
      </p:sp>
    </p:spTree>
    <p:extLst>
      <p:ext uri="{BB962C8B-B14F-4D97-AF65-F5344CB8AC3E}">
        <p14:creationId xmlns:p14="http://schemas.microsoft.com/office/powerpoint/2010/main" val="998564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6"/>
          <p:cNvSpPr txBox="1">
            <a:spLocks noChangeArrowheads="1"/>
          </p:cNvSpPr>
          <p:nvPr/>
        </p:nvSpPr>
        <p:spPr bwMode="auto">
          <a:xfrm>
            <a:off x="1992314" y="1285860"/>
            <a:ext cx="3817935" cy="523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defRPr/>
            </a:pPr>
            <a:r>
              <a:rPr lang="en-US" altLang="zh-CN" sz="2800" dirty="0">
                <a:solidFill>
                  <a:srgbClr val="FF0000"/>
                </a:solidFill>
                <a:latin typeface="Consolas" pitchFamily="49" charset="0"/>
                <a:ea typeface="微软雅黑" pitchFamily="34" charset="-122"/>
                <a:cs typeface="Consolas" pitchFamily="49" charset="0"/>
              </a:rPr>
              <a:t>TSP</a:t>
            </a:r>
            <a:r>
              <a:rPr lang="zh-CN" altLang="en-US" sz="2800" dirty="0">
                <a:solidFill>
                  <a:srgbClr val="FF0000"/>
                </a:solidFill>
                <a:latin typeface="Consolas" pitchFamily="49" charset="0"/>
                <a:ea typeface="微软雅黑" pitchFamily="34" charset="-122"/>
                <a:cs typeface="Consolas" pitchFamily="49" charset="0"/>
              </a:rPr>
              <a:t>问题描述</a:t>
            </a:r>
          </a:p>
        </p:txBody>
      </p:sp>
      <p:sp>
        <p:nvSpPr>
          <p:cNvPr id="36868" name="Text Box 7"/>
          <p:cNvSpPr txBox="1">
            <a:spLocks noChangeArrowheads="1"/>
          </p:cNvSpPr>
          <p:nvPr/>
        </p:nvSpPr>
        <p:spPr bwMode="auto">
          <a:xfrm>
            <a:off x="1952597" y="2071679"/>
            <a:ext cx="5596283" cy="4244047"/>
          </a:xfrm>
          <a:prstGeom prst="rect">
            <a:avLst/>
          </a:prstGeom>
          <a:noFill/>
          <a:ln w="9525">
            <a:noFill/>
            <a:miter lim="800000"/>
            <a:headEnd/>
            <a:tailEnd/>
          </a:ln>
        </p:spPr>
        <p:txBody>
          <a:bodyPr wrap="square">
            <a:spAutoFit/>
          </a:bodyPr>
          <a:lstStyle/>
          <a:p>
            <a:pPr>
              <a:lnSpc>
                <a:spcPct val="150000"/>
              </a:lnSpc>
            </a:pPr>
            <a:r>
              <a:rPr lang="zh-CN" altLang="en-US" sz="2200" dirty="0">
                <a:solidFill>
                  <a:srgbClr val="0000FF"/>
                </a:solidFill>
                <a:latin typeface="Consolas" pitchFamily="49" charset="0"/>
                <a:ea typeface="楷体" pitchFamily="49" charset="-122"/>
                <a:cs typeface="Consolas" pitchFamily="49" charset="0"/>
              </a:rPr>
              <a:t>　　</a:t>
            </a:r>
            <a:r>
              <a:rPr lang="en-US" altLang="zh-CN" sz="2200" dirty="0">
                <a:solidFill>
                  <a:srgbClr val="FF0000"/>
                </a:solidFill>
                <a:latin typeface="Consolas" pitchFamily="49" charset="0"/>
                <a:ea typeface="楷体" pitchFamily="49" charset="-122"/>
                <a:cs typeface="Consolas" pitchFamily="49" charset="0"/>
              </a:rPr>
              <a:t>TSP</a:t>
            </a:r>
            <a:r>
              <a:rPr lang="zh-CN" altLang="en-US" sz="2200" dirty="0">
                <a:solidFill>
                  <a:srgbClr val="FF0000"/>
                </a:solidFill>
                <a:latin typeface="Consolas" pitchFamily="49" charset="0"/>
                <a:ea typeface="楷体" pitchFamily="49" charset="-122"/>
                <a:cs typeface="Consolas" pitchFamily="49" charset="0"/>
              </a:rPr>
              <a:t>问题</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Travelling Salesman Problem</a:t>
            </a:r>
            <a:r>
              <a:rPr lang="zh-CN" altLang="en-US" sz="2000" dirty="0">
                <a:solidFill>
                  <a:srgbClr val="0000FF"/>
                </a:solidFill>
                <a:latin typeface="Consolas" pitchFamily="49" charset="0"/>
                <a:ea typeface="楷体" pitchFamily="49" charset="-122"/>
                <a:cs typeface="Consolas" pitchFamily="49" charset="0"/>
              </a:rPr>
              <a:t>）又译为旅行推销员问题、货郎担问题，是数学领域中著名问题之一。</a:t>
            </a:r>
            <a:endParaRPr lang="en-US" altLang="zh-CN" sz="2000" dirty="0">
              <a:solidFill>
                <a:srgbClr val="0000FF"/>
              </a:solidFill>
              <a:latin typeface="Consolas" pitchFamily="49" charset="0"/>
              <a:ea typeface="楷体" pitchFamily="49" charset="-122"/>
              <a:cs typeface="Consolas" pitchFamily="49" charset="0"/>
            </a:endParaRPr>
          </a:p>
          <a:p>
            <a:pPr>
              <a:lnSpc>
                <a:spcPct val="150000"/>
              </a:lnSpc>
            </a:pPr>
            <a:r>
              <a:rPr lang="en-US" altLang="zh-CN" sz="2000" dirty="0">
                <a:solidFill>
                  <a:srgbClr val="0000FF"/>
                </a:solidFill>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假设有一个旅行商人要拜访</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个城市，他必须选择所要走的路径，路径的限制是每个城市只能拜访一次，而且最后要回到原来出发的城市。路径的选择目标是要求得的路径路程为所有路径之中的最小值。</a:t>
            </a:r>
            <a:endParaRPr lang="en-US" altLang="zh-CN" sz="2000" dirty="0">
              <a:solidFill>
                <a:srgbClr val="0000FF"/>
              </a:solidFill>
              <a:latin typeface="Consolas" pitchFamily="49" charset="0"/>
              <a:ea typeface="楷体" pitchFamily="49" charset="-122"/>
              <a:cs typeface="Consolas" pitchFamily="49" charset="0"/>
            </a:endParaRPr>
          </a:p>
          <a:p>
            <a:pPr>
              <a:lnSpc>
                <a:spcPct val="150000"/>
              </a:lnSpc>
            </a:pPr>
            <a:r>
              <a:rPr lang="en-US" altLang="zh-CN" sz="2000" dirty="0">
                <a:solidFill>
                  <a:srgbClr val="0000FF"/>
                </a:solidFill>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枚举所有路径的复杂度为</a:t>
            </a:r>
            <a:r>
              <a:rPr lang="en-US" altLang="zh-CN" sz="2000" dirty="0">
                <a:solidFill>
                  <a:srgbClr val="0000FF"/>
                </a:solidFill>
                <a:latin typeface="Consolas" pitchFamily="49" charset="0"/>
                <a:ea typeface="楷体" pitchFamily="49" charset="-122"/>
                <a:cs typeface="Consolas" pitchFamily="49" charset="0"/>
              </a:rPr>
              <a:t>O(</a:t>
            </a:r>
            <a:r>
              <a:rPr lang="en-US" altLang="zh-CN" sz="2000" i="1" dirty="0" err="1">
                <a:solidFill>
                  <a:srgbClr val="0000FF"/>
                </a:solidFill>
                <a:latin typeface="Consolas" pitchFamily="49" charset="0"/>
                <a:ea typeface="楷体" pitchFamily="49" charset="-122"/>
                <a:cs typeface="Consolas" pitchFamily="49" charset="0"/>
              </a:rPr>
              <a:t>n×n</a:t>
            </a:r>
            <a:r>
              <a:rPr lang="en-US" altLang="zh-CN" sz="2000" dirty="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6" name="TextBox 5"/>
          <p:cNvSpPr txBox="1"/>
          <p:nvPr/>
        </p:nvSpPr>
        <p:spPr>
          <a:xfrm>
            <a:off x="1952596" y="285728"/>
            <a:ext cx="4000528" cy="54000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en-US" sz="2800" dirty="0">
                <a:solidFill>
                  <a:srgbClr val="FF0000"/>
                </a:solidFill>
                <a:latin typeface="Consolas" pitchFamily="49" charset="0"/>
                <a:ea typeface="叶根友毛笔行书2.0版" pitchFamily="2" charset="-122"/>
                <a:cs typeface="Consolas" pitchFamily="49" charset="0"/>
              </a:rPr>
              <a:t>例题：</a:t>
            </a:r>
            <a:r>
              <a:rPr lang="zh-CN" altLang="zh-CN" sz="2800" dirty="0">
                <a:solidFill>
                  <a:srgbClr val="FF0000"/>
                </a:solidFill>
                <a:latin typeface="Consolas" pitchFamily="49" charset="0"/>
                <a:ea typeface="叶根友毛笔行书2.0版" pitchFamily="2" charset="-122"/>
                <a:cs typeface="Consolas" pitchFamily="49" charset="0"/>
              </a:rPr>
              <a:t>求解旅行商问题</a:t>
            </a:r>
          </a:p>
        </p:txBody>
      </p:sp>
      <p:grpSp>
        <p:nvGrpSpPr>
          <p:cNvPr id="35" name="组合 34">
            <a:extLst>
              <a:ext uri="{FF2B5EF4-FFF2-40B4-BE49-F238E27FC236}">
                <a16:creationId xmlns:a16="http://schemas.microsoft.com/office/drawing/2014/main" id="{C5F4E8CF-30D5-DA68-00D2-28E7F27489AB}"/>
              </a:ext>
            </a:extLst>
          </p:cNvPr>
          <p:cNvGrpSpPr/>
          <p:nvPr/>
        </p:nvGrpSpPr>
        <p:grpSpPr>
          <a:xfrm>
            <a:off x="8589979" y="3186734"/>
            <a:ext cx="3298848" cy="3441724"/>
            <a:chOff x="760386" y="1142984"/>
            <a:chExt cx="3298848" cy="3441724"/>
          </a:xfrm>
        </p:grpSpPr>
        <p:sp>
          <p:nvSpPr>
            <p:cNvPr id="36" name="椭圆 35">
              <a:extLst>
                <a:ext uri="{FF2B5EF4-FFF2-40B4-BE49-F238E27FC236}">
                  <a16:creationId xmlns:a16="http://schemas.microsoft.com/office/drawing/2014/main" id="{6C8B6B54-11E7-68F5-1E59-E21D47180B72}"/>
                </a:ext>
              </a:extLst>
            </p:cNvPr>
            <p:cNvSpPr/>
            <p:nvPr/>
          </p:nvSpPr>
          <p:spPr>
            <a:xfrm>
              <a:off x="1214414" y="1857364"/>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FF0000"/>
                  </a:solidFill>
                  <a:latin typeface="Consolas" pitchFamily="49" charset="0"/>
                  <a:cs typeface="Consolas" pitchFamily="49" charset="0"/>
                </a:rPr>
                <a:t>0</a:t>
              </a:r>
              <a:endParaRPr lang="zh-CN" altLang="en-US" sz="2000">
                <a:solidFill>
                  <a:srgbClr val="FF0000"/>
                </a:solidFill>
                <a:latin typeface="Consolas" pitchFamily="49" charset="0"/>
                <a:cs typeface="Consolas" pitchFamily="49" charset="0"/>
              </a:endParaRPr>
            </a:p>
          </p:txBody>
        </p:sp>
        <p:sp>
          <p:nvSpPr>
            <p:cNvPr id="37" name="椭圆 36">
              <a:extLst>
                <a:ext uri="{FF2B5EF4-FFF2-40B4-BE49-F238E27FC236}">
                  <a16:creationId xmlns:a16="http://schemas.microsoft.com/office/drawing/2014/main" id="{8A33F9F8-175A-E347-4963-B0BC0C71297C}"/>
                </a:ext>
              </a:extLst>
            </p:cNvPr>
            <p:cNvSpPr/>
            <p:nvPr/>
          </p:nvSpPr>
          <p:spPr>
            <a:xfrm>
              <a:off x="1214414" y="3500438"/>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38" name="椭圆 37">
              <a:extLst>
                <a:ext uri="{FF2B5EF4-FFF2-40B4-BE49-F238E27FC236}">
                  <a16:creationId xmlns:a16="http://schemas.microsoft.com/office/drawing/2014/main" id="{BBB52ACF-DFF5-BC2D-15E8-7EEC0903CAB7}"/>
                </a:ext>
              </a:extLst>
            </p:cNvPr>
            <p:cNvSpPr/>
            <p:nvPr/>
          </p:nvSpPr>
          <p:spPr>
            <a:xfrm>
              <a:off x="3214678" y="1857364"/>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39" name="椭圆 38">
              <a:extLst>
                <a:ext uri="{FF2B5EF4-FFF2-40B4-BE49-F238E27FC236}">
                  <a16:creationId xmlns:a16="http://schemas.microsoft.com/office/drawing/2014/main" id="{A561ED2C-3616-8E5F-B201-EA753CB15EA8}"/>
                </a:ext>
              </a:extLst>
            </p:cNvPr>
            <p:cNvSpPr/>
            <p:nvPr/>
          </p:nvSpPr>
          <p:spPr>
            <a:xfrm>
              <a:off x="3214678" y="3500438"/>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40" name="任意多边形 15">
              <a:extLst>
                <a:ext uri="{FF2B5EF4-FFF2-40B4-BE49-F238E27FC236}">
                  <a16:creationId xmlns:a16="http://schemas.microsoft.com/office/drawing/2014/main" id="{BDEDA3DF-86D0-2349-B367-543E7E49F8E3}"/>
                </a:ext>
              </a:extLst>
            </p:cNvPr>
            <p:cNvSpPr/>
            <p:nvPr/>
          </p:nvSpPr>
          <p:spPr>
            <a:xfrm>
              <a:off x="1044021" y="2176450"/>
              <a:ext cx="200579" cy="1536700"/>
            </a:xfrm>
            <a:custGeom>
              <a:avLst/>
              <a:gdLst>
                <a:gd name="connsiteX0" fmla="*/ 256117 w 294217"/>
                <a:gd name="connsiteY0" fmla="*/ 0 h 1536700"/>
                <a:gd name="connsiteX1" fmla="*/ 129117 w 294217"/>
                <a:gd name="connsiteY1" fmla="*/ 393700 h 1536700"/>
                <a:gd name="connsiteX2" fmla="*/ 27517 w 294217"/>
                <a:gd name="connsiteY2" fmla="*/ 1054100 h 1536700"/>
                <a:gd name="connsiteX3" fmla="*/ 294217 w 294217"/>
                <a:gd name="connsiteY3" fmla="*/ 1536700 h 1536700"/>
                <a:gd name="connsiteX0" fmla="*/ 162479 w 200579"/>
                <a:gd name="connsiteY0" fmla="*/ 0 h 1536700"/>
                <a:gd name="connsiteX1" fmla="*/ 35479 w 200579"/>
                <a:gd name="connsiteY1" fmla="*/ 393700 h 1536700"/>
                <a:gd name="connsiteX2" fmla="*/ 27517 w 200579"/>
                <a:gd name="connsiteY2" fmla="*/ 966798 h 1536700"/>
                <a:gd name="connsiteX3" fmla="*/ 200579 w 200579"/>
                <a:gd name="connsiteY3" fmla="*/ 1536700 h 1536700"/>
              </a:gdLst>
              <a:ahLst/>
              <a:cxnLst>
                <a:cxn ang="0">
                  <a:pos x="connsiteX0" y="connsiteY0"/>
                </a:cxn>
                <a:cxn ang="0">
                  <a:pos x="connsiteX1" y="connsiteY1"/>
                </a:cxn>
                <a:cxn ang="0">
                  <a:pos x="connsiteX2" y="connsiteY2"/>
                </a:cxn>
                <a:cxn ang="0">
                  <a:pos x="connsiteX3" y="connsiteY3"/>
                </a:cxn>
              </a:cxnLst>
              <a:rect l="l" t="t" r="r" b="b"/>
              <a:pathLst>
                <a:path w="200579" h="1536700">
                  <a:moveTo>
                    <a:pt x="162479" y="0"/>
                  </a:moveTo>
                  <a:cubicBezTo>
                    <a:pt x="118029" y="109008"/>
                    <a:pt x="57973" y="232567"/>
                    <a:pt x="35479" y="393700"/>
                  </a:cubicBezTo>
                  <a:cubicBezTo>
                    <a:pt x="12985" y="554833"/>
                    <a:pt x="0" y="776298"/>
                    <a:pt x="27517" y="966798"/>
                  </a:cubicBezTo>
                  <a:cubicBezTo>
                    <a:pt x="55034" y="1157298"/>
                    <a:pt x="80987" y="1390650"/>
                    <a:pt x="200579" y="15367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41" name="任意多边形 16">
              <a:extLst>
                <a:ext uri="{FF2B5EF4-FFF2-40B4-BE49-F238E27FC236}">
                  <a16:creationId xmlns:a16="http://schemas.microsoft.com/office/drawing/2014/main" id="{5A737570-54C2-D1F5-537C-16A653F30209}"/>
                </a:ext>
              </a:extLst>
            </p:cNvPr>
            <p:cNvSpPr/>
            <p:nvPr/>
          </p:nvSpPr>
          <p:spPr>
            <a:xfrm>
              <a:off x="1428728" y="2357430"/>
              <a:ext cx="128084" cy="1127120"/>
            </a:xfrm>
            <a:custGeom>
              <a:avLst/>
              <a:gdLst>
                <a:gd name="connsiteX0" fmla="*/ 0 w 76200"/>
                <a:gd name="connsiteY0" fmla="*/ 1193800 h 1193800"/>
                <a:gd name="connsiteX1" fmla="*/ 76200 w 76200"/>
                <a:gd name="connsiteY1" fmla="*/ 685800 h 1193800"/>
                <a:gd name="connsiteX2" fmla="*/ 0 w 76200"/>
                <a:gd name="connsiteY2" fmla="*/ 0 h 1193800"/>
                <a:gd name="connsiteX0" fmla="*/ 44472 w 128084"/>
                <a:gd name="connsiteY0" fmla="*/ 1127120 h 1127120"/>
                <a:gd name="connsiteX1" fmla="*/ 120672 w 128084"/>
                <a:gd name="connsiteY1" fmla="*/ 619120 h 1127120"/>
                <a:gd name="connsiteX2" fmla="*/ 0 w 128084"/>
                <a:gd name="connsiteY2" fmla="*/ 0 h 1127120"/>
              </a:gdLst>
              <a:ahLst/>
              <a:cxnLst>
                <a:cxn ang="0">
                  <a:pos x="connsiteX0" y="connsiteY0"/>
                </a:cxn>
                <a:cxn ang="0">
                  <a:pos x="connsiteX1" y="connsiteY1"/>
                </a:cxn>
                <a:cxn ang="0">
                  <a:pos x="connsiteX2" y="connsiteY2"/>
                </a:cxn>
              </a:cxnLst>
              <a:rect l="l" t="t" r="r" b="b"/>
              <a:pathLst>
                <a:path w="128084" h="1127120">
                  <a:moveTo>
                    <a:pt x="44472" y="1127120"/>
                  </a:moveTo>
                  <a:cubicBezTo>
                    <a:pt x="82572" y="972603"/>
                    <a:pt x="128084" y="806973"/>
                    <a:pt x="120672" y="619120"/>
                  </a:cubicBezTo>
                  <a:cubicBezTo>
                    <a:pt x="113260" y="431267"/>
                    <a:pt x="38100" y="243416"/>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42" name="任意多边形 17">
              <a:extLst>
                <a:ext uri="{FF2B5EF4-FFF2-40B4-BE49-F238E27FC236}">
                  <a16:creationId xmlns:a16="http://schemas.microsoft.com/office/drawing/2014/main" id="{74B4E700-8F83-9E56-1ABD-95969C9D24F0}"/>
                </a:ext>
              </a:extLst>
            </p:cNvPr>
            <p:cNvSpPr/>
            <p:nvPr/>
          </p:nvSpPr>
          <p:spPr>
            <a:xfrm>
              <a:off x="1549400" y="1492767"/>
              <a:ext cx="1727200" cy="429683"/>
            </a:xfrm>
            <a:custGeom>
              <a:avLst/>
              <a:gdLst>
                <a:gd name="connsiteX0" fmla="*/ 0 w 1727200"/>
                <a:gd name="connsiteY0" fmla="*/ 429683 h 429683"/>
                <a:gd name="connsiteX1" fmla="*/ 215900 w 1727200"/>
                <a:gd name="connsiteY1" fmla="*/ 137583 h 429683"/>
                <a:gd name="connsiteX2" fmla="*/ 723900 w 1727200"/>
                <a:gd name="connsiteY2" fmla="*/ 10583 h 429683"/>
                <a:gd name="connsiteX3" fmla="*/ 1181100 w 1727200"/>
                <a:gd name="connsiteY3" fmla="*/ 74083 h 429683"/>
                <a:gd name="connsiteX4" fmla="*/ 1727200 w 1727200"/>
                <a:gd name="connsiteY4" fmla="*/ 416983 h 4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429683">
                  <a:moveTo>
                    <a:pt x="0" y="429683"/>
                  </a:moveTo>
                  <a:cubicBezTo>
                    <a:pt x="47625" y="318558"/>
                    <a:pt x="95250" y="207433"/>
                    <a:pt x="215900" y="137583"/>
                  </a:cubicBezTo>
                  <a:cubicBezTo>
                    <a:pt x="336550" y="67733"/>
                    <a:pt x="563033" y="21166"/>
                    <a:pt x="723900" y="10583"/>
                  </a:cubicBezTo>
                  <a:cubicBezTo>
                    <a:pt x="884767" y="0"/>
                    <a:pt x="1013883" y="6350"/>
                    <a:pt x="1181100" y="74083"/>
                  </a:cubicBezTo>
                  <a:cubicBezTo>
                    <a:pt x="1348317" y="141816"/>
                    <a:pt x="1537758" y="279399"/>
                    <a:pt x="1727200" y="416983"/>
                  </a:cubicBezTo>
                </a:path>
              </a:pathLst>
            </a:custGeom>
            <a:ln>
              <a:headEnd type="arrow"/>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43" name="任意多边形 18">
              <a:extLst>
                <a:ext uri="{FF2B5EF4-FFF2-40B4-BE49-F238E27FC236}">
                  <a16:creationId xmlns:a16="http://schemas.microsoft.com/office/drawing/2014/main" id="{432B58ED-DD49-5DE3-AA5F-DB299C75DCBC}"/>
                </a:ext>
              </a:extLst>
            </p:cNvPr>
            <p:cNvSpPr/>
            <p:nvPr/>
          </p:nvSpPr>
          <p:spPr>
            <a:xfrm>
              <a:off x="1571604" y="2071678"/>
              <a:ext cx="1643074" cy="170917"/>
            </a:xfrm>
            <a:custGeom>
              <a:avLst/>
              <a:gdLst>
                <a:gd name="connsiteX0" fmla="*/ 1701800 w 1701800"/>
                <a:gd name="connsiteY0" fmla="*/ 25400 h 88900"/>
                <a:gd name="connsiteX1" fmla="*/ 1028700 w 1701800"/>
                <a:gd name="connsiteY1" fmla="*/ 88900 h 88900"/>
                <a:gd name="connsiteX2" fmla="*/ 292100 w 1701800"/>
                <a:gd name="connsiteY2" fmla="*/ 25400 h 88900"/>
                <a:gd name="connsiteX3" fmla="*/ 0 w 1701800"/>
                <a:gd name="connsiteY3" fmla="*/ 0 h 88900"/>
                <a:gd name="connsiteX0" fmla="*/ 1679596 w 1679596"/>
                <a:gd name="connsiteY0" fmla="*/ 92072 h 155572"/>
                <a:gd name="connsiteX1" fmla="*/ 1006496 w 1679596"/>
                <a:gd name="connsiteY1" fmla="*/ 155572 h 155572"/>
                <a:gd name="connsiteX2" fmla="*/ 269896 w 1679596"/>
                <a:gd name="connsiteY2" fmla="*/ 92072 h 155572"/>
                <a:gd name="connsiteX3" fmla="*/ 0 w 1679596"/>
                <a:gd name="connsiteY3" fmla="*/ 0 h 155572"/>
                <a:gd name="connsiteX0" fmla="*/ 1643074 w 1643074"/>
                <a:gd name="connsiteY0" fmla="*/ 71438 h 159011"/>
                <a:gd name="connsiteX1" fmla="*/ 1006496 w 1643074"/>
                <a:gd name="connsiteY1" fmla="*/ 155572 h 159011"/>
                <a:gd name="connsiteX2" fmla="*/ 269896 w 1643074"/>
                <a:gd name="connsiteY2" fmla="*/ 92072 h 159011"/>
                <a:gd name="connsiteX3" fmla="*/ 0 w 1643074"/>
                <a:gd name="connsiteY3" fmla="*/ 0 h 159011"/>
                <a:gd name="connsiteX0" fmla="*/ 1571636 w 1571636"/>
                <a:gd name="connsiteY0" fmla="*/ 71438 h 159011"/>
                <a:gd name="connsiteX1" fmla="*/ 1006496 w 1571636"/>
                <a:gd name="connsiteY1" fmla="*/ 155572 h 159011"/>
                <a:gd name="connsiteX2" fmla="*/ 269896 w 1571636"/>
                <a:gd name="connsiteY2" fmla="*/ 92072 h 159011"/>
                <a:gd name="connsiteX3" fmla="*/ 0 w 1571636"/>
                <a:gd name="connsiteY3" fmla="*/ 0 h 159011"/>
                <a:gd name="connsiteX0" fmla="*/ 1643074 w 1643074"/>
                <a:gd name="connsiteY0" fmla="*/ 0 h 170917"/>
                <a:gd name="connsiteX1" fmla="*/ 1006496 w 1643074"/>
                <a:gd name="connsiteY1" fmla="*/ 155572 h 170917"/>
                <a:gd name="connsiteX2" fmla="*/ 269896 w 1643074"/>
                <a:gd name="connsiteY2" fmla="*/ 92072 h 170917"/>
                <a:gd name="connsiteX3" fmla="*/ 0 w 1643074"/>
                <a:gd name="connsiteY3" fmla="*/ 0 h 170917"/>
              </a:gdLst>
              <a:ahLst/>
              <a:cxnLst>
                <a:cxn ang="0">
                  <a:pos x="connsiteX0" y="connsiteY0"/>
                </a:cxn>
                <a:cxn ang="0">
                  <a:pos x="connsiteX1" y="connsiteY1"/>
                </a:cxn>
                <a:cxn ang="0">
                  <a:pos x="connsiteX2" y="connsiteY2"/>
                </a:cxn>
                <a:cxn ang="0">
                  <a:pos x="connsiteX3" y="connsiteY3"/>
                </a:cxn>
              </a:cxnLst>
              <a:rect l="l" t="t" r="r" b="b"/>
              <a:pathLst>
                <a:path w="1643074" h="170917">
                  <a:moveTo>
                    <a:pt x="1643074" y="0"/>
                  </a:moveTo>
                  <a:cubicBezTo>
                    <a:pt x="1423999" y="31750"/>
                    <a:pt x="1235359" y="140227"/>
                    <a:pt x="1006496" y="155572"/>
                  </a:cubicBezTo>
                  <a:cubicBezTo>
                    <a:pt x="777633" y="170917"/>
                    <a:pt x="269896" y="92072"/>
                    <a:pt x="269896" y="92072"/>
                  </a:cubicBezTo>
                  <a:lnTo>
                    <a:pt x="0" y="0"/>
                  </a:lnTo>
                </a:path>
              </a:pathLst>
            </a:custGeom>
            <a:ln>
              <a:head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44" name="任意多边形 19">
              <a:extLst>
                <a:ext uri="{FF2B5EF4-FFF2-40B4-BE49-F238E27FC236}">
                  <a16:creationId xmlns:a16="http://schemas.microsoft.com/office/drawing/2014/main" id="{F51C3452-82C0-CF5E-5BBE-9E292790D970}"/>
                </a:ext>
              </a:extLst>
            </p:cNvPr>
            <p:cNvSpPr/>
            <p:nvPr/>
          </p:nvSpPr>
          <p:spPr>
            <a:xfrm>
              <a:off x="3517900" y="2239950"/>
              <a:ext cx="297915" cy="1460500"/>
            </a:xfrm>
            <a:custGeom>
              <a:avLst/>
              <a:gdLst>
                <a:gd name="connsiteX0" fmla="*/ 63500 w 309033"/>
                <a:gd name="connsiteY0" fmla="*/ 1460500 h 1460500"/>
                <a:gd name="connsiteX1" fmla="*/ 279400 w 309033"/>
                <a:gd name="connsiteY1" fmla="*/ 1104900 h 1460500"/>
                <a:gd name="connsiteX2" fmla="*/ 241300 w 309033"/>
                <a:gd name="connsiteY2" fmla="*/ 393700 h 1460500"/>
                <a:gd name="connsiteX3" fmla="*/ 0 w 309033"/>
                <a:gd name="connsiteY3" fmla="*/ 0 h 1460500"/>
                <a:gd name="connsiteX0" fmla="*/ 63500 w 297915"/>
                <a:gd name="connsiteY0" fmla="*/ 1460500 h 1460500"/>
                <a:gd name="connsiteX1" fmla="*/ 268282 w 297915"/>
                <a:gd name="connsiteY1" fmla="*/ 974736 h 1460500"/>
                <a:gd name="connsiteX2" fmla="*/ 241300 w 297915"/>
                <a:gd name="connsiteY2" fmla="*/ 393700 h 1460500"/>
                <a:gd name="connsiteX3" fmla="*/ 0 w 297915"/>
                <a:gd name="connsiteY3" fmla="*/ 0 h 1460500"/>
              </a:gdLst>
              <a:ahLst/>
              <a:cxnLst>
                <a:cxn ang="0">
                  <a:pos x="connsiteX0" y="connsiteY0"/>
                </a:cxn>
                <a:cxn ang="0">
                  <a:pos x="connsiteX1" y="connsiteY1"/>
                </a:cxn>
                <a:cxn ang="0">
                  <a:pos x="connsiteX2" y="connsiteY2"/>
                </a:cxn>
                <a:cxn ang="0">
                  <a:pos x="connsiteX3" y="connsiteY3"/>
                </a:cxn>
              </a:cxnLst>
              <a:rect l="l" t="t" r="r" b="b"/>
              <a:pathLst>
                <a:path w="297915" h="1460500">
                  <a:moveTo>
                    <a:pt x="63500" y="1460500"/>
                  </a:moveTo>
                  <a:cubicBezTo>
                    <a:pt x="156633" y="1371600"/>
                    <a:pt x="238649" y="1152536"/>
                    <a:pt x="268282" y="974736"/>
                  </a:cubicBezTo>
                  <a:cubicBezTo>
                    <a:pt x="297915" y="796936"/>
                    <a:pt x="286014" y="556156"/>
                    <a:pt x="241300" y="393700"/>
                  </a:cubicBezTo>
                  <a:cubicBezTo>
                    <a:pt x="196586" y="231244"/>
                    <a:pt x="97366" y="104775"/>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45" name="任意多边形 20">
              <a:extLst>
                <a:ext uri="{FF2B5EF4-FFF2-40B4-BE49-F238E27FC236}">
                  <a16:creationId xmlns:a16="http://schemas.microsoft.com/office/drawing/2014/main" id="{082160E9-B378-3AD5-48C4-9EEF71EEF63D}"/>
                </a:ext>
              </a:extLst>
            </p:cNvPr>
            <p:cNvSpPr/>
            <p:nvPr/>
          </p:nvSpPr>
          <p:spPr>
            <a:xfrm>
              <a:off x="3259667" y="2290750"/>
              <a:ext cx="118533" cy="1257300"/>
            </a:xfrm>
            <a:custGeom>
              <a:avLst/>
              <a:gdLst>
                <a:gd name="connsiteX0" fmla="*/ 118533 w 118533"/>
                <a:gd name="connsiteY0" fmla="*/ 0 h 1257300"/>
                <a:gd name="connsiteX1" fmla="*/ 16933 w 118533"/>
                <a:gd name="connsiteY1" fmla="*/ 368300 h 1257300"/>
                <a:gd name="connsiteX2" fmla="*/ 16933 w 118533"/>
                <a:gd name="connsiteY2" fmla="*/ 863600 h 1257300"/>
                <a:gd name="connsiteX3" fmla="*/ 80433 w 118533"/>
                <a:gd name="connsiteY3" fmla="*/ 1257300 h 1257300"/>
              </a:gdLst>
              <a:ahLst/>
              <a:cxnLst>
                <a:cxn ang="0">
                  <a:pos x="connsiteX0" y="connsiteY0"/>
                </a:cxn>
                <a:cxn ang="0">
                  <a:pos x="connsiteX1" y="connsiteY1"/>
                </a:cxn>
                <a:cxn ang="0">
                  <a:pos x="connsiteX2" y="connsiteY2"/>
                </a:cxn>
                <a:cxn ang="0">
                  <a:pos x="connsiteX3" y="connsiteY3"/>
                </a:cxn>
              </a:cxnLst>
              <a:rect l="l" t="t" r="r" b="b"/>
              <a:pathLst>
                <a:path w="118533" h="1257300">
                  <a:moveTo>
                    <a:pt x="118533" y="0"/>
                  </a:moveTo>
                  <a:cubicBezTo>
                    <a:pt x="76199" y="112183"/>
                    <a:pt x="33866" y="224367"/>
                    <a:pt x="16933" y="368300"/>
                  </a:cubicBezTo>
                  <a:cubicBezTo>
                    <a:pt x="0" y="512233"/>
                    <a:pt x="6350" y="715433"/>
                    <a:pt x="16933" y="863600"/>
                  </a:cubicBezTo>
                  <a:cubicBezTo>
                    <a:pt x="27516" y="1011767"/>
                    <a:pt x="53974" y="1134533"/>
                    <a:pt x="80433" y="12573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46" name="任意多边形 21">
              <a:extLst>
                <a:ext uri="{FF2B5EF4-FFF2-40B4-BE49-F238E27FC236}">
                  <a16:creationId xmlns:a16="http://schemas.microsoft.com/office/drawing/2014/main" id="{11F26B0B-5497-A3B1-0BC6-99544C5C6DB3}"/>
                </a:ext>
              </a:extLst>
            </p:cNvPr>
            <p:cNvSpPr/>
            <p:nvPr/>
          </p:nvSpPr>
          <p:spPr>
            <a:xfrm>
              <a:off x="1524000" y="3890950"/>
              <a:ext cx="1752600" cy="338667"/>
            </a:xfrm>
            <a:custGeom>
              <a:avLst/>
              <a:gdLst>
                <a:gd name="connsiteX0" fmla="*/ 0 w 1752600"/>
                <a:gd name="connsiteY0" fmla="*/ 25400 h 338667"/>
                <a:gd name="connsiteX1" fmla="*/ 368300 w 1752600"/>
                <a:gd name="connsiteY1" fmla="*/ 215900 h 338667"/>
                <a:gd name="connsiteX2" fmla="*/ 939800 w 1752600"/>
                <a:gd name="connsiteY2" fmla="*/ 330200 h 338667"/>
                <a:gd name="connsiteX3" fmla="*/ 1435100 w 1752600"/>
                <a:gd name="connsiteY3" fmla="*/ 165100 h 338667"/>
                <a:gd name="connsiteX4" fmla="*/ 1752600 w 1752600"/>
                <a:gd name="connsiteY4" fmla="*/ 0 h 338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2600" h="338667">
                  <a:moveTo>
                    <a:pt x="0" y="25400"/>
                  </a:moveTo>
                  <a:cubicBezTo>
                    <a:pt x="105833" y="95250"/>
                    <a:pt x="211667" y="165100"/>
                    <a:pt x="368300" y="215900"/>
                  </a:cubicBezTo>
                  <a:cubicBezTo>
                    <a:pt x="524933" y="266700"/>
                    <a:pt x="762000" y="338667"/>
                    <a:pt x="939800" y="330200"/>
                  </a:cubicBezTo>
                  <a:cubicBezTo>
                    <a:pt x="1117600" y="321733"/>
                    <a:pt x="1299633" y="220133"/>
                    <a:pt x="1435100" y="165100"/>
                  </a:cubicBezTo>
                  <a:cubicBezTo>
                    <a:pt x="1570567" y="110067"/>
                    <a:pt x="1661583" y="55033"/>
                    <a:pt x="175260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47" name="任意多边形 22">
              <a:extLst>
                <a:ext uri="{FF2B5EF4-FFF2-40B4-BE49-F238E27FC236}">
                  <a16:creationId xmlns:a16="http://schemas.microsoft.com/office/drawing/2014/main" id="{F6BF2E53-A6F6-59BA-75E7-6BAB3C75C6B0}"/>
                </a:ext>
              </a:extLst>
            </p:cNvPr>
            <p:cNvSpPr/>
            <p:nvPr/>
          </p:nvSpPr>
          <p:spPr>
            <a:xfrm>
              <a:off x="1562100" y="3696217"/>
              <a:ext cx="1638300" cy="67733"/>
            </a:xfrm>
            <a:custGeom>
              <a:avLst/>
              <a:gdLst>
                <a:gd name="connsiteX0" fmla="*/ 1638300 w 1638300"/>
                <a:gd name="connsiteY0" fmla="*/ 67733 h 67733"/>
                <a:gd name="connsiteX1" fmla="*/ 914400 w 1638300"/>
                <a:gd name="connsiteY1" fmla="*/ 4233 h 67733"/>
                <a:gd name="connsiteX2" fmla="*/ 0 w 1638300"/>
                <a:gd name="connsiteY2" fmla="*/ 42333 h 67733"/>
              </a:gdLst>
              <a:ahLst/>
              <a:cxnLst>
                <a:cxn ang="0">
                  <a:pos x="connsiteX0" y="connsiteY0"/>
                </a:cxn>
                <a:cxn ang="0">
                  <a:pos x="connsiteX1" y="connsiteY1"/>
                </a:cxn>
                <a:cxn ang="0">
                  <a:pos x="connsiteX2" y="connsiteY2"/>
                </a:cxn>
              </a:cxnLst>
              <a:rect l="l" t="t" r="r" b="b"/>
              <a:pathLst>
                <a:path w="1638300" h="67733">
                  <a:moveTo>
                    <a:pt x="1638300" y="67733"/>
                  </a:moveTo>
                  <a:cubicBezTo>
                    <a:pt x="1412875" y="38099"/>
                    <a:pt x="1187450" y="8466"/>
                    <a:pt x="914400" y="4233"/>
                  </a:cubicBezTo>
                  <a:cubicBezTo>
                    <a:pt x="641350" y="0"/>
                    <a:pt x="320675" y="21166"/>
                    <a:pt x="0" y="42333"/>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48" name="任意多边形 24">
              <a:extLst>
                <a:ext uri="{FF2B5EF4-FFF2-40B4-BE49-F238E27FC236}">
                  <a16:creationId xmlns:a16="http://schemas.microsoft.com/office/drawing/2014/main" id="{A2B19E4B-AAED-178D-3487-9A348C761BEA}"/>
                </a:ext>
              </a:extLst>
            </p:cNvPr>
            <p:cNvSpPr/>
            <p:nvPr/>
          </p:nvSpPr>
          <p:spPr>
            <a:xfrm>
              <a:off x="1549400" y="2176450"/>
              <a:ext cx="1689100" cy="1422400"/>
            </a:xfrm>
            <a:custGeom>
              <a:avLst/>
              <a:gdLst>
                <a:gd name="connsiteX0" fmla="*/ 0 w 1689100"/>
                <a:gd name="connsiteY0" fmla="*/ 0 h 1422400"/>
                <a:gd name="connsiteX1" fmla="*/ 469900 w 1689100"/>
                <a:gd name="connsiteY1" fmla="*/ 254000 h 1422400"/>
                <a:gd name="connsiteX2" fmla="*/ 1308100 w 1689100"/>
                <a:gd name="connsiteY2" fmla="*/ 850900 h 1422400"/>
                <a:gd name="connsiteX3" fmla="*/ 1689100 w 1689100"/>
                <a:gd name="connsiteY3" fmla="*/ 1422400 h 1422400"/>
              </a:gdLst>
              <a:ahLst/>
              <a:cxnLst>
                <a:cxn ang="0">
                  <a:pos x="connsiteX0" y="connsiteY0"/>
                </a:cxn>
                <a:cxn ang="0">
                  <a:pos x="connsiteX1" y="connsiteY1"/>
                </a:cxn>
                <a:cxn ang="0">
                  <a:pos x="connsiteX2" y="connsiteY2"/>
                </a:cxn>
                <a:cxn ang="0">
                  <a:pos x="connsiteX3" y="connsiteY3"/>
                </a:cxn>
              </a:cxnLst>
              <a:rect l="l" t="t" r="r" b="b"/>
              <a:pathLst>
                <a:path w="1689100" h="1422400">
                  <a:moveTo>
                    <a:pt x="0" y="0"/>
                  </a:moveTo>
                  <a:cubicBezTo>
                    <a:pt x="125942" y="56091"/>
                    <a:pt x="251884" y="112183"/>
                    <a:pt x="469900" y="254000"/>
                  </a:cubicBezTo>
                  <a:cubicBezTo>
                    <a:pt x="687916" y="395817"/>
                    <a:pt x="1104900" y="656167"/>
                    <a:pt x="1308100" y="850900"/>
                  </a:cubicBezTo>
                  <a:cubicBezTo>
                    <a:pt x="1511300" y="1045633"/>
                    <a:pt x="1600200" y="1234016"/>
                    <a:pt x="1689100" y="1422400"/>
                  </a:cubicBezTo>
                </a:path>
              </a:pathLst>
            </a:custGeom>
            <a:ln>
              <a:solidFill>
                <a:srgbClr val="0066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49" name="任意多边形 25">
              <a:extLst>
                <a:ext uri="{FF2B5EF4-FFF2-40B4-BE49-F238E27FC236}">
                  <a16:creationId xmlns:a16="http://schemas.microsoft.com/office/drawing/2014/main" id="{7AEE0847-C3A4-F18B-0FC9-26AB3B90136E}"/>
                </a:ext>
              </a:extLst>
            </p:cNvPr>
            <p:cNvSpPr/>
            <p:nvPr/>
          </p:nvSpPr>
          <p:spPr>
            <a:xfrm>
              <a:off x="1524000" y="2290750"/>
              <a:ext cx="1676400" cy="1384300"/>
            </a:xfrm>
            <a:custGeom>
              <a:avLst/>
              <a:gdLst>
                <a:gd name="connsiteX0" fmla="*/ 1676400 w 1676400"/>
                <a:gd name="connsiteY0" fmla="*/ 1384300 h 1384300"/>
                <a:gd name="connsiteX1" fmla="*/ 863600 w 1676400"/>
                <a:gd name="connsiteY1" fmla="*/ 977900 h 1384300"/>
                <a:gd name="connsiteX2" fmla="*/ 0 w 1676400"/>
                <a:gd name="connsiteY2" fmla="*/ 0 h 1384300"/>
              </a:gdLst>
              <a:ahLst/>
              <a:cxnLst>
                <a:cxn ang="0">
                  <a:pos x="connsiteX0" y="connsiteY0"/>
                </a:cxn>
                <a:cxn ang="0">
                  <a:pos x="connsiteX1" y="connsiteY1"/>
                </a:cxn>
                <a:cxn ang="0">
                  <a:pos x="connsiteX2" y="connsiteY2"/>
                </a:cxn>
              </a:cxnLst>
              <a:rect l="l" t="t" r="r" b="b"/>
              <a:pathLst>
                <a:path w="1676400" h="1384300">
                  <a:moveTo>
                    <a:pt x="1676400" y="1384300"/>
                  </a:moveTo>
                  <a:cubicBezTo>
                    <a:pt x="1409700" y="1296458"/>
                    <a:pt x="1143000" y="1208617"/>
                    <a:pt x="863600" y="977900"/>
                  </a:cubicBezTo>
                  <a:cubicBezTo>
                    <a:pt x="584200" y="747183"/>
                    <a:pt x="292100" y="373591"/>
                    <a:pt x="0" y="0"/>
                  </a:cubicBezTo>
                </a:path>
              </a:pathLst>
            </a:custGeom>
            <a:ln>
              <a:solidFill>
                <a:srgbClr val="0066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50" name="任意多边形 26">
              <a:extLst>
                <a:ext uri="{FF2B5EF4-FFF2-40B4-BE49-F238E27FC236}">
                  <a16:creationId xmlns:a16="http://schemas.microsoft.com/office/drawing/2014/main" id="{29EBC4C9-BCD5-0281-B35A-C03EE06B2550}"/>
                </a:ext>
              </a:extLst>
            </p:cNvPr>
            <p:cNvSpPr/>
            <p:nvPr/>
          </p:nvSpPr>
          <p:spPr>
            <a:xfrm>
              <a:off x="1524000" y="2239950"/>
              <a:ext cx="1727200" cy="1308100"/>
            </a:xfrm>
            <a:custGeom>
              <a:avLst/>
              <a:gdLst>
                <a:gd name="connsiteX0" fmla="*/ 0 w 1727200"/>
                <a:gd name="connsiteY0" fmla="*/ 1308100 h 1308100"/>
                <a:gd name="connsiteX1" fmla="*/ 292100 w 1727200"/>
                <a:gd name="connsiteY1" fmla="*/ 850900 h 1308100"/>
                <a:gd name="connsiteX2" fmla="*/ 927100 w 1727200"/>
                <a:gd name="connsiteY2" fmla="*/ 279400 h 1308100"/>
                <a:gd name="connsiteX3" fmla="*/ 1727200 w 1727200"/>
                <a:gd name="connsiteY3" fmla="*/ 0 h 1308100"/>
              </a:gdLst>
              <a:ahLst/>
              <a:cxnLst>
                <a:cxn ang="0">
                  <a:pos x="connsiteX0" y="connsiteY0"/>
                </a:cxn>
                <a:cxn ang="0">
                  <a:pos x="connsiteX1" y="connsiteY1"/>
                </a:cxn>
                <a:cxn ang="0">
                  <a:pos x="connsiteX2" y="connsiteY2"/>
                </a:cxn>
                <a:cxn ang="0">
                  <a:pos x="connsiteX3" y="connsiteY3"/>
                </a:cxn>
              </a:cxnLst>
              <a:rect l="l" t="t" r="r" b="b"/>
              <a:pathLst>
                <a:path w="1727200" h="1308100">
                  <a:moveTo>
                    <a:pt x="0" y="1308100"/>
                  </a:moveTo>
                  <a:cubicBezTo>
                    <a:pt x="68791" y="1165225"/>
                    <a:pt x="137583" y="1022350"/>
                    <a:pt x="292100" y="850900"/>
                  </a:cubicBezTo>
                  <a:cubicBezTo>
                    <a:pt x="446617" y="679450"/>
                    <a:pt x="687917" y="421217"/>
                    <a:pt x="927100" y="279400"/>
                  </a:cubicBezTo>
                  <a:cubicBezTo>
                    <a:pt x="1166283" y="137583"/>
                    <a:pt x="1446741" y="68791"/>
                    <a:pt x="1727200" y="0"/>
                  </a:cubicBezTo>
                </a:path>
              </a:pathLst>
            </a:custGeom>
            <a:ln>
              <a:solidFill>
                <a:srgbClr val="0000FF"/>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51" name="任意多边形 27">
              <a:extLst>
                <a:ext uri="{FF2B5EF4-FFF2-40B4-BE49-F238E27FC236}">
                  <a16:creationId xmlns:a16="http://schemas.microsoft.com/office/drawing/2014/main" id="{77A34AE7-3A96-589C-0621-969E7E9C856F}"/>
                </a:ext>
              </a:extLst>
            </p:cNvPr>
            <p:cNvSpPr/>
            <p:nvPr/>
          </p:nvSpPr>
          <p:spPr>
            <a:xfrm>
              <a:off x="1574800" y="2285992"/>
              <a:ext cx="1711316" cy="1350958"/>
            </a:xfrm>
            <a:custGeom>
              <a:avLst/>
              <a:gdLst>
                <a:gd name="connsiteX0" fmla="*/ 1765300 w 1765300"/>
                <a:gd name="connsiteY0" fmla="*/ 0 h 1409700"/>
                <a:gd name="connsiteX1" fmla="*/ 1460500 w 1765300"/>
                <a:gd name="connsiteY1" fmla="*/ 431800 h 1409700"/>
                <a:gd name="connsiteX2" fmla="*/ 1143000 w 1765300"/>
                <a:gd name="connsiteY2" fmla="*/ 863600 h 1409700"/>
                <a:gd name="connsiteX3" fmla="*/ 342900 w 1765300"/>
                <a:gd name="connsiteY3" fmla="*/ 1320800 h 1409700"/>
                <a:gd name="connsiteX4" fmla="*/ 0 w 1765300"/>
                <a:gd name="connsiteY4" fmla="*/ 1397000 h 1409700"/>
                <a:gd name="connsiteX0" fmla="*/ 1711316 w 1711316"/>
                <a:gd name="connsiteY0" fmla="*/ 0 h 1279520"/>
                <a:gd name="connsiteX1" fmla="*/ 1460500 w 1711316"/>
                <a:gd name="connsiteY1" fmla="*/ 301620 h 1279520"/>
                <a:gd name="connsiteX2" fmla="*/ 1143000 w 1711316"/>
                <a:gd name="connsiteY2" fmla="*/ 733420 h 1279520"/>
                <a:gd name="connsiteX3" fmla="*/ 342900 w 1711316"/>
                <a:gd name="connsiteY3" fmla="*/ 1190620 h 1279520"/>
                <a:gd name="connsiteX4" fmla="*/ 0 w 1711316"/>
                <a:gd name="connsiteY4" fmla="*/ 1266820 h 1279520"/>
                <a:gd name="connsiteX0" fmla="*/ 1711316 w 1711316"/>
                <a:gd name="connsiteY0" fmla="*/ 0 h 1350958"/>
                <a:gd name="connsiteX1" fmla="*/ 1460500 w 1711316"/>
                <a:gd name="connsiteY1" fmla="*/ 373058 h 1350958"/>
                <a:gd name="connsiteX2" fmla="*/ 1143000 w 1711316"/>
                <a:gd name="connsiteY2" fmla="*/ 804858 h 1350958"/>
                <a:gd name="connsiteX3" fmla="*/ 342900 w 1711316"/>
                <a:gd name="connsiteY3" fmla="*/ 1262058 h 1350958"/>
                <a:gd name="connsiteX4" fmla="*/ 0 w 1711316"/>
                <a:gd name="connsiteY4" fmla="*/ 1338258 h 1350958"/>
                <a:gd name="connsiteX0" fmla="*/ 1711316 w 1711316"/>
                <a:gd name="connsiteY0" fmla="*/ 0 h 1350958"/>
                <a:gd name="connsiteX1" fmla="*/ 1497002 w 1711316"/>
                <a:gd name="connsiteY1" fmla="*/ 428628 h 1350958"/>
                <a:gd name="connsiteX2" fmla="*/ 1143000 w 1711316"/>
                <a:gd name="connsiteY2" fmla="*/ 804858 h 1350958"/>
                <a:gd name="connsiteX3" fmla="*/ 342900 w 1711316"/>
                <a:gd name="connsiteY3" fmla="*/ 1262058 h 1350958"/>
                <a:gd name="connsiteX4" fmla="*/ 0 w 1711316"/>
                <a:gd name="connsiteY4" fmla="*/ 1338258 h 1350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316" h="1350958">
                  <a:moveTo>
                    <a:pt x="1711316" y="0"/>
                  </a:moveTo>
                  <a:cubicBezTo>
                    <a:pt x="1610774" y="143933"/>
                    <a:pt x="1591721" y="294485"/>
                    <a:pt x="1497002" y="428628"/>
                  </a:cubicBezTo>
                  <a:cubicBezTo>
                    <a:pt x="1402283" y="562771"/>
                    <a:pt x="1335350" y="665953"/>
                    <a:pt x="1143000" y="804858"/>
                  </a:cubicBezTo>
                  <a:cubicBezTo>
                    <a:pt x="950650" y="943763"/>
                    <a:pt x="533400" y="1173158"/>
                    <a:pt x="342900" y="1262058"/>
                  </a:cubicBezTo>
                  <a:cubicBezTo>
                    <a:pt x="152400" y="1350958"/>
                    <a:pt x="76200" y="1344608"/>
                    <a:pt x="0" y="1338258"/>
                  </a:cubicBezTo>
                </a:path>
              </a:pathLst>
            </a:custGeom>
            <a:ln>
              <a:solidFill>
                <a:srgbClr val="0000FF"/>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52" name="TextBox 28">
              <a:extLst>
                <a:ext uri="{FF2B5EF4-FFF2-40B4-BE49-F238E27FC236}">
                  <a16:creationId xmlns:a16="http://schemas.microsoft.com/office/drawing/2014/main" id="{E862099C-8E39-DF02-414D-B223E4C5A9A6}"/>
                </a:ext>
              </a:extLst>
            </p:cNvPr>
            <p:cNvSpPr txBox="1"/>
            <p:nvPr/>
          </p:nvSpPr>
          <p:spPr>
            <a:xfrm>
              <a:off x="2143108" y="1142984"/>
              <a:ext cx="285752" cy="400110"/>
            </a:xfrm>
            <a:prstGeom prst="rect">
              <a:avLst/>
            </a:prstGeom>
            <a:noFill/>
          </p:spPr>
          <p:txBody>
            <a:bodyPr wrap="square" rtlCol="0">
              <a:spAutoFit/>
            </a:bodyPr>
            <a:lstStyle/>
            <a:p>
              <a:r>
                <a:rPr lang="en-US" altLang="zh-CN" sz="2000">
                  <a:solidFill>
                    <a:srgbClr val="C00000"/>
                  </a:solidFill>
                  <a:latin typeface="Consolas" pitchFamily="49" charset="0"/>
                  <a:cs typeface="Consolas" pitchFamily="49" charset="0"/>
                </a:rPr>
                <a:t>6</a:t>
              </a:r>
              <a:endParaRPr lang="zh-CN" altLang="en-US" sz="2000">
                <a:solidFill>
                  <a:srgbClr val="C00000"/>
                </a:solidFill>
                <a:latin typeface="Consolas" pitchFamily="49" charset="0"/>
                <a:cs typeface="Consolas" pitchFamily="49" charset="0"/>
              </a:endParaRPr>
            </a:p>
          </p:txBody>
        </p:sp>
        <p:sp>
          <p:nvSpPr>
            <p:cNvPr id="53" name="TextBox 29">
              <a:extLst>
                <a:ext uri="{FF2B5EF4-FFF2-40B4-BE49-F238E27FC236}">
                  <a16:creationId xmlns:a16="http://schemas.microsoft.com/office/drawing/2014/main" id="{C9D85B80-E73F-8AAB-48D3-FCCDB7682B9D}"/>
                </a:ext>
              </a:extLst>
            </p:cNvPr>
            <p:cNvSpPr txBox="1"/>
            <p:nvPr/>
          </p:nvSpPr>
          <p:spPr>
            <a:xfrm>
              <a:off x="2143108" y="1857364"/>
              <a:ext cx="285752" cy="400110"/>
            </a:xfrm>
            <a:prstGeom prst="rect">
              <a:avLst/>
            </a:prstGeom>
            <a:noFill/>
          </p:spPr>
          <p:txBody>
            <a:bodyPr wrap="square" rtlCol="0">
              <a:spAutoFit/>
            </a:bodyPr>
            <a:lstStyle/>
            <a:p>
              <a:r>
                <a:rPr lang="en-US" altLang="zh-CN" sz="2000">
                  <a:solidFill>
                    <a:srgbClr val="C00000"/>
                  </a:solidFill>
                  <a:latin typeface="Consolas" pitchFamily="49" charset="0"/>
                  <a:cs typeface="Consolas" pitchFamily="49" charset="0"/>
                </a:rPr>
                <a:t>8</a:t>
              </a:r>
              <a:endParaRPr lang="zh-CN" altLang="en-US" sz="2000">
                <a:solidFill>
                  <a:srgbClr val="C00000"/>
                </a:solidFill>
                <a:latin typeface="Consolas" pitchFamily="49" charset="0"/>
                <a:cs typeface="Consolas" pitchFamily="49" charset="0"/>
              </a:endParaRPr>
            </a:p>
          </p:txBody>
        </p:sp>
        <p:sp>
          <p:nvSpPr>
            <p:cNvPr id="54" name="TextBox 30">
              <a:extLst>
                <a:ext uri="{FF2B5EF4-FFF2-40B4-BE49-F238E27FC236}">
                  <a16:creationId xmlns:a16="http://schemas.microsoft.com/office/drawing/2014/main" id="{E0511453-35F5-9BCB-87C5-89C492C32EA5}"/>
                </a:ext>
              </a:extLst>
            </p:cNvPr>
            <p:cNvSpPr txBox="1"/>
            <p:nvPr/>
          </p:nvSpPr>
          <p:spPr>
            <a:xfrm>
              <a:off x="760386" y="2633600"/>
              <a:ext cx="285752" cy="400110"/>
            </a:xfrm>
            <a:prstGeom prst="rect">
              <a:avLst/>
            </a:prstGeom>
            <a:noFill/>
          </p:spPr>
          <p:txBody>
            <a:bodyPr wrap="square" rtlCol="0">
              <a:spAutoFit/>
            </a:bodyPr>
            <a:lstStyle/>
            <a:p>
              <a:r>
                <a:rPr lang="en-US" altLang="zh-CN" sz="2000">
                  <a:solidFill>
                    <a:srgbClr val="C00000"/>
                  </a:solidFill>
                  <a:latin typeface="Consolas" pitchFamily="49" charset="0"/>
                  <a:cs typeface="Consolas" pitchFamily="49" charset="0"/>
                </a:rPr>
                <a:t>5</a:t>
              </a:r>
              <a:endParaRPr lang="zh-CN" altLang="en-US" sz="2000">
                <a:solidFill>
                  <a:srgbClr val="C00000"/>
                </a:solidFill>
                <a:latin typeface="Consolas" pitchFamily="49" charset="0"/>
                <a:cs typeface="Consolas" pitchFamily="49" charset="0"/>
              </a:endParaRPr>
            </a:p>
          </p:txBody>
        </p:sp>
        <p:sp>
          <p:nvSpPr>
            <p:cNvPr id="55" name="TextBox 31">
              <a:extLst>
                <a:ext uri="{FF2B5EF4-FFF2-40B4-BE49-F238E27FC236}">
                  <a16:creationId xmlns:a16="http://schemas.microsoft.com/office/drawing/2014/main" id="{437174C2-5CE6-9425-1312-EB423DE0C59A}"/>
                </a:ext>
              </a:extLst>
            </p:cNvPr>
            <p:cNvSpPr txBox="1"/>
            <p:nvPr/>
          </p:nvSpPr>
          <p:spPr>
            <a:xfrm>
              <a:off x="1227114" y="2605082"/>
              <a:ext cx="285752" cy="400110"/>
            </a:xfrm>
            <a:prstGeom prst="rect">
              <a:avLst/>
            </a:prstGeom>
            <a:noFill/>
          </p:spPr>
          <p:txBody>
            <a:bodyPr wrap="square" rtlCol="0">
              <a:spAutoFit/>
            </a:bodyPr>
            <a:lstStyle/>
            <a:p>
              <a:r>
                <a:rPr lang="en-US" altLang="zh-CN" sz="2000">
                  <a:solidFill>
                    <a:srgbClr val="C00000"/>
                  </a:solidFill>
                  <a:latin typeface="Consolas" pitchFamily="49" charset="0"/>
                  <a:cs typeface="Consolas" pitchFamily="49" charset="0"/>
                </a:rPr>
                <a:t>8</a:t>
              </a:r>
              <a:endParaRPr lang="zh-CN" altLang="en-US" sz="2000">
                <a:solidFill>
                  <a:srgbClr val="C00000"/>
                </a:solidFill>
                <a:latin typeface="Consolas" pitchFamily="49" charset="0"/>
                <a:cs typeface="Consolas" pitchFamily="49" charset="0"/>
              </a:endParaRPr>
            </a:p>
          </p:txBody>
        </p:sp>
        <p:sp>
          <p:nvSpPr>
            <p:cNvPr id="56" name="TextBox 32">
              <a:extLst>
                <a:ext uri="{FF2B5EF4-FFF2-40B4-BE49-F238E27FC236}">
                  <a16:creationId xmlns:a16="http://schemas.microsoft.com/office/drawing/2014/main" id="{91F2E4D7-EFA8-A71C-E43A-97B7AD8817ED}"/>
                </a:ext>
              </a:extLst>
            </p:cNvPr>
            <p:cNvSpPr txBox="1"/>
            <p:nvPr/>
          </p:nvSpPr>
          <p:spPr>
            <a:xfrm>
              <a:off x="2227246" y="4184598"/>
              <a:ext cx="285752" cy="400110"/>
            </a:xfrm>
            <a:prstGeom prst="rect">
              <a:avLst/>
            </a:prstGeom>
            <a:noFill/>
          </p:spPr>
          <p:txBody>
            <a:bodyPr wrap="square" rtlCol="0">
              <a:spAutoFit/>
            </a:bodyPr>
            <a:lstStyle/>
            <a:p>
              <a:r>
                <a:rPr lang="en-US" altLang="zh-CN" sz="2000">
                  <a:solidFill>
                    <a:srgbClr val="C00000"/>
                  </a:solidFill>
                  <a:latin typeface="Consolas" pitchFamily="49" charset="0"/>
                  <a:cs typeface="Consolas" pitchFamily="49" charset="0"/>
                </a:rPr>
                <a:t>5</a:t>
              </a:r>
              <a:endParaRPr lang="zh-CN" altLang="en-US" sz="2000">
                <a:solidFill>
                  <a:srgbClr val="C00000"/>
                </a:solidFill>
                <a:latin typeface="Consolas" pitchFamily="49" charset="0"/>
                <a:cs typeface="Consolas" pitchFamily="49" charset="0"/>
              </a:endParaRPr>
            </a:p>
          </p:txBody>
        </p:sp>
        <p:sp>
          <p:nvSpPr>
            <p:cNvPr id="57" name="TextBox 33">
              <a:extLst>
                <a:ext uri="{FF2B5EF4-FFF2-40B4-BE49-F238E27FC236}">
                  <a16:creationId xmlns:a16="http://schemas.microsoft.com/office/drawing/2014/main" id="{50662860-13CA-3C27-007A-0447FE82434D}"/>
                </a:ext>
              </a:extLst>
            </p:cNvPr>
            <p:cNvSpPr txBox="1"/>
            <p:nvPr/>
          </p:nvSpPr>
          <p:spPr>
            <a:xfrm>
              <a:off x="2227246" y="3646432"/>
              <a:ext cx="285752" cy="400110"/>
            </a:xfrm>
            <a:prstGeom prst="rect">
              <a:avLst/>
            </a:prstGeom>
            <a:noFill/>
          </p:spPr>
          <p:txBody>
            <a:bodyPr wrap="square" rtlCol="0">
              <a:spAutoFit/>
            </a:bodyPr>
            <a:lstStyle/>
            <a:p>
              <a:r>
                <a:rPr lang="en-US" altLang="zh-CN" sz="2000">
                  <a:solidFill>
                    <a:srgbClr val="C00000"/>
                  </a:solidFill>
                  <a:latin typeface="Consolas" pitchFamily="49" charset="0"/>
                  <a:cs typeface="Consolas" pitchFamily="49" charset="0"/>
                </a:rPr>
                <a:t>8</a:t>
              </a:r>
              <a:endParaRPr lang="zh-CN" altLang="en-US" sz="2000">
                <a:solidFill>
                  <a:srgbClr val="C00000"/>
                </a:solidFill>
                <a:latin typeface="Consolas" pitchFamily="49" charset="0"/>
                <a:cs typeface="Consolas" pitchFamily="49" charset="0"/>
              </a:endParaRPr>
            </a:p>
          </p:txBody>
        </p:sp>
        <p:sp>
          <p:nvSpPr>
            <p:cNvPr id="58" name="TextBox 34">
              <a:extLst>
                <a:ext uri="{FF2B5EF4-FFF2-40B4-BE49-F238E27FC236}">
                  <a16:creationId xmlns:a16="http://schemas.microsoft.com/office/drawing/2014/main" id="{FA5E442E-841A-0927-FDE4-24DEA58EFE31}"/>
                </a:ext>
              </a:extLst>
            </p:cNvPr>
            <p:cNvSpPr txBox="1"/>
            <p:nvPr/>
          </p:nvSpPr>
          <p:spPr>
            <a:xfrm>
              <a:off x="3773482" y="2671700"/>
              <a:ext cx="285752" cy="400110"/>
            </a:xfrm>
            <a:prstGeom prst="rect">
              <a:avLst/>
            </a:prstGeom>
            <a:noFill/>
          </p:spPr>
          <p:txBody>
            <a:bodyPr wrap="square" rtlCol="0">
              <a:spAutoFit/>
            </a:bodyPr>
            <a:lstStyle/>
            <a:p>
              <a:r>
                <a:rPr lang="en-US" altLang="zh-CN" sz="2000">
                  <a:solidFill>
                    <a:srgbClr val="C00000"/>
                  </a:solidFill>
                  <a:latin typeface="Consolas" pitchFamily="49" charset="0"/>
                  <a:cs typeface="Consolas" pitchFamily="49" charset="0"/>
                </a:rPr>
                <a:t>7</a:t>
              </a:r>
              <a:endParaRPr lang="zh-CN" altLang="en-US" sz="2000">
                <a:solidFill>
                  <a:srgbClr val="C00000"/>
                </a:solidFill>
                <a:latin typeface="Consolas" pitchFamily="49" charset="0"/>
                <a:cs typeface="Consolas" pitchFamily="49" charset="0"/>
              </a:endParaRPr>
            </a:p>
          </p:txBody>
        </p:sp>
        <p:sp>
          <p:nvSpPr>
            <p:cNvPr id="59" name="TextBox 35">
              <a:extLst>
                <a:ext uri="{FF2B5EF4-FFF2-40B4-BE49-F238E27FC236}">
                  <a16:creationId xmlns:a16="http://schemas.microsoft.com/office/drawing/2014/main" id="{1E4D1ED2-0C19-A6D4-CC0B-A9D5655D88F8}"/>
                </a:ext>
              </a:extLst>
            </p:cNvPr>
            <p:cNvSpPr txBox="1"/>
            <p:nvPr/>
          </p:nvSpPr>
          <p:spPr>
            <a:xfrm>
              <a:off x="3227378" y="2663820"/>
              <a:ext cx="285752" cy="400110"/>
            </a:xfrm>
            <a:prstGeom prst="rect">
              <a:avLst/>
            </a:prstGeom>
            <a:noFill/>
          </p:spPr>
          <p:txBody>
            <a:bodyPr wrap="square" rtlCol="0">
              <a:spAutoFit/>
            </a:bodyPr>
            <a:lstStyle/>
            <a:p>
              <a:r>
                <a:rPr lang="en-US" altLang="zh-CN" sz="2000">
                  <a:solidFill>
                    <a:srgbClr val="C00000"/>
                  </a:solidFill>
                  <a:latin typeface="Consolas" pitchFamily="49" charset="0"/>
                  <a:cs typeface="Consolas" pitchFamily="49" charset="0"/>
                </a:rPr>
                <a:t>5</a:t>
              </a:r>
              <a:endParaRPr lang="zh-CN" altLang="en-US" sz="2000">
                <a:solidFill>
                  <a:srgbClr val="C00000"/>
                </a:solidFill>
                <a:latin typeface="Consolas" pitchFamily="49" charset="0"/>
                <a:cs typeface="Consolas" pitchFamily="49" charset="0"/>
              </a:endParaRPr>
            </a:p>
          </p:txBody>
        </p:sp>
        <p:sp>
          <p:nvSpPr>
            <p:cNvPr id="60" name="TextBox 36">
              <a:extLst>
                <a:ext uri="{FF2B5EF4-FFF2-40B4-BE49-F238E27FC236}">
                  <a16:creationId xmlns:a16="http://schemas.microsoft.com/office/drawing/2014/main" id="{BB8008AE-C0A1-6E9D-32B9-74510E82DB11}"/>
                </a:ext>
              </a:extLst>
            </p:cNvPr>
            <p:cNvSpPr txBox="1"/>
            <p:nvPr/>
          </p:nvSpPr>
          <p:spPr>
            <a:xfrm>
              <a:off x="2844788" y="2385948"/>
              <a:ext cx="285752" cy="400110"/>
            </a:xfrm>
            <a:prstGeom prst="rect">
              <a:avLst/>
            </a:prstGeom>
            <a:noFill/>
          </p:spPr>
          <p:txBody>
            <a:bodyPr wrap="square" rtlCol="0">
              <a:spAutoFit/>
            </a:bodyPr>
            <a:lstStyle/>
            <a:p>
              <a:r>
                <a:rPr lang="en-US" altLang="zh-CN" sz="2000">
                  <a:solidFill>
                    <a:srgbClr val="0000FF"/>
                  </a:solidFill>
                  <a:latin typeface="Consolas" pitchFamily="49" charset="0"/>
                  <a:cs typeface="Consolas" pitchFamily="49" charset="0"/>
                </a:rPr>
                <a:t>8</a:t>
              </a:r>
              <a:endParaRPr lang="zh-CN" altLang="en-US" sz="2000">
                <a:solidFill>
                  <a:srgbClr val="0000FF"/>
                </a:solidFill>
                <a:latin typeface="Consolas" pitchFamily="49" charset="0"/>
                <a:cs typeface="Consolas" pitchFamily="49" charset="0"/>
              </a:endParaRPr>
            </a:p>
          </p:txBody>
        </p:sp>
        <p:sp>
          <p:nvSpPr>
            <p:cNvPr id="61" name="TextBox 37">
              <a:extLst>
                <a:ext uri="{FF2B5EF4-FFF2-40B4-BE49-F238E27FC236}">
                  <a16:creationId xmlns:a16="http://schemas.microsoft.com/office/drawing/2014/main" id="{08AAA43C-52A3-3D9B-71D3-0A31B0388367}"/>
                </a:ext>
              </a:extLst>
            </p:cNvPr>
            <p:cNvSpPr txBox="1"/>
            <p:nvPr/>
          </p:nvSpPr>
          <p:spPr>
            <a:xfrm>
              <a:off x="1643042" y="3079690"/>
              <a:ext cx="285752" cy="400110"/>
            </a:xfrm>
            <a:prstGeom prst="rect">
              <a:avLst/>
            </a:prstGeom>
            <a:noFill/>
          </p:spPr>
          <p:txBody>
            <a:bodyPr wrap="square" rtlCol="0">
              <a:spAutoFit/>
            </a:bodyPr>
            <a:lstStyle/>
            <a:p>
              <a:r>
                <a:rPr lang="en-US" altLang="zh-CN" sz="2000">
                  <a:solidFill>
                    <a:srgbClr val="0000FF"/>
                  </a:solidFill>
                  <a:latin typeface="Consolas" pitchFamily="49" charset="0"/>
                  <a:cs typeface="Consolas" pitchFamily="49" charset="0"/>
                </a:rPr>
                <a:t>9</a:t>
              </a:r>
              <a:endParaRPr lang="zh-CN" altLang="en-US" sz="2000">
                <a:solidFill>
                  <a:srgbClr val="0000FF"/>
                </a:solidFill>
                <a:latin typeface="Consolas" pitchFamily="49" charset="0"/>
                <a:cs typeface="Consolas" pitchFamily="49" charset="0"/>
              </a:endParaRPr>
            </a:p>
          </p:txBody>
        </p:sp>
        <p:sp>
          <p:nvSpPr>
            <p:cNvPr id="62" name="TextBox 38">
              <a:extLst>
                <a:ext uri="{FF2B5EF4-FFF2-40B4-BE49-F238E27FC236}">
                  <a16:creationId xmlns:a16="http://schemas.microsoft.com/office/drawing/2014/main" id="{CEEB34B1-F031-9DEB-ECC1-D488FFBC3A56}"/>
                </a:ext>
              </a:extLst>
            </p:cNvPr>
            <p:cNvSpPr txBox="1"/>
            <p:nvPr/>
          </p:nvSpPr>
          <p:spPr>
            <a:xfrm>
              <a:off x="1900218" y="2419543"/>
              <a:ext cx="285752" cy="307777"/>
            </a:xfrm>
            <a:prstGeom prst="rect">
              <a:avLst/>
            </a:prstGeom>
            <a:noFill/>
          </p:spPr>
          <p:txBody>
            <a:bodyPr wrap="square" lIns="0" tIns="0" rIns="0" bIns="0" rtlCol="0">
              <a:spAutoFit/>
            </a:bodyPr>
            <a:lstStyle/>
            <a:p>
              <a:r>
                <a:rPr lang="en-US" altLang="zh-CN" sz="2000">
                  <a:solidFill>
                    <a:srgbClr val="006600"/>
                  </a:solidFill>
                  <a:latin typeface="Consolas" pitchFamily="49" charset="0"/>
                  <a:cs typeface="Consolas" pitchFamily="49" charset="0"/>
                </a:rPr>
                <a:t>36</a:t>
              </a:r>
              <a:endParaRPr lang="zh-CN" altLang="en-US" sz="2000">
                <a:solidFill>
                  <a:srgbClr val="006600"/>
                </a:solidFill>
                <a:latin typeface="Consolas" pitchFamily="49" charset="0"/>
                <a:cs typeface="Consolas" pitchFamily="49" charset="0"/>
              </a:endParaRPr>
            </a:p>
          </p:txBody>
        </p:sp>
        <p:sp>
          <p:nvSpPr>
            <p:cNvPr id="63" name="TextBox 39">
              <a:extLst>
                <a:ext uri="{FF2B5EF4-FFF2-40B4-BE49-F238E27FC236}">
                  <a16:creationId xmlns:a16="http://schemas.microsoft.com/office/drawing/2014/main" id="{626A7A96-FD4B-E0BF-6612-7CAF32498FFB}"/>
                </a:ext>
              </a:extLst>
            </p:cNvPr>
            <p:cNvSpPr txBox="1"/>
            <p:nvPr/>
          </p:nvSpPr>
          <p:spPr>
            <a:xfrm>
              <a:off x="2643174" y="3155948"/>
              <a:ext cx="285752" cy="400110"/>
            </a:xfrm>
            <a:prstGeom prst="rect">
              <a:avLst/>
            </a:prstGeom>
            <a:noFill/>
          </p:spPr>
          <p:txBody>
            <a:bodyPr wrap="square" rtlCol="0">
              <a:spAutoFit/>
            </a:bodyPr>
            <a:lstStyle/>
            <a:p>
              <a:r>
                <a:rPr lang="en-US" altLang="zh-CN" sz="2000">
                  <a:solidFill>
                    <a:srgbClr val="006600"/>
                  </a:solidFill>
                  <a:latin typeface="Consolas" pitchFamily="49" charset="0"/>
                  <a:cs typeface="Consolas" pitchFamily="49" charset="0"/>
                </a:rPr>
                <a:t>7</a:t>
              </a:r>
              <a:endParaRPr lang="zh-CN" altLang="en-US" sz="2000">
                <a:solidFill>
                  <a:srgbClr val="006600"/>
                </a:solidFill>
                <a:latin typeface="Consolas" pitchFamily="49" charset="0"/>
                <a:cs typeface="Consolas" pitchFamily="49" charset="0"/>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ext Box 2"/>
          <p:cNvSpPr txBox="1">
            <a:spLocks noChangeArrowheads="1"/>
          </p:cNvSpPr>
          <p:nvPr/>
        </p:nvSpPr>
        <p:spPr bwMode="auto">
          <a:xfrm>
            <a:off x="1919288" y="404813"/>
            <a:ext cx="5962662" cy="523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defRPr/>
            </a:pPr>
            <a:r>
              <a:rPr lang="zh-CN" altLang="en-US" sz="2800" dirty="0">
                <a:solidFill>
                  <a:srgbClr val="FF0000"/>
                </a:solidFill>
                <a:latin typeface="Consolas" pitchFamily="49" charset="0"/>
                <a:ea typeface="微软雅黑" pitchFamily="34" charset="-122"/>
                <a:cs typeface="Consolas" pitchFamily="49" charset="0"/>
              </a:rPr>
              <a:t>采用动态规划求解</a:t>
            </a:r>
            <a:r>
              <a:rPr lang="en-US" altLang="zh-CN" sz="2800" dirty="0">
                <a:solidFill>
                  <a:srgbClr val="FF0000"/>
                </a:solidFill>
                <a:latin typeface="Consolas" pitchFamily="49" charset="0"/>
                <a:ea typeface="微软雅黑" pitchFamily="34" charset="-122"/>
                <a:cs typeface="Consolas" pitchFamily="49" charset="0"/>
              </a:rPr>
              <a:t>TSP</a:t>
            </a:r>
            <a:r>
              <a:rPr lang="zh-CN" altLang="en-US" sz="2800" dirty="0">
                <a:solidFill>
                  <a:srgbClr val="FF0000"/>
                </a:solidFill>
                <a:latin typeface="Consolas" pitchFamily="49" charset="0"/>
                <a:ea typeface="微软雅黑" pitchFamily="34" charset="-122"/>
                <a:cs typeface="Consolas" pitchFamily="49" charset="0"/>
              </a:rPr>
              <a:t>问题</a:t>
            </a:r>
          </a:p>
        </p:txBody>
      </p:sp>
      <p:sp>
        <p:nvSpPr>
          <p:cNvPr id="2052" name="Text Box 3"/>
          <p:cNvSpPr txBox="1">
            <a:spLocks noChangeArrowheads="1"/>
          </p:cNvSpPr>
          <p:nvPr/>
        </p:nvSpPr>
        <p:spPr bwMode="auto">
          <a:xfrm>
            <a:off x="2095472" y="1428736"/>
            <a:ext cx="7929618" cy="1477328"/>
          </a:xfrm>
          <a:prstGeom prst="rect">
            <a:avLst/>
          </a:prstGeom>
          <a:noFill/>
          <a:ln w="9525">
            <a:noFill/>
            <a:miter lim="800000"/>
            <a:headEnd/>
            <a:tailEnd/>
          </a:ln>
        </p:spPr>
        <p:txBody>
          <a:bodyPr wrap="square">
            <a:spAutoFit/>
          </a:bodyPr>
          <a:lstStyle/>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假设从顶点</a:t>
            </a:r>
            <a:r>
              <a:rPr lang="en-US" altLang="zh-CN" sz="2000" i="1">
                <a:solidFill>
                  <a:srgbClr val="0000FF"/>
                </a:solidFill>
                <a:latin typeface="Consolas" pitchFamily="49" charset="0"/>
                <a:ea typeface="楷体" pitchFamily="49" charset="-122"/>
                <a:cs typeface="Consolas" pitchFamily="49" charset="0"/>
              </a:rPr>
              <a:t>s</a:t>
            </a:r>
            <a:r>
              <a:rPr lang="zh-CN" altLang="zh-CN" sz="2000">
                <a:solidFill>
                  <a:srgbClr val="0000FF"/>
                </a:solidFill>
                <a:latin typeface="Consolas" pitchFamily="49" charset="0"/>
                <a:ea typeface="楷体" pitchFamily="49" charset="-122"/>
                <a:cs typeface="Consolas" pitchFamily="49" charset="0"/>
              </a:rPr>
              <a:t>（这里</a:t>
            </a:r>
            <a:r>
              <a:rPr lang="en-US" altLang="zh-CN" sz="2000" i="1">
                <a:solidFill>
                  <a:srgbClr val="0000FF"/>
                </a:solidFill>
                <a:latin typeface="Consolas" pitchFamily="49" charset="0"/>
                <a:ea typeface="楷体" pitchFamily="49" charset="-122"/>
                <a:cs typeface="Consolas" pitchFamily="49" charset="0"/>
              </a:rPr>
              <a:t>s</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）出发，令</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表示从顶点</a:t>
            </a:r>
            <a:r>
              <a:rPr lang="en-US" altLang="zh-CN" sz="2000" i="1">
                <a:solidFill>
                  <a:srgbClr val="0000FF"/>
                </a:solidFill>
                <a:latin typeface="Consolas" pitchFamily="49" charset="0"/>
                <a:ea typeface="楷体" pitchFamily="49" charset="-122"/>
                <a:cs typeface="Consolas" pitchFamily="49" charset="0"/>
              </a:rPr>
              <a:t>s</a:t>
            </a:r>
            <a:r>
              <a:rPr lang="zh-CN" altLang="zh-CN" sz="2000">
                <a:solidFill>
                  <a:srgbClr val="0000FF"/>
                </a:solidFill>
                <a:latin typeface="Consolas" pitchFamily="49" charset="0"/>
                <a:ea typeface="楷体" pitchFamily="49" charset="-122"/>
                <a:cs typeface="Consolas" pitchFamily="49" charset="0"/>
              </a:rPr>
              <a:t>出发经过</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（一个顶点的集合）中所有顶点有且仅有一次到达顶点</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的最短路径长度。</a:t>
            </a:r>
          </a:p>
        </p:txBody>
      </p:sp>
      <p:grpSp>
        <p:nvGrpSpPr>
          <p:cNvPr id="25" name="组合 24"/>
          <p:cNvGrpSpPr/>
          <p:nvPr/>
        </p:nvGrpSpPr>
        <p:grpSpPr>
          <a:xfrm>
            <a:off x="5238744" y="3214686"/>
            <a:ext cx="1714512" cy="632822"/>
            <a:chOff x="857224" y="5457782"/>
            <a:chExt cx="1714512" cy="632822"/>
          </a:xfrm>
        </p:grpSpPr>
        <p:sp>
          <p:nvSpPr>
            <p:cNvPr id="17" name="椭圆 16"/>
            <p:cNvSpPr/>
            <p:nvPr/>
          </p:nvSpPr>
          <p:spPr>
            <a:xfrm>
              <a:off x="1142975" y="5694604"/>
              <a:ext cx="324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FF0000"/>
                  </a:solidFill>
                  <a:latin typeface="Consolas" pitchFamily="49" charset="0"/>
                  <a:cs typeface="Consolas" pitchFamily="49" charset="0"/>
                </a:rPr>
                <a:t>0</a:t>
              </a:r>
              <a:endParaRPr lang="zh-CN" altLang="en-US" sz="2000">
                <a:solidFill>
                  <a:srgbClr val="FF0000"/>
                </a:solidFill>
                <a:latin typeface="Consolas" pitchFamily="49" charset="0"/>
                <a:cs typeface="Consolas" pitchFamily="49" charset="0"/>
              </a:endParaRPr>
            </a:p>
          </p:txBody>
        </p:sp>
        <p:sp>
          <p:nvSpPr>
            <p:cNvPr id="18" name="TextBox 17"/>
            <p:cNvSpPr txBox="1"/>
            <p:nvPr/>
          </p:nvSpPr>
          <p:spPr>
            <a:xfrm>
              <a:off x="857224" y="5615060"/>
              <a:ext cx="428628" cy="400110"/>
            </a:xfrm>
            <a:prstGeom prst="rect">
              <a:avLst/>
            </a:prstGeom>
            <a:noFill/>
          </p:spPr>
          <p:txBody>
            <a:bodyPr wrap="square" rtlCol="0">
              <a:spAutoFit/>
            </a:bodyPr>
            <a:lstStyle/>
            <a:p>
              <a:r>
                <a:rPr lang="en-US" altLang="zh-CN" sz="2000" i="1">
                  <a:solidFill>
                    <a:srgbClr val="0000FF"/>
                  </a:solidFill>
                  <a:latin typeface="Consolas" pitchFamily="49" charset="0"/>
                  <a:cs typeface="Consolas" pitchFamily="49" charset="0"/>
                </a:rPr>
                <a:t>s</a:t>
              </a:r>
              <a:endParaRPr lang="zh-CN" altLang="en-US" sz="2000" i="1">
                <a:solidFill>
                  <a:srgbClr val="0000FF"/>
                </a:solidFill>
                <a:latin typeface="Consolas" pitchFamily="49" charset="0"/>
                <a:cs typeface="Consolas" pitchFamily="49" charset="0"/>
              </a:endParaRPr>
            </a:p>
          </p:txBody>
        </p:sp>
        <p:sp>
          <p:nvSpPr>
            <p:cNvPr id="19" name="椭圆 18"/>
            <p:cNvSpPr/>
            <p:nvPr/>
          </p:nvSpPr>
          <p:spPr>
            <a:xfrm>
              <a:off x="2247736" y="5694604"/>
              <a:ext cx="324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a:solidFill>
                    <a:srgbClr val="FF0000"/>
                  </a:solidFill>
                  <a:latin typeface="Consolas" pitchFamily="49" charset="0"/>
                  <a:cs typeface="Consolas" pitchFamily="49" charset="0"/>
                </a:rPr>
                <a:t>i</a:t>
              </a:r>
              <a:endParaRPr lang="zh-CN" altLang="en-US" sz="2000" i="1">
                <a:solidFill>
                  <a:srgbClr val="FF0000"/>
                </a:solidFill>
                <a:latin typeface="Consolas" pitchFamily="49" charset="0"/>
                <a:cs typeface="Consolas" pitchFamily="49" charset="0"/>
              </a:endParaRPr>
            </a:p>
          </p:txBody>
        </p:sp>
        <p:sp>
          <p:nvSpPr>
            <p:cNvPr id="20" name="TextBox 19"/>
            <p:cNvSpPr txBox="1"/>
            <p:nvPr/>
          </p:nvSpPr>
          <p:spPr>
            <a:xfrm>
              <a:off x="1643042" y="5457782"/>
              <a:ext cx="357190" cy="400110"/>
            </a:xfrm>
            <a:prstGeom prst="rect">
              <a:avLst/>
            </a:prstGeom>
            <a:noFill/>
          </p:spPr>
          <p:txBody>
            <a:bodyPr wrap="square" rtlCol="0">
              <a:spAutoFit/>
            </a:bodyPr>
            <a:lstStyle/>
            <a:p>
              <a:r>
                <a:rPr lang="en-US" altLang="zh-CN" sz="2000" i="1">
                  <a:solidFill>
                    <a:srgbClr val="0000FF"/>
                  </a:solidFill>
                  <a:latin typeface="Consolas" pitchFamily="49" charset="0"/>
                  <a:cs typeface="Consolas" pitchFamily="49" charset="0"/>
                </a:rPr>
                <a:t>V</a:t>
              </a:r>
              <a:endParaRPr lang="zh-CN" altLang="en-US" sz="2000">
                <a:solidFill>
                  <a:srgbClr val="0000FF"/>
                </a:solidFill>
                <a:latin typeface="Consolas" pitchFamily="49" charset="0"/>
                <a:cs typeface="Consolas" pitchFamily="49" charset="0"/>
              </a:endParaRPr>
            </a:p>
          </p:txBody>
        </p:sp>
        <p:cxnSp>
          <p:nvCxnSpPr>
            <p:cNvPr id="22" name="直接箭头连接符 21"/>
            <p:cNvCxnSpPr>
              <a:stCxn id="17" idx="6"/>
              <a:endCxn id="19" idx="2"/>
            </p:cNvCxnSpPr>
            <p:nvPr/>
          </p:nvCxnSpPr>
          <p:spPr>
            <a:xfrm>
              <a:off x="1466975" y="5892604"/>
              <a:ext cx="780761"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28" name="TextBox 27"/>
          <p:cNvSpPr txBox="1"/>
          <p:nvPr/>
        </p:nvSpPr>
        <p:spPr>
          <a:xfrm>
            <a:off x="4095736" y="2857496"/>
            <a:ext cx="1571636" cy="400110"/>
          </a:xfrm>
          <a:prstGeom prst="rect">
            <a:avLst/>
          </a:prstGeom>
          <a:noFill/>
        </p:spPr>
        <p:txBody>
          <a:bodyPr wrap="square" rtlCol="0">
            <a:spAutoFit/>
          </a:bodyPr>
          <a:lstStyle/>
          <a:p>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endParaRPr lang="zh-CN" altLang="en-US" sz="2000"/>
          </a:p>
        </p:txBody>
      </p:sp>
      <p:grpSp>
        <p:nvGrpSpPr>
          <p:cNvPr id="29" name="组合 28"/>
          <p:cNvGrpSpPr/>
          <p:nvPr/>
        </p:nvGrpSpPr>
        <p:grpSpPr>
          <a:xfrm>
            <a:off x="5238744" y="4939318"/>
            <a:ext cx="1714512" cy="632822"/>
            <a:chOff x="857224" y="5457782"/>
            <a:chExt cx="1714512" cy="632822"/>
          </a:xfrm>
        </p:grpSpPr>
        <p:sp>
          <p:nvSpPr>
            <p:cNvPr id="30" name="椭圆 29"/>
            <p:cNvSpPr/>
            <p:nvPr/>
          </p:nvSpPr>
          <p:spPr>
            <a:xfrm>
              <a:off x="1142975" y="5694604"/>
              <a:ext cx="324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FF0000"/>
                  </a:solidFill>
                  <a:latin typeface="Consolas" pitchFamily="49" charset="0"/>
                  <a:cs typeface="Consolas" pitchFamily="49" charset="0"/>
                </a:rPr>
                <a:t>0</a:t>
              </a:r>
              <a:endParaRPr lang="zh-CN" altLang="en-US" sz="2000">
                <a:solidFill>
                  <a:srgbClr val="FF0000"/>
                </a:solidFill>
                <a:latin typeface="Consolas" pitchFamily="49" charset="0"/>
                <a:cs typeface="Consolas" pitchFamily="49" charset="0"/>
              </a:endParaRPr>
            </a:p>
          </p:txBody>
        </p:sp>
        <p:sp>
          <p:nvSpPr>
            <p:cNvPr id="31" name="TextBox 30"/>
            <p:cNvSpPr txBox="1"/>
            <p:nvPr/>
          </p:nvSpPr>
          <p:spPr>
            <a:xfrm>
              <a:off x="857224" y="5615060"/>
              <a:ext cx="428628" cy="400110"/>
            </a:xfrm>
            <a:prstGeom prst="rect">
              <a:avLst/>
            </a:prstGeom>
            <a:noFill/>
          </p:spPr>
          <p:txBody>
            <a:bodyPr wrap="square" rtlCol="0">
              <a:spAutoFit/>
            </a:bodyPr>
            <a:lstStyle/>
            <a:p>
              <a:r>
                <a:rPr lang="en-US" altLang="zh-CN" sz="2000" i="1">
                  <a:solidFill>
                    <a:srgbClr val="0000FF"/>
                  </a:solidFill>
                  <a:latin typeface="Consolas" pitchFamily="49" charset="0"/>
                  <a:cs typeface="Consolas" pitchFamily="49" charset="0"/>
                </a:rPr>
                <a:t>s</a:t>
              </a:r>
              <a:endParaRPr lang="zh-CN" altLang="en-US" sz="2000" i="1">
                <a:solidFill>
                  <a:srgbClr val="0000FF"/>
                </a:solidFill>
                <a:latin typeface="Consolas" pitchFamily="49" charset="0"/>
                <a:cs typeface="Consolas" pitchFamily="49" charset="0"/>
              </a:endParaRPr>
            </a:p>
          </p:txBody>
        </p:sp>
        <p:sp>
          <p:nvSpPr>
            <p:cNvPr id="32" name="椭圆 31"/>
            <p:cNvSpPr/>
            <p:nvPr/>
          </p:nvSpPr>
          <p:spPr>
            <a:xfrm>
              <a:off x="2247736" y="5694604"/>
              <a:ext cx="324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FF0000"/>
                  </a:solidFill>
                  <a:latin typeface="Consolas" pitchFamily="49" charset="0"/>
                  <a:cs typeface="Consolas" pitchFamily="49" charset="0"/>
                </a:rPr>
                <a:t>0</a:t>
              </a:r>
              <a:endParaRPr lang="zh-CN" altLang="en-US" sz="2000">
                <a:solidFill>
                  <a:srgbClr val="FF0000"/>
                </a:solidFill>
                <a:latin typeface="Consolas" pitchFamily="49" charset="0"/>
                <a:cs typeface="Consolas" pitchFamily="49" charset="0"/>
              </a:endParaRPr>
            </a:p>
          </p:txBody>
        </p:sp>
        <p:sp>
          <p:nvSpPr>
            <p:cNvPr id="33" name="TextBox 32"/>
            <p:cNvSpPr txBox="1"/>
            <p:nvPr/>
          </p:nvSpPr>
          <p:spPr>
            <a:xfrm>
              <a:off x="1643042" y="5457782"/>
              <a:ext cx="357190" cy="400110"/>
            </a:xfrm>
            <a:prstGeom prst="rect">
              <a:avLst/>
            </a:prstGeom>
            <a:noFill/>
          </p:spPr>
          <p:txBody>
            <a:bodyPr wrap="square" rtlCol="0">
              <a:spAutoFit/>
            </a:bodyPr>
            <a:lstStyle/>
            <a:p>
              <a:r>
                <a:rPr lang="en-US" altLang="zh-CN" sz="2000" i="1">
                  <a:solidFill>
                    <a:srgbClr val="0000FF"/>
                  </a:solidFill>
                  <a:latin typeface="Consolas" pitchFamily="49" charset="0"/>
                  <a:cs typeface="Consolas" pitchFamily="49" charset="0"/>
                </a:rPr>
                <a:t>V</a:t>
              </a:r>
              <a:endParaRPr lang="zh-CN" altLang="en-US" sz="2000">
                <a:solidFill>
                  <a:srgbClr val="0000FF"/>
                </a:solidFill>
                <a:latin typeface="Consolas" pitchFamily="49" charset="0"/>
                <a:cs typeface="Consolas" pitchFamily="49" charset="0"/>
              </a:endParaRPr>
            </a:p>
          </p:txBody>
        </p:sp>
        <p:cxnSp>
          <p:nvCxnSpPr>
            <p:cNvPr id="34" name="直接箭头连接符 33"/>
            <p:cNvCxnSpPr>
              <a:stCxn id="30" idx="6"/>
              <a:endCxn id="32" idx="2"/>
            </p:cNvCxnSpPr>
            <p:nvPr/>
          </p:nvCxnSpPr>
          <p:spPr>
            <a:xfrm>
              <a:off x="1466975" y="5892604"/>
              <a:ext cx="780761"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35" name="TextBox 34"/>
          <p:cNvSpPr txBox="1"/>
          <p:nvPr/>
        </p:nvSpPr>
        <p:spPr>
          <a:xfrm>
            <a:off x="4095736" y="4582128"/>
            <a:ext cx="1571636" cy="400110"/>
          </a:xfrm>
          <a:prstGeom prst="rect">
            <a:avLst/>
          </a:prstGeom>
          <a:noFill/>
        </p:spPr>
        <p:txBody>
          <a:bodyPr wrap="square" rtlCol="0">
            <a:spAutoFit/>
          </a:bodyPr>
          <a:lstStyle/>
          <a:p>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0):</a:t>
            </a:r>
            <a:endParaRPr lang="zh-CN" altLang="en-US" sz="2000"/>
          </a:p>
        </p:txBody>
      </p:sp>
      <p:sp>
        <p:nvSpPr>
          <p:cNvPr id="36" name="TextBox 35"/>
          <p:cNvSpPr txBox="1"/>
          <p:nvPr/>
        </p:nvSpPr>
        <p:spPr>
          <a:xfrm>
            <a:off x="4095736" y="6000768"/>
            <a:ext cx="3643338" cy="400110"/>
          </a:xfrm>
          <a:prstGeom prst="rect">
            <a:avLst/>
          </a:prstGeom>
          <a:noFill/>
        </p:spPr>
        <p:txBody>
          <a:bodyPr wrap="square" rtlCol="0">
            <a:spAutoFit/>
          </a:bodyPr>
          <a:lstStyle/>
          <a:p>
            <a:r>
              <a:rPr lang="en-US" altLang="zh-CN" sz="2000" i="1">
                <a:solidFill>
                  <a:srgbClr val="0000FF"/>
                </a:solidFill>
                <a:latin typeface="Consolas" pitchFamily="49" charset="0"/>
                <a:ea typeface="仿宋" pitchFamily="49" charset="-122"/>
                <a:cs typeface="Consolas" pitchFamily="49" charset="0"/>
              </a:rPr>
              <a:t>f</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V</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0)</a:t>
            </a:r>
            <a:r>
              <a:rPr lang="zh-CN" altLang="zh-CN" sz="2000">
                <a:solidFill>
                  <a:srgbClr val="0000FF"/>
                </a:solidFill>
                <a:latin typeface="Consolas" pitchFamily="49" charset="0"/>
                <a:ea typeface="仿宋" pitchFamily="49" charset="-122"/>
                <a:cs typeface="Consolas" pitchFamily="49" charset="0"/>
              </a:rPr>
              <a:t>的结果</a:t>
            </a:r>
            <a:r>
              <a:rPr lang="zh-CN" altLang="en-US" sz="2000">
                <a:solidFill>
                  <a:srgbClr val="0000FF"/>
                </a:solidFill>
                <a:latin typeface="Consolas" pitchFamily="49" charset="0"/>
                <a:ea typeface="仿宋" pitchFamily="49" charset="-122"/>
                <a:cs typeface="Consolas" pitchFamily="49" charset="0"/>
              </a:rPr>
              <a:t>就是最终结果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81224" y="1214422"/>
            <a:ext cx="7786742" cy="2671840"/>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80000" bIns="180000" rtlCol="0">
            <a:spAutoFit/>
          </a:bodyPr>
          <a:lstStyle/>
          <a:p>
            <a:pPr marL="457200" indent="-457200">
              <a:lnSpc>
                <a:spcPct val="150000"/>
              </a:lnSpc>
              <a:buBlip>
                <a:blip r:embed="rId2"/>
              </a:buBlip>
            </a:pPr>
            <a:r>
              <a:rPr lang="zh-CN" altLang="zh-CN" sz="2000">
                <a:solidFill>
                  <a:srgbClr val="FF0000"/>
                </a:solidFill>
                <a:latin typeface="Consolas" pitchFamily="49" charset="0"/>
                <a:ea typeface="楷体" pitchFamily="49" charset="-122"/>
                <a:cs typeface="Consolas" pitchFamily="49" charset="0"/>
              </a:rPr>
              <a:t>当</a:t>
            </a:r>
            <a:r>
              <a:rPr lang="en-US" altLang="zh-CN" sz="2000" i="1">
                <a:solidFill>
                  <a:srgbClr val="FF0000"/>
                </a:solidFill>
                <a:latin typeface="Consolas" pitchFamily="49" charset="0"/>
                <a:ea typeface="楷体" pitchFamily="49" charset="-122"/>
                <a:cs typeface="Consolas" pitchFamily="49" charset="0"/>
              </a:rPr>
              <a:t>V</a:t>
            </a:r>
            <a:r>
              <a:rPr lang="zh-CN" altLang="zh-CN" sz="2000">
                <a:solidFill>
                  <a:srgbClr val="FF0000"/>
                </a:solidFill>
                <a:latin typeface="Consolas" pitchFamily="49" charset="0"/>
                <a:ea typeface="楷体" pitchFamily="49" charset="-122"/>
                <a:cs typeface="Consolas" pitchFamily="49" charset="0"/>
              </a:rPr>
              <a:t>为空集</a:t>
            </a:r>
            <a:r>
              <a:rPr lang="zh-CN" altLang="zh-CN" sz="2000">
                <a:solidFill>
                  <a:srgbClr val="0000FF"/>
                </a:solidFill>
                <a:latin typeface="Consolas" pitchFamily="49" charset="0"/>
                <a:ea typeface="楷体" pitchFamily="49" charset="-122"/>
                <a:cs typeface="Consolas" pitchFamily="49" charset="0"/>
              </a:rPr>
              <a:t>，那么</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表示从顶点</a:t>
            </a:r>
            <a:r>
              <a:rPr lang="en-US" altLang="zh-CN" sz="2000" i="1">
                <a:solidFill>
                  <a:srgbClr val="0000FF"/>
                </a:solidFill>
                <a:latin typeface="Consolas" pitchFamily="49" charset="0"/>
                <a:ea typeface="楷体" pitchFamily="49" charset="-122"/>
                <a:cs typeface="Consolas" pitchFamily="49" charset="0"/>
              </a:rPr>
              <a:t>s</a:t>
            </a:r>
            <a:r>
              <a:rPr lang="zh-CN" altLang="zh-CN" sz="2000">
                <a:solidFill>
                  <a:srgbClr val="0000FF"/>
                </a:solidFill>
                <a:latin typeface="Consolas" pitchFamily="49" charset="0"/>
                <a:ea typeface="楷体" pitchFamily="49" charset="-122"/>
                <a:cs typeface="Consolas" pitchFamily="49" charset="0"/>
              </a:rPr>
              <a:t>不经过任何顶点到达顶点</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，显然此时有</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)=g.edges[</a:t>
            </a:r>
            <a:r>
              <a:rPr lang="en-US" altLang="zh-CN" sz="2000" i="1">
                <a:solidFill>
                  <a:srgbClr val="0000FF"/>
                </a:solidFill>
                <a:latin typeface="Consolas" pitchFamily="49" charset="0"/>
                <a:ea typeface="楷体" pitchFamily="49" charset="-122"/>
                <a:cs typeface="Consolas" pitchFamily="49" charset="0"/>
              </a:rPr>
              <a:t>s</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p>
          <a:p>
            <a:pPr marL="457200" indent="-457200">
              <a:lnSpc>
                <a:spcPct val="150000"/>
              </a:lnSpc>
              <a:buBlip>
                <a:blip r:embed="rId2"/>
              </a:buBlip>
            </a:pPr>
            <a:r>
              <a:rPr lang="zh-CN" altLang="zh-CN" sz="2000">
                <a:solidFill>
                  <a:srgbClr val="FF0000"/>
                </a:solidFill>
                <a:latin typeface="Consolas" pitchFamily="49" charset="0"/>
                <a:ea typeface="楷体" pitchFamily="49" charset="-122"/>
                <a:cs typeface="Consolas" pitchFamily="49" charset="0"/>
              </a:rPr>
              <a:t>如果</a:t>
            </a:r>
            <a:r>
              <a:rPr lang="en-US" altLang="zh-CN" sz="2000" i="1">
                <a:solidFill>
                  <a:srgbClr val="FF0000"/>
                </a:solidFill>
                <a:latin typeface="Consolas" pitchFamily="49" charset="0"/>
                <a:ea typeface="楷体" pitchFamily="49" charset="-122"/>
                <a:cs typeface="Consolas" pitchFamily="49" charset="0"/>
              </a:rPr>
              <a:t>V</a:t>
            </a:r>
            <a:r>
              <a:rPr lang="zh-CN" altLang="zh-CN" sz="2000">
                <a:solidFill>
                  <a:srgbClr val="FF0000"/>
                </a:solidFill>
                <a:latin typeface="Consolas" pitchFamily="49" charset="0"/>
                <a:ea typeface="楷体" pitchFamily="49" charset="-122"/>
                <a:cs typeface="Consolas" pitchFamily="49" charset="0"/>
              </a:rPr>
              <a:t>不为空</a:t>
            </a:r>
            <a:r>
              <a:rPr lang="zh-CN" altLang="zh-CN" sz="2000">
                <a:solidFill>
                  <a:srgbClr val="0000FF"/>
                </a:solidFill>
                <a:latin typeface="Consolas" pitchFamily="49" charset="0"/>
                <a:ea typeface="楷体" pitchFamily="49" charset="-122"/>
                <a:cs typeface="Consolas" pitchFamily="49" charset="0"/>
              </a:rPr>
              <a:t>，对于</a:t>
            </a:r>
            <a:r>
              <a:rPr lang="en-US" altLang="zh-CN" sz="2000" i="1">
                <a:solidFill>
                  <a:srgbClr val="0000FF"/>
                </a:solidFill>
                <a:latin typeface="Consolas" pitchFamily="49" charset="0"/>
                <a:ea typeface="楷体" pitchFamily="49" charset="-122"/>
                <a:cs typeface="Consolas" pitchFamily="49" charset="0"/>
              </a:rPr>
              <a:t>j</a:t>
            </a:r>
            <a:r>
              <a:rPr lang="en-US" altLang="zh-CN" sz="2000">
                <a:solidFill>
                  <a:srgbClr val="0000FF"/>
                </a:solidFill>
                <a:latin typeface="Consolas" pitchFamily="49" charset="0"/>
                <a:ea typeface="楷体" pitchFamily="49" charset="-122"/>
                <a:cs typeface="Consolas" pitchFamily="49" charset="0"/>
                <a:sym typeface="Symbol"/>
              </a:rPr>
              <a:t></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，那么</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j</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j</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就是子问题的最优解。尝试</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中的每个顶点</a:t>
            </a:r>
            <a:r>
              <a:rPr lang="en-US" altLang="zh-CN" sz="2000" i="1">
                <a:solidFill>
                  <a:srgbClr val="0000FF"/>
                </a:solidFill>
                <a:latin typeface="Consolas" pitchFamily="49" charset="0"/>
                <a:ea typeface="楷体" pitchFamily="49" charset="-122"/>
                <a:cs typeface="Consolas" pitchFamily="49" charset="0"/>
              </a:rPr>
              <a:t>j</a:t>
            </a:r>
            <a:r>
              <a:rPr lang="zh-CN" altLang="zh-CN" sz="2000">
                <a:solidFill>
                  <a:srgbClr val="0000FF"/>
                </a:solidFill>
                <a:latin typeface="Consolas" pitchFamily="49" charset="0"/>
                <a:ea typeface="楷体" pitchFamily="49" charset="-122"/>
                <a:cs typeface="Consolas" pitchFamily="49" charset="0"/>
              </a:rPr>
              <a:t>，并求出最优解</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                  </a:t>
            </a:r>
            <a:r>
              <a:rPr lang="en-US" altLang="zh-CN" sz="2000" i="1">
                <a:solidFill>
                  <a:srgbClr val="FF00FF"/>
                </a:solidFill>
                <a:latin typeface="Consolas" pitchFamily="49" charset="0"/>
                <a:ea typeface="楷体" pitchFamily="49" charset="-122"/>
                <a:cs typeface="Consolas" pitchFamily="49" charset="0"/>
              </a:rPr>
              <a:t>f</a:t>
            </a:r>
            <a:r>
              <a:rPr lang="en-US" altLang="zh-CN" sz="2000">
                <a:solidFill>
                  <a:srgbClr val="FF00FF"/>
                </a:solidFill>
                <a:latin typeface="Consolas" pitchFamily="49" charset="0"/>
                <a:ea typeface="楷体" pitchFamily="49" charset="-122"/>
                <a:cs typeface="Consolas" pitchFamily="49" charset="0"/>
              </a:rPr>
              <a:t>(</a:t>
            </a:r>
            <a:r>
              <a:rPr lang="en-US" altLang="zh-CN" sz="2000" i="1">
                <a:solidFill>
                  <a:srgbClr val="FF00FF"/>
                </a:solidFill>
                <a:latin typeface="Consolas" pitchFamily="49" charset="0"/>
                <a:ea typeface="楷体" pitchFamily="49" charset="-122"/>
                <a:cs typeface="Consolas" pitchFamily="49" charset="0"/>
              </a:rPr>
              <a:t>V</a:t>
            </a:r>
            <a:r>
              <a:rPr lang="zh-CN" altLang="zh-CN" sz="2000">
                <a:solidFill>
                  <a:srgbClr val="FF00FF"/>
                </a:solidFill>
                <a:latin typeface="Consolas" pitchFamily="49" charset="0"/>
                <a:ea typeface="楷体" pitchFamily="49" charset="-122"/>
                <a:cs typeface="Consolas" pitchFamily="49" charset="0"/>
              </a:rPr>
              <a:t>，</a:t>
            </a:r>
            <a:r>
              <a:rPr lang="en-US" altLang="zh-CN" sz="2000" i="1">
                <a:solidFill>
                  <a:srgbClr val="FF00FF"/>
                </a:solidFill>
                <a:latin typeface="Consolas" pitchFamily="49" charset="0"/>
                <a:ea typeface="楷体" pitchFamily="49" charset="-122"/>
                <a:cs typeface="Consolas" pitchFamily="49" charset="0"/>
              </a:rPr>
              <a:t>i</a:t>
            </a:r>
            <a:r>
              <a:rPr lang="en-US" altLang="zh-CN" sz="2000">
                <a:solidFill>
                  <a:srgbClr val="FF00FF"/>
                </a:solidFill>
                <a:latin typeface="Consolas" pitchFamily="49" charset="0"/>
                <a:ea typeface="楷体" pitchFamily="49" charset="-122"/>
                <a:cs typeface="Consolas" pitchFamily="49" charset="0"/>
              </a:rPr>
              <a:t>)=min{</a:t>
            </a:r>
            <a:r>
              <a:rPr lang="en-US" altLang="zh-CN" sz="2000" i="1">
                <a:solidFill>
                  <a:srgbClr val="FF00FF"/>
                </a:solidFill>
                <a:latin typeface="Consolas" pitchFamily="49" charset="0"/>
                <a:ea typeface="楷体" pitchFamily="49" charset="-122"/>
                <a:cs typeface="Consolas" pitchFamily="49" charset="0"/>
              </a:rPr>
              <a:t>f</a:t>
            </a:r>
            <a:r>
              <a:rPr lang="en-US" altLang="zh-CN" sz="2000">
                <a:solidFill>
                  <a:srgbClr val="FF00FF"/>
                </a:solidFill>
                <a:latin typeface="Consolas" pitchFamily="49" charset="0"/>
                <a:ea typeface="楷体" pitchFamily="49" charset="-122"/>
                <a:cs typeface="Consolas" pitchFamily="49" charset="0"/>
              </a:rPr>
              <a:t>(</a:t>
            </a:r>
            <a:r>
              <a:rPr lang="en-US" altLang="zh-CN" sz="2000" i="1">
                <a:solidFill>
                  <a:srgbClr val="FF00FF"/>
                </a:solidFill>
                <a:latin typeface="Consolas" pitchFamily="49" charset="0"/>
                <a:ea typeface="楷体" pitchFamily="49" charset="-122"/>
                <a:cs typeface="Consolas" pitchFamily="49" charset="0"/>
              </a:rPr>
              <a:t>V</a:t>
            </a:r>
            <a:r>
              <a:rPr lang="en-US" altLang="zh-CN" sz="2000">
                <a:solidFill>
                  <a:srgbClr val="FF00FF"/>
                </a:solidFill>
                <a:latin typeface="Consolas" pitchFamily="49" charset="0"/>
                <a:ea typeface="楷体" pitchFamily="49" charset="-122"/>
                <a:cs typeface="Consolas" pitchFamily="49" charset="0"/>
              </a:rPr>
              <a:t>-{</a:t>
            </a:r>
            <a:r>
              <a:rPr lang="en-US" altLang="zh-CN" sz="2000" i="1">
                <a:solidFill>
                  <a:srgbClr val="FF00FF"/>
                </a:solidFill>
                <a:latin typeface="Consolas" pitchFamily="49" charset="0"/>
                <a:ea typeface="楷体" pitchFamily="49" charset="-122"/>
                <a:cs typeface="Consolas" pitchFamily="49" charset="0"/>
              </a:rPr>
              <a:t>j</a:t>
            </a:r>
            <a:r>
              <a:rPr lang="en-US" altLang="zh-CN" sz="2000">
                <a:solidFill>
                  <a:srgbClr val="FF00FF"/>
                </a:solidFill>
                <a:latin typeface="Consolas" pitchFamily="49" charset="0"/>
                <a:ea typeface="楷体" pitchFamily="49" charset="-122"/>
                <a:cs typeface="Consolas" pitchFamily="49" charset="0"/>
              </a:rPr>
              <a:t>}</a:t>
            </a:r>
            <a:r>
              <a:rPr lang="zh-CN" altLang="zh-CN" sz="2000">
                <a:solidFill>
                  <a:srgbClr val="FF00FF"/>
                </a:solidFill>
                <a:latin typeface="Consolas" pitchFamily="49" charset="0"/>
                <a:ea typeface="楷体" pitchFamily="49" charset="-122"/>
                <a:cs typeface="Consolas" pitchFamily="49" charset="0"/>
              </a:rPr>
              <a:t>，</a:t>
            </a:r>
            <a:r>
              <a:rPr lang="en-US" altLang="zh-CN" sz="2000" i="1">
                <a:solidFill>
                  <a:srgbClr val="FF00FF"/>
                </a:solidFill>
                <a:latin typeface="Consolas" pitchFamily="49" charset="0"/>
                <a:ea typeface="楷体" pitchFamily="49" charset="-122"/>
                <a:cs typeface="Consolas" pitchFamily="49" charset="0"/>
              </a:rPr>
              <a:t>j</a:t>
            </a:r>
            <a:r>
              <a:rPr lang="en-US" altLang="zh-CN" sz="2000">
                <a:solidFill>
                  <a:srgbClr val="FF00FF"/>
                </a:solidFill>
                <a:latin typeface="Consolas" pitchFamily="49" charset="0"/>
                <a:ea typeface="楷体" pitchFamily="49" charset="-122"/>
                <a:cs typeface="Consolas" pitchFamily="49" charset="0"/>
              </a:rPr>
              <a:t>)+g.edges[</a:t>
            </a:r>
            <a:r>
              <a:rPr lang="en-US" altLang="zh-CN" sz="2000" i="1">
                <a:solidFill>
                  <a:srgbClr val="FF00FF"/>
                </a:solidFill>
                <a:latin typeface="Consolas" pitchFamily="49" charset="0"/>
                <a:ea typeface="楷体" pitchFamily="49" charset="-122"/>
                <a:cs typeface="Consolas" pitchFamily="49" charset="0"/>
              </a:rPr>
              <a:t>j</a:t>
            </a:r>
            <a:r>
              <a:rPr lang="en-US" altLang="zh-CN" sz="2000">
                <a:solidFill>
                  <a:srgbClr val="FF00FF"/>
                </a:solidFill>
                <a:latin typeface="Consolas" pitchFamily="49" charset="0"/>
                <a:ea typeface="楷体" pitchFamily="49" charset="-122"/>
                <a:cs typeface="Consolas" pitchFamily="49" charset="0"/>
              </a:rPr>
              <a:t>][</a:t>
            </a:r>
            <a:r>
              <a:rPr lang="en-US" altLang="zh-CN" sz="2000" i="1">
                <a:solidFill>
                  <a:srgbClr val="FF00FF"/>
                </a:solidFill>
                <a:latin typeface="Consolas" pitchFamily="49" charset="0"/>
                <a:ea typeface="楷体" pitchFamily="49" charset="-122"/>
                <a:cs typeface="Consolas" pitchFamily="49" charset="0"/>
              </a:rPr>
              <a:t>i</a:t>
            </a:r>
            <a:r>
              <a:rPr lang="en-US" altLang="zh-CN" sz="2000">
                <a:solidFill>
                  <a:srgbClr val="FF00FF"/>
                </a:solidFill>
                <a:latin typeface="Consolas" pitchFamily="49" charset="0"/>
                <a:ea typeface="楷体" pitchFamily="49" charset="-122"/>
                <a:cs typeface="Consolas" pitchFamily="49" charset="0"/>
              </a:rPr>
              <a:t>]}</a:t>
            </a:r>
            <a:endParaRPr lang="zh-CN" altLang="zh-CN" sz="2000">
              <a:solidFill>
                <a:srgbClr val="FF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2"/>
          <p:cNvSpPr txBox="1">
            <a:spLocks noChangeArrowheads="1"/>
          </p:cNvSpPr>
          <p:nvPr/>
        </p:nvSpPr>
        <p:spPr bwMode="auto">
          <a:xfrm>
            <a:off x="2024034" y="1171502"/>
            <a:ext cx="5143536" cy="400110"/>
          </a:xfrm>
          <a:prstGeom prst="rect">
            <a:avLst/>
          </a:prstGeom>
          <a:noFill/>
          <a:ln w="9525">
            <a:noFill/>
            <a:miter lim="800000"/>
            <a:headEnd/>
            <a:tailEnd/>
          </a:ln>
        </p:spPr>
        <p:txBody>
          <a:bodyPr wrap="square">
            <a:spAutoFit/>
          </a:bodyPr>
          <a:lstStyle/>
          <a:p>
            <a:r>
              <a:rPr lang="zh-CN" altLang="zh-CN" sz="2000">
                <a:solidFill>
                  <a:srgbClr val="0000FF"/>
                </a:solidFill>
                <a:latin typeface="Consolas" pitchFamily="49" charset="0"/>
                <a:ea typeface="楷体" pitchFamily="49" charset="-122"/>
                <a:cs typeface="Consolas" pitchFamily="49" charset="0"/>
              </a:rPr>
              <a:t>对应的状态转移方程（</a:t>
            </a:r>
            <a:r>
              <a:rPr lang="en-US" altLang="zh-CN" sz="2000" i="1">
                <a:solidFill>
                  <a:srgbClr val="0000FF"/>
                </a:solidFill>
                <a:latin typeface="Consolas" pitchFamily="49" charset="0"/>
                <a:ea typeface="楷体" pitchFamily="49" charset="-122"/>
                <a:cs typeface="Consolas" pitchFamily="49" charset="0"/>
              </a:rPr>
              <a:t>s</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）如下：</a:t>
            </a:r>
          </a:p>
        </p:txBody>
      </p:sp>
      <p:sp>
        <p:nvSpPr>
          <p:cNvPr id="3076" name="Rectangle 4"/>
          <p:cNvSpPr>
            <a:spLocks noChangeArrowheads="1"/>
          </p:cNvSpPr>
          <p:nvPr/>
        </p:nvSpPr>
        <p:spPr bwMode="auto">
          <a:xfrm>
            <a:off x="1524001" y="3170366"/>
            <a:ext cx="184731" cy="369332"/>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sp>
        <p:nvSpPr>
          <p:cNvPr id="5" name="TextBox 4"/>
          <p:cNvSpPr txBox="1"/>
          <p:nvPr/>
        </p:nvSpPr>
        <p:spPr>
          <a:xfrm>
            <a:off x="2024034" y="1877299"/>
            <a:ext cx="7429552" cy="1335705"/>
          </a:xfrm>
          <a:prstGeom prst="rect">
            <a:avLst/>
          </a:prstGeom>
          <a:blipFill>
            <a:blip r:embed="rId2" cstate="print"/>
            <a:tile tx="0" ty="0" sx="100000" sy="100000" flip="none" algn="tl"/>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216000" tIns="180000" bIns="180000" rtlCol="0">
            <a:spAutoFit/>
          </a:bodyPr>
          <a:lstStyle/>
          <a:p>
            <a:pPr>
              <a:lnSpc>
                <a:spcPts val="2600"/>
              </a:lnSpc>
            </a:pPr>
            <a:r>
              <a:rPr lang="en-US" altLang="zh-CN" i="1">
                <a:solidFill>
                  <a:srgbClr val="0000FF"/>
                </a:solidFill>
                <a:latin typeface="Consolas" pitchFamily="49" charset="0"/>
                <a:ea typeface="楷体" pitchFamily="49" charset="-122"/>
                <a:cs typeface="Consolas" pitchFamily="49" charset="0"/>
              </a:rPr>
              <a:t>f</a:t>
            </a:r>
            <a:r>
              <a:rPr lang="en-US" altLang="zh-CN">
                <a:solidFill>
                  <a:srgbClr val="0000FF"/>
                </a:solidFill>
                <a:latin typeface="Consolas" pitchFamily="49" charset="0"/>
                <a:ea typeface="楷体" pitchFamily="49" charset="-122"/>
                <a:cs typeface="Consolas" pitchFamily="49" charset="0"/>
              </a:rPr>
              <a:t>(</a:t>
            </a:r>
            <a:r>
              <a:rPr lang="en-US" altLang="zh-CN" i="1">
                <a:solidFill>
                  <a:srgbClr val="0000FF"/>
                </a:solidFill>
                <a:latin typeface="Consolas" pitchFamily="49" charset="0"/>
                <a:ea typeface="楷体" pitchFamily="49" charset="-122"/>
                <a:cs typeface="Consolas" pitchFamily="49" charset="0"/>
              </a:rPr>
              <a:t>V</a:t>
            </a:r>
            <a:r>
              <a:rPr lang="zh-CN" altLang="zh-CN">
                <a:solidFill>
                  <a:srgbClr val="0000FF"/>
                </a:solidFill>
                <a:latin typeface="Consolas" pitchFamily="49" charset="0"/>
                <a:ea typeface="楷体" pitchFamily="49" charset="-122"/>
                <a:cs typeface="Consolas" pitchFamily="49" charset="0"/>
              </a:rPr>
              <a:t>，</a:t>
            </a:r>
            <a:r>
              <a:rPr lang="en-US" altLang="zh-CN" i="1">
                <a:solidFill>
                  <a:srgbClr val="0000FF"/>
                </a:solidFill>
                <a:latin typeface="Consolas" pitchFamily="49" charset="0"/>
                <a:ea typeface="楷体" pitchFamily="49" charset="-122"/>
                <a:cs typeface="Consolas" pitchFamily="49" charset="0"/>
              </a:rPr>
              <a:t>i</a:t>
            </a:r>
            <a:r>
              <a:rPr lang="en-US" altLang="zh-CN">
                <a:solidFill>
                  <a:srgbClr val="0000FF"/>
                </a:solidFill>
                <a:latin typeface="Consolas" pitchFamily="49" charset="0"/>
                <a:ea typeface="楷体" pitchFamily="49" charset="-122"/>
                <a:cs typeface="Consolas" pitchFamily="49" charset="0"/>
              </a:rPr>
              <a:t>)=g.edges[0][</a:t>
            </a:r>
            <a:r>
              <a:rPr lang="en-US" altLang="zh-CN" i="1">
                <a:solidFill>
                  <a:srgbClr val="0000FF"/>
                </a:solidFill>
                <a:latin typeface="Consolas" pitchFamily="49" charset="0"/>
                <a:ea typeface="楷体" pitchFamily="49" charset="-122"/>
                <a:cs typeface="Consolas" pitchFamily="49" charset="0"/>
              </a:rPr>
              <a:t>i</a:t>
            </a:r>
            <a:r>
              <a:rPr lang="en-US" altLang="zh-CN">
                <a:solidFill>
                  <a:srgbClr val="0000FF"/>
                </a:solidFill>
                <a:latin typeface="Consolas" pitchFamily="49" charset="0"/>
                <a:ea typeface="楷体" pitchFamily="49" charset="-122"/>
                <a:cs typeface="Consolas" pitchFamily="49" charset="0"/>
              </a:rPr>
              <a:t>]				</a:t>
            </a:r>
            <a:r>
              <a:rPr lang="zh-CN" altLang="zh-CN">
                <a:solidFill>
                  <a:srgbClr val="00B0F0"/>
                </a:solidFill>
                <a:latin typeface="Consolas" pitchFamily="49" charset="0"/>
                <a:ea typeface="楷体" pitchFamily="49" charset="-122"/>
                <a:cs typeface="Consolas" pitchFamily="49" charset="0"/>
              </a:rPr>
              <a:t>当</a:t>
            </a:r>
            <a:r>
              <a:rPr lang="en-US" altLang="zh-CN" i="1">
                <a:solidFill>
                  <a:srgbClr val="00B0F0"/>
                </a:solidFill>
                <a:latin typeface="Consolas" pitchFamily="49" charset="0"/>
                <a:ea typeface="楷体" pitchFamily="49" charset="-122"/>
                <a:cs typeface="Consolas" pitchFamily="49" charset="0"/>
              </a:rPr>
              <a:t>V</a:t>
            </a:r>
            <a:r>
              <a:rPr lang="en-US" altLang="zh-CN">
                <a:solidFill>
                  <a:srgbClr val="00B0F0"/>
                </a:solidFill>
                <a:latin typeface="Consolas" pitchFamily="49" charset="0"/>
                <a:ea typeface="楷体" pitchFamily="49" charset="-122"/>
                <a:cs typeface="Consolas" pitchFamily="49" charset="0"/>
              </a:rPr>
              <a:t>={}</a:t>
            </a:r>
            <a:endParaRPr lang="zh-CN" altLang="zh-CN">
              <a:solidFill>
                <a:srgbClr val="00B0F0"/>
              </a:solidFill>
              <a:latin typeface="Consolas" pitchFamily="49" charset="0"/>
              <a:ea typeface="楷体" pitchFamily="49" charset="-122"/>
              <a:cs typeface="Consolas" pitchFamily="49" charset="0"/>
            </a:endParaRPr>
          </a:p>
          <a:p>
            <a:pPr>
              <a:lnSpc>
                <a:spcPts val="2600"/>
              </a:lnSpc>
            </a:pPr>
            <a:r>
              <a:rPr lang="en-US" altLang="zh-CN" i="1">
                <a:solidFill>
                  <a:srgbClr val="0000FF"/>
                </a:solidFill>
                <a:latin typeface="Consolas" pitchFamily="49" charset="0"/>
                <a:ea typeface="楷体" pitchFamily="49" charset="-122"/>
                <a:cs typeface="Consolas" pitchFamily="49" charset="0"/>
              </a:rPr>
              <a:t>f</a:t>
            </a:r>
            <a:r>
              <a:rPr lang="en-US" altLang="zh-CN">
                <a:solidFill>
                  <a:srgbClr val="0000FF"/>
                </a:solidFill>
                <a:latin typeface="Consolas" pitchFamily="49" charset="0"/>
                <a:ea typeface="楷体" pitchFamily="49" charset="-122"/>
                <a:cs typeface="Consolas" pitchFamily="49" charset="0"/>
              </a:rPr>
              <a:t>(</a:t>
            </a:r>
            <a:r>
              <a:rPr lang="en-US" altLang="zh-CN" i="1">
                <a:solidFill>
                  <a:srgbClr val="0000FF"/>
                </a:solidFill>
                <a:latin typeface="Consolas" pitchFamily="49" charset="0"/>
                <a:ea typeface="楷体" pitchFamily="49" charset="-122"/>
                <a:cs typeface="Consolas" pitchFamily="49" charset="0"/>
              </a:rPr>
              <a:t>V</a:t>
            </a:r>
            <a:r>
              <a:rPr lang="zh-CN" altLang="zh-CN">
                <a:solidFill>
                  <a:srgbClr val="0000FF"/>
                </a:solidFill>
                <a:latin typeface="Consolas" pitchFamily="49" charset="0"/>
                <a:ea typeface="楷体" pitchFamily="49" charset="-122"/>
                <a:cs typeface="Consolas" pitchFamily="49" charset="0"/>
              </a:rPr>
              <a:t>，</a:t>
            </a:r>
            <a:r>
              <a:rPr lang="en-US" altLang="zh-CN" i="1">
                <a:solidFill>
                  <a:srgbClr val="0000FF"/>
                </a:solidFill>
                <a:latin typeface="Consolas" pitchFamily="49" charset="0"/>
                <a:ea typeface="楷体" pitchFamily="49" charset="-122"/>
                <a:cs typeface="Consolas" pitchFamily="49" charset="0"/>
              </a:rPr>
              <a:t>i</a:t>
            </a:r>
            <a:r>
              <a:rPr lang="en-US" altLang="zh-CN">
                <a:solidFill>
                  <a:srgbClr val="0000FF"/>
                </a:solidFill>
                <a:latin typeface="Consolas" pitchFamily="49" charset="0"/>
                <a:ea typeface="楷体" pitchFamily="49" charset="-122"/>
                <a:cs typeface="Consolas" pitchFamily="49" charset="0"/>
              </a:rPr>
              <a:t>)=min(</a:t>
            </a:r>
            <a:r>
              <a:rPr lang="en-US" altLang="zh-CN" i="1">
                <a:solidFill>
                  <a:srgbClr val="0000FF"/>
                </a:solidFill>
                <a:latin typeface="Consolas" pitchFamily="49" charset="0"/>
                <a:ea typeface="楷体" pitchFamily="49" charset="-122"/>
                <a:cs typeface="Consolas" pitchFamily="49" charset="0"/>
              </a:rPr>
              <a:t>f</a:t>
            </a:r>
            <a:r>
              <a:rPr lang="en-US" altLang="zh-CN">
                <a:solidFill>
                  <a:srgbClr val="0000FF"/>
                </a:solidFill>
                <a:latin typeface="Consolas" pitchFamily="49" charset="0"/>
                <a:ea typeface="楷体" pitchFamily="49" charset="-122"/>
                <a:cs typeface="Consolas" pitchFamily="49" charset="0"/>
              </a:rPr>
              <a:t>(</a:t>
            </a:r>
            <a:r>
              <a:rPr lang="en-US" altLang="zh-CN" i="1">
                <a:solidFill>
                  <a:srgbClr val="0000FF"/>
                </a:solidFill>
                <a:latin typeface="Consolas" pitchFamily="49" charset="0"/>
                <a:ea typeface="楷体" pitchFamily="49" charset="-122"/>
                <a:cs typeface="Consolas" pitchFamily="49" charset="0"/>
              </a:rPr>
              <a:t>V</a:t>
            </a:r>
            <a:r>
              <a:rPr lang="en-US" altLang="zh-CN">
                <a:solidFill>
                  <a:srgbClr val="0000FF"/>
                </a:solidFill>
                <a:latin typeface="Consolas" pitchFamily="49" charset="0"/>
                <a:ea typeface="楷体" pitchFamily="49" charset="-122"/>
                <a:cs typeface="Consolas" pitchFamily="49" charset="0"/>
              </a:rPr>
              <a:t>-{</a:t>
            </a:r>
            <a:r>
              <a:rPr lang="en-US" altLang="zh-CN" i="1">
                <a:solidFill>
                  <a:srgbClr val="0000FF"/>
                </a:solidFill>
                <a:latin typeface="Consolas" pitchFamily="49" charset="0"/>
                <a:ea typeface="楷体" pitchFamily="49" charset="-122"/>
                <a:cs typeface="Consolas" pitchFamily="49" charset="0"/>
              </a:rPr>
              <a:t>j</a:t>
            </a:r>
            <a:r>
              <a:rPr lang="en-US" altLang="zh-CN">
                <a:solidFill>
                  <a:srgbClr val="0000FF"/>
                </a:solidFill>
                <a:latin typeface="Consolas" pitchFamily="49" charset="0"/>
                <a:ea typeface="楷体" pitchFamily="49" charset="-122"/>
                <a:cs typeface="Consolas" pitchFamily="49" charset="0"/>
              </a:rPr>
              <a:t>}</a:t>
            </a:r>
            <a:r>
              <a:rPr lang="zh-CN" altLang="zh-CN">
                <a:solidFill>
                  <a:srgbClr val="0000FF"/>
                </a:solidFill>
                <a:latin typeface="Consolas" pitchFamily="49" charset="0"/>
                <a:ea typeface="楷体" pitchFamily="49" charset="-122"/>
                <a:cs typeface="Consolas" pitchFamily="49" charset="0"/>
              </a:rPr>
              <a:t>，</a:t>
            </a:r>
            <a:r>
              <a:rPr lang="en-US" altLang="zh-CN">
                <a:solidFill>
                  <a:srgbClr val="0000FF"/>
                </a:solidFill>
                <a:latin typeface="Consolas" pitchFamily="49" charset="0"/>
                <a:ea typeface="楷体" pitchFamily="49" charset="-122"/>
                <a:cs typeface="Consolas" pitchFamily="49" charset="0"/>
              </a:rPr>
              <a:t>j)+g.edges[</a:t>
            </a:r>
            <a:r>
              <a:rPr lang="en-US" altLang="zh-CN" i="1">
                <a:solidFill>
                  <a:srgbClr val="0000FF"/>
                </a:solidFill>
                <a:latin typeface="Consolas" pitchFamily="49" charset="0"/>
                <a:ea typeface="楷体" pitchFamily="49" charset="-122"/>
                <a:cs typeface="Consolas" pitchFamily="49" charset="0"/>
              </a:rPr>
              <a:t>j</a:t>
            </a:r>
            <a:r>
              <a:rPr lang="en-US" altLang="zh-CN">
                <a:solidFill>
                  <a:srgbClr val="0000FF"/>
                </a:solidFill>
                <a:latin typeface="Consolas" pitchFamily="49" charset="0"/>
                <a:ea typeface="楷体" pitchFamily="49" charset="-122"/>
                <a:cs typeface="Consolas" pitchFamily="49" charset="0"/>
              </a:rPr>
              <a:t>][</a:t>
            </a:r>
            <a:r>
              <a:rPr lang="en-US" altLang="zh-CN" i="1">
                <a:solidFill>
                  <a:srgbClr val="0000FF"/>
                </a:solidFill>
                <a:latin typeface="Consolas" pitchFamily="49" charset="0"/>
                <a:ea typeface="楷体" pitchFamily="49" charset="-122"/>
                <a:cs typeface="Consolas" pitchFamily="49" charset="0"/>
              </a:rPr>
              <a:t>i</a:t>
            </a:r>
            <a:r>
              <a:rPr lang="en-US" altLang="zh-CN">
                <a:solidFill>
                  <a:srgbClr val="0000FF"/>
                </a:solidFill>
                <a:latin typeface="Consolas" pitchFamily="49" charset="0"/>
                <a:ea typeface="楷体" pitchFamily="49" charset="-122"/>
                <a:cs typeface="Consolas" pitchFamily="49" charset="0"/>
              </a:rPr>
              <a:t>] | </a:t>
            </a:r>
            <a:r>
              <a:rPr lang="en-US" altLang="zh-CN">
                <a:solidFill>
                  <a:srgbClr val="0000FF"/>
                </a:solidFill>
                <a:latin typeface="Consolas" pitchFamily="49" charset="0"/>
                <a:ea typeface="楷体" pitchFamily="49" charset="-122"/>
                <a:cs typeface="Consolas" pitchFamily="49" charset="0"/>
                <a:sym typeface="Symbol"/>
              </a:rPr>
              <a:t></a:t>
            </a:r>
            <a:r>
              <a:rPr lang="en-US" altLang="zh-CN" i="1">
                <a:solidFill>
                  <a:srgbClr val="0000FF"/>
                </a:solidFill>
                <a:latin typeface="Consolas" pitchFamily="49" charset="0"/>
                <a:ea typeface="楷体" pitchFamily="49" charset="-122"/>
                <a:cs typeface="Consolas" pitchFamily="49" charset="0"/>
              </a:rPr>
              <a:t>j</a:t>
            </a:r>
            <a:r>
              <a:rPr lang="en-US" altLang="zh-CN">
                <a:solidFill>
                  <a:srgbClr val="0000FF"/>
                </a:solidFill>
                <a:latin typeface="Consolas" pitchFamily="49" charset="0"/>
                <a:ea typeface="楷体" pitchFamily="49" charset="-122"/>
                <a:cs typeface="Consolas" pitchFamily="49" charset="0"/>
                <a:sym typeface="Symbol"/>
              </a:rPr>
              <a:t></a:t>
            </a:r>
            <a:r>
              <a:rPr lang="en-US" altLang="zh-CN" i="1">
                <a:solidFill>
                  <a:srgbClr val="0000FF"/>
                </a:solidFill>
                <a:latin typeface="Consolas" pitchFamily="49" charset="0"/>
                <a:ea typeface="楷体" pitchFamily="49" charset="-122"/>
                <a:cs typeface="Consolas" pitchFamily="49" charset="0"/>
              </a:rPr>
              <a:t>V</a:t>
            </a:r>
            <a:r>
              <a:rPr lang="en-US" altLang="zh-CN">
                <a:solidFill>
                  <a:srgbClr val="0000FF"/>
                </a:solidFill>
                <a:latin typeface="Consolas" pitchFamily="49" charset="0"/>
                <a:ea typeface="楷体" pitchFamily="49" charset="-122"/>
                <a:cs typeface="Consolas" pitchFamily="49" charset="0"/>
              </a:rPr>
              <a:t>}</a:t>
            </a:r>
          </a:p>
          <a:p>
            <a:pPr>
              <a:lnSpc>
                <a:spcPts val="2600"/>
              </a:lnSpc>
            </a:pPr>
            <a:r>
              <a:rPr lang="en-US" altLang="zh-CN">
                <a:solidFill>
                  <a:srgbClr val="0000FF"/>
                </a:solidFill>
                <a:latin typeface="Consolas" pitchFamily="49" charset="0"/>
                <a:ea typeface="楷体" pitchFamily="49" charset="-122"/>
                <a:cs typeface="Consolas" pitchFamily="49" charset="0"/>
              </a:rPr>
              <a:t>						</a:t>
            </a:r>
            <a:r>
              <a:rPr lang="zh-CN" altLang="zh-CN">
                <a:solidFill>
                  <a:srgbClr val="00B0F0"/>
                </a:solidFill>
                <a:latin typeface="Consolas" pitchFamily="49" charset="0"/>
                <a:ea typeface="楷体" pitchFamily="49" charset="-122"/>
                <a:cs typeface="Consolas" pitchFamily="49" charset="0"/>
              </a:rPr>
              <a:t>当</a:t>
            </a:r>
            <a:r>
              <a:rPr lang="en-US" altLang="zh-CN" i="1">
                <a:solidFill>
                  <a:srgbClr val="00B0F0"/>
                </a:solidFill>
                <a:latin typeface="Consolas" pitchFamily="49" charset="0"/>
                <a:ea typeface="楷体" pitchFamily="49" charset="-122"/>
                <a:cs typeface="Consolas" pitchFamily="49" charset="0"/>
              </a:rPr>
              <a:t>V</a:t>
            </a:r>
            <a:r>
              <a:rPr lang="zh-CN" altLang="zh-CN">
                <a:solidFill>
                  <a:srgbClr val="00B0F0"/>
                </a:solidFill>
                <a:latin typeface="Consolas" pitchFamily="49" charset="0"/>
                <a:ea typeface="楷体" pitchFamily="49" charset="-122"/>
                <a:cs typeface="Consolas" pitchFamily="49" charset="0"/>
              </a:rPr>
              <a:t>≠</a:t>
            </a:r>
            <a:r>
              <a:rPr lang="en-US" altLang="zh-CN">
                <a:solidFill>
                  <a:srgbClr val="00B0F0"/>
                </a:solidFill>
                <a:latin typeface="Consolas" pitchFamily="49" charset="0"/>
                <a:ea typeface="楷体" pitchFamily="49" charset="-122"/>
                <a:cs typeface="Consolas" pitchFamily="49" charset="0"/>
              </a:rPr>
              <a:t>{}</a:t>
            </a:r>
            <a:endParaRPr lang="zh-CN" altLang="zh-CN">
              <a:solidFill>
                <a:srgbClr val="00B0F0"/>
              </a:solidFill>
              <a:latin typeface="Consolas" pitchFamily="49" charset="0"/>
              <a:ea typeface="楷体" pitchFamily="49" charset="-122"/>
              <a:cs typeface="Consolas" pitchFamily="49" charset="0"/>
            </a:endParaRPr>
          </a:p>
        </p:txBody>
      </p:sp>
      <p:sp>
        <p:nvSpPr>
          <p:cNvPr id="6" name="TextBox 5"/>
          <p:cNvSpPr txBox="1"/>
          <p:nvPr/>
        </p:nvSpPr>
        <p:spPr>
          <a:xfrm>
            <a:off x="2238348" y="3643314"/>
            <a:ext cx="5643602" cy="400110"/>
          </a:xfrm>
          <a:prstGeom prst="rect">
            <a:avLst/>
          </a:prstGeom>
          <a:noFill/>
        </p:spPr>
        <p:txBody>
          <a:bodyPr wrap="square" rtlCol="0">
            <a:spAutoFit/>
          </a:bodyPr>
          <a:lstStyle/>
          <a:p>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的结果即为所求。</a:t>
            </a:r>
            <a:endParaRPr lang="zh-CN" altLang="en-US" sz="20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2"/>
          <p:cNvSpPr txBox="1">
            <a:spLocks noChangeArrowheads="1"/>
          </p:cNvSpPr>
          <p:nvPr/>
        </p:nvSpPr>
        <p:spPr bwMode="auto">
          <a:xfrm>
            <a:off x="1919289" y="127321"/>
            <a:ext cx="8353425" cy="961674"/>
          </a:xfrm>
          <a:prstGeom prst="rect">
            <a:avLst/>
          </a:prstGeom>
          <a:solidFill>
            <a:schemeClr val="accent1">
              <a:lumMod val="20000"/>
              <a:lumOff val="80000"/>
            </a:schemeClr>
          </a:solidFill>
          <a:ln w="9525">
            <a:noFill/>
            <a:miter lim="800000"/>
            <a:headEnd/>
            <a:tailEnd/>
          </a:ln>
        </p:spPr>
        <p:txBody>
          <a:bodyPr>
            <a:spAutoFit/>
          </a:bodyPr>
          <a:lstStyle/>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起点</a:t>
            </a:r>
            <a:r>
              <a:rPr lang="en-US" altLang="zh-CN" sz="2000" i="1">
                <a:solidFill>
                  <a:srgbClr val="0000FF"/>
                </a:solidFill>
                <a:latin typeface="Consolas" pitchFamily="49" charset="0"/>
                <a:ea typeface="楷体" pitchFamily="49" charset="-122"/>
                <a:cs typeface="Consolas" pitchFamily="49" charset="0"/>
              </a:rPr>
              <a:t>s</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就是从顶点</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出发经过顶点</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到达顶点</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的最短路径长度</a:t>
            </a:r>
            <a:r>
              <a:rPr lang="zh-CN" altLang="en-US" sz="2000">
                <a:solidFill>
                  <a:srgbClr val="0000FF"/>
                </a:solidFill>
                <a:latin typeface="Consolas" pitchFamily="49" charset="0"/>
                <a:ea typeface="楷体" pitchFamily="49" charset="-122"/>
                <a:cs typeface="Consolas" pitchFamily="49" charset="0"/>
              </a:rPr>
              <a:t>。</a:t>
            </a:r>
            <a:endParaRPr lang="zh-CN" altLang="zh-CN" sz="2000">
              <a:solidFill>
                <a:srgbClr val="0000FF"/>
              </a:solidFill>
              <a:latin typeface="Consolas" pitchFamily="49" charset="0"/>
              <a:ea typeface="楷体" pitchFamily="49" charset="-122"/>
              <a:cs typeface="Consolas" pitchFamily="49" charset="0"/>
            </a:endParaRPr>
          </a:p>
        </p:txBody>
      </p:sp>
      <p:sp>
        <p:nvSpPr>
          <p:cNvPr id="8196" name="Rectangle 4"/>
          <p:cNvSpPr>
            <a:spLocks noChangeArrowheads="1"/>
          </p:cNvSpPr>
          <p:nvPr/>
        </p:nvSpPr>
        <p:spPr bwMode="auto">
          <a:xfrm>
            <a:off x="1524001" y="2746504"/>
            <a:ext cx="184731" cy="369332"/>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sp>
        <p:nvSpPr>
          <p:cNvPr id="2" name="Rectangle 4"/>
          <p:cNvSpPr>
            <a:spLocks noChangeArrowheads="1"/>
          </p:cNvSpPr>
          <p:nvPr/>
        </p:nvSpPr>
        <p:spPr bwMode="auto">
          <a:xfrm>
            <a:off x="1524001" y="461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sp>
        <p:nvSpPr>
          <p:cNvPr id="8" name="TextBox 7"/>
          <p:cNvSpPr txBox="1"/>
          <p:nvPr/>
        </p:nvSpPr>
        <p:spPr>
          <a:xfrm>
            <a:off x="1881158" y="5429264"/>
            <a:ext cx="8001056" cy="961674"/>
          </a:xfrm>
          <a:prstGeom prst="rect">
            <a:avLst/>
          </a:prstGeom>
          <a:noFill/>
        </p:spPr>
        <p:txBody>
          <a:bodyPr wrap="square" rtlCol="0">
            <a:spAutoFit/>
          </a:bodyPr>
          <a:lstStyle/>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从</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出发进行递推，达到叶子结点后进行求值，求解结果为</a:t>
            </a:r>
            <a:r>
              <a:rPr lang="en-US" altLang="zh-CN" sz="2000">
                <a:solidFill>
                  <a:srgbClr val="0000FF"/>
                </a:solidFill>
                <a:latin typeface="Consolas" pitchFamily="49" charset="0"/>
                <a:ea typeface="楷体" pitchFamily="49" charset="-122"/>
                <a:cs typeface="Consolas" pitchFamily="49" charset="0"/>
              </a:rPr>
              <a:t>23</a:t>
            </a:r>
            <a:r>
              <a:rPr lang="zh-CN" altLang="zh-CN" sz="2000">
                <a:solidFill>
                  <a:srgbClr val="0000FF"/>
                </a:solidFill>
                <a:latin typeface="Consolas" pitchFamily="49" charset="0"/>
                <a:ea typeface="楷体" pitchFamily="49" charset="-122"/>
                <a:cs typeface="Consolas" pitchFamily="49" charset="0"/>
              </a:rPr>
              <a:t>，对应的最短路径是</a:t>
            </a:r>
            <a:r>
              <a:rPr lang="en-US" altLang="zh-CN" sz="2000">
                <a:solidFill>
                  <a:srgbClr val="FF0000"/>
                </a:solidFill>
                <a:latin typeface="Consolas" pitchFamily="49" charset="0"/>
                <a:ea typeface="楷体" pitchFamily="49" charset="-122"/>
                <a:cs typeface="Consolas" pitchFamily="49" charset="0"/>
              </a:rPr>
              <a:t>0 </a:t>
            </a:r>
            <a:r>
              <a:rPr lang="en-US" altLang="zh-CN" sz="2000">
                <a:solidFill>
                  <a:srgbClr val="FF0000"/>
                </a:solidFill>
                <a:latin typeface="Consolas" pitchFamily="49" charset="0"/>
                <a:ea typeface="楷体" pitchFamily="49" charset="-122"/>
                <a:cs typeface="Consolas" pitchFamily="49" charset="0"/>
                <a:sym typeface="Wingdings"/>
              </a:rPr>
              <a:t></a:t>
            </a:r>
            <a:r>
              <a:rPr lang="en-US" altLang="zh-CN" sz="2000">
                <a:solidFill>
                  <a:srgbClr val="FF0000"/>
                </a:solidFill>
                <a:latin typeface="Consolas" pitchFamily="49" charset="0"/>
                <a:ea typeface="楷体" pitchFamily="49" charset="-122"/>
                <a:cs typeface="Consolas" pitchFamily="49" charset="0"/>
              </a:rPr>
              <a:t> 2 </a:t>
            </a:r>
            <a:r>
              <a:rPr lang="en-US" altLang="zh-CN" sz="2000">
                <a:solidFill>
                  <a:srgbClr val="FF0000"/>
                </a:solidFill>
                <a:latin typeface="Consolas" pitchFamily="49" charset="0"/>
                <a:ea typeface="楷体" pitchFamily="49" charset="-122"/>
                <a:cs typeface="Consolas" pitchFamily="49" charset="0"/>
                <a:sym typeface="Wingdings"/>
              </a:rPr>
              <a:t></a:t>
            </a:r>
            <a:r>
              <a:rPr lang="en-US" altLang="zh-CN" sz="2000">
                <a:solidFill>
                  <a:srgbClr val="FF0000"/>
                </a:solidFill>
                <a:latin typeface="Consolas" pitchFamily="49" charset="0"/>
                <a:ea typeface="楷体" pitchFamily="49" charset="-122"/>
                <a:cs typeface="Consolas" pitchFamily="49" charset="0"/>
              </a:rPr>
              <a:t> 3 </a:t>
            </a:r>
            <a:r>
              <a:rPr lang="en-US" altLang="zh-CN" sz="2000">
                <a:solidFill>
                  <a:srgbClr val="FF0000"/>
                </a:solidFill>
                <a:latin typeface="Consolas" pitchFamily="49" charset="0"/>
                <a:ea typeface="楷体" pitchFamily="49" charset="-122"/>
                <a:cs typeface="Consolas" pitchFamily="49" charset="0"/>
                <a:sym typeface="Wingdings"/>
              </a:rPr>
              <a:t></a:t>
            </a:r>
            <a:r>
              <a:rPr lang="en-US" altLang="zh-CN" sz="2000">
                <a:solidFill>
                  <a:srgbClr val="FF0000"/>
                </a:solidFill>
                <a:latin typeface="Consolas" pitchFamily="49" charset="0"/>
                <a:ea typeface="楷体" pitchFamily="49" charset="-122"/>
                <a:cs typeface="Consolas" pitchFamily="49" charset="0"/>
              </a:rPr>
              <a:t> 1 </a:t>
            </a:r>
            <a:r>
              <a:rPr lang="en-US" altLang="zh-CN" sz="2000">
                <a:solidFill>
                  <a:srgbClr val="FF0000"/>
                </a:solidFill>
                <a:latin typeface="Consolas" pitchFamily="49" charset="0"/>
                <a:ea typeface="楷体" pitchFamily="49" charset="-122"/>
                <a:cs typeface="Consolas" pitchFamily="49" charset="0"/>
                <a:sym typeface="Wingdings"/>
              </a:rPr>
              <a:t></a:t>
            </a:r>
            <a:r>
              <a:rPr lang="en-US" altLang="zh-CN" sz="2000">
                <a:solidFill>
                  <a:srgbClr val="FF0000"/>
                </a:solidFill>
                <a:latin typeface="Consolas" pitchFamily="49" charset="0"/>
                <a:ea typeface="楷体" pitchFamily="49" charset="-122"/>
                <a:cs typeface="Consolas" pitchFamily="49" charset="0"/>
              </a:rPr>
              <a:t> 0</a:t>
            </a:r>
            <a:r>
              <a:rPr lang="zh-CN" altLang="zh-CN" sz="200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grpSp>
        <p:nvGrpSpPr>
          <p:cNvPr id="9" name="组合 8"/>
          <p:cNvGrpSpPr/>
          <p:nvPr/>
        </p:nvGrpSpPr>
        <p:grpSpPr>
          <a:xfrm>
            <a:off x="7739074" y="642918"/>
            <a:ext cx="2500330" cy="2815710"/>
            <a:chOff x="760386" y="1142984"/>
            <a:chExt cx="3298848" cy="3457313"/>
          </a:xfrm>
        </p:grpSpPr>
        <p:sp>
          <p:nvSpPr>
            <p:cNvPr id="10" name="椭圆 9"/>
            <p:cNvSpPr/>
            <p:nvPr/>
          </p:nvSpPr>
          <p:spPr>
            <a:xfrm>
              <a:off x="1214414" y="1857364"/>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FF0000"/>
                  </a:solidFill>
                  <a:latin typeface="Consolas" pitchFamily="49" charset="0"/>
                  <a:cs typeface="Consolas" pitchFamily="49" charset="0"/>
                </a:rPr>
                <a:t>0</a:t>
              </a:r>
              <a:endParaRPr lang="zh-CN" altLang="en-US" sz="2000">
                <a:solidFill>
                  <a:srgbClr val="FF0000"/>
                </a:solidFill>
                <a:latin typeface="Consolas" pitchFamily="49" charset="0"/>
                <a:cs typeface="Consolas" pitchFamily="49" charset="0"/>
              </a:endParaRPr>
            </a:p>
          </p:txBody>
        </p:sp>
        <p:sp>
          <p:nvSpPr>
            <p:cNvPr id="11" name="椭圆 10"/>
            <p:cNvSpPr/>
            <p:nvPr/>
          </p:nvSpPr>
          <p:spPr>
            <a:xfrm>
              <a:off x="1214414" y="3500438"/>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14" name="椭圆 13"/>
            <p:cNvSpPr/>
            <p:nvPr/>
          </p:nvSpPr>
          <p:spPr>
            <a:xfrm>
              <a:off x="3214678" y="1857364"/>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15" name="椭圆 14"/>
            <p:cNvSpPr/>
            <p:nvPr/>
          </p:nvSpPr>
          <p:spPr>
            <a:xfrm>
              <a:off x="3214678" y="3500438"/>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6" name="任意多边形 15"/>
            <p:cNvSpPr/>
            <p:nvPr/>
          </p:nvSpPr>
          <p:spPr>
            <a:xfrm>
              <a:off x="1044021" y="2176450"/>
              <a:ext cx="200579" cy="1536700"/>
            </a:xfrm>
            <a:custGeom>
              <a:avLst/>
              <a:gdLst>
                <a:gd name="connsiteX0" fmla="*/ 256117 w 294217"/>
                <a:gd name="connsiteY0" fmla="*/ 0 h 1536700"/>
                <a:gd name="connsiteX1" fmla="*/ 129117 w 294217"/>
                <a:gd name="connsiteY1" fmla="*/ 393700 h 1536700"/>
                <a:gd name="connsiteX2" fmla="*/ 27517 w 294217"/>
                <a:gd name="connsiteY2" fmla="*/ 1054100 h 1536700"/>
                <a:gd name="connsiteX3" fmla="*/ 294217 w 294217"/>
                <a:gd name="connsiteY3" fmla="*/ 1536700 h 1536700"/>
                <a:gd name="connsiteX0" fmla="*/ 162479 w 200579"/>
                <a:gd name="connsiteY0" fmla="*/ 0 h 1536700"/>
                <a:gd name="connsiteX1" fmla="*/ 35479 w 200579"/>
                <a:gd name="connsiteY1" fmla="*/ 393700 h 1536700"/>
                <a:gd name="connsiteX2" fmla="*/ 27517 w 200579"/>
                <a:gd name="connsiteY2" fmla="*/ 966798 h 1536700"/>
                <a:gd name="connsiteX3" fmla="*/ 200579 w 200579"/>
                <a:gd name="connsiteY3" fmla="*/ 1536700 h 1536700"/>
              </a:gdLst>
              <a:ahLst/>
              <a:cxnLst>
                <a:cxn ang="0">
                  <a:pos x="connsiteX0" y="connsiteY0"/>
                </a:cxn>
                <a:cxn ang="0">
                  <a:pos x="connsiteX1" y="connsiteY1"/>
                </a:cxn>
                <a:cxn ang="0">
                  <a:pos x="connsiteX2" y="connsiteY2"/>
                </a:cxn>
                <a:cxn ang="0">
                  <a:pos x="connsiteX3" y="connsiteY3"/>
                </a:cxn>
              </a:cxnLst>
              <a:rect l="l" t="t" r="r" b="b"/>
              <a:pathLst>
                <a:path w="200579" h="1536700">
                  <a:moveTo>
                    <a:pt x="162479" y="0"/>
                  </a:moveTo>
                  <a:cubicBezTo>
                    <a:pt x="118029" y="109008"/>
                    <a:pt x="57973" y="232567"/>
                    <a:pt x="35479" y="393700"/>
                  </a:cubicBezTo>
                  <a:cubicBezTo>
                    <a:pt x="12985" y="554833"/>
                    <a:pt x="0" y="776298"/>
                    <a:pt x="27517" y="966798"/>
                  </a:cubicBezTo>
                  <a:cubicBezTo>
                    <a:pt x="55034" y="1157298"/>
                    <a:pt x="80987" y="1390650"/>
                    <a:pt x="200579" y="15367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7" name="任意多边形 16"/>
            <p:cNvSpPr/>
            <p:nvPr/>
          </p:nvSpPr>
          <p:spPr>
            <a:xfrm>
              <a:off x="1428728" y="2357430"/>
              <a:ext cx="128084" cy="1127120"/>
            </a:xfrm>
            <a:custGeom>
              <a:avLst/>
              <a:gdLst>
                <a:gd name="connsiteX0" fmla="*/ 0 w 76200"/>
                <a:gd name="connsiteY0" fmla="*/ 1193800 h 1193800"/>
                <a:gd name="connsiteX1" fmla="*/ 76200 w 76200"/>
                <a:gd name="connsiteY1" fmla="*/ 685800 h 1193800"/>
                <a:gd name="connsiteX2" fmla="*/ 0 w 76200"/>
                <a:gd name="connsiteY2" fmla="*/ 0 h 1193800"/>
                <a:gd name="connsiteX0" fmla="*/ 44472 w 128084"/>
                <a:gd name="connsiteY0" fmla="*/ 1127120 h 1127120"/>
                <a:gd name="connsiteX1" fmla="*/ 120672 w 128084"/>
                <a:gd name="connsiteY1" fmla="*/ 619120 h 1127120"/>
                <a:gd name="connsiteX2" fmla="*/ 0 w 128084"/>
                <a:gd name="connsiteY2" fmla="*/ 0 h 1127120"/>
              </a:gdLst>
              <a:ahLst/>
              <a:cxnLst>
                <a:cxn ang="0">
                  <a:pos x="connsiteX0" y="connsiteY0"/>
                </a:cxn>
                <a:cxn ang="0">
                  <a:pos x="connsiteX1" y="connsiteY1"/>
                </a:cxn>
                <a:cxn ang="0">
                  <a:pos x="connsiteX2" y="connsiteY2"/>
                </a:cxn>
              </a:cxnLst>
              <a:rect l="l" t="t" r="r" b="b"/>
              <a:pathLst>
                <a:path w="128084" h="1127120">
                  <a:moveTo>
                    <a:pt x="44472" y="1127120"/>
                  </a:moveTo>
                  <a:cubicBezTo>
                    <a:pt x="82572" y="972603"/>
                    <a:pt x="128084" y="806973"/>
                    <a:pt x="120672" y="619120"/>
                  </a:cubicBezTo>
                  <a:cubicBezTo>
                    <a:pt x="113260" y="431267"/>
                    <a:pt x="38100" y="243416"/>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8" name="任意多边形 17"/>
            <p:cNvSpPr/>
            <p:nvPr/>
          </p:nvSpPr>
          <p:spPr>
            <a:xfrm>
              <a:off x="1549400" y="1492767"/>
              <a:ext cx="1727200" cy="429683"/>
            </a:xfrm>
            <a:custGeom>
              <a:avLst/>
              <a:gdLst>
                <a:gd name="connsiteX0" fmla="*/ 0 w 1727200"/>
                <a:gd name="connsiteY0" fmla="*/ 429683 h 429683"/>
                <a:gd name="connsiteX1" fmla="*/ 215900 w 1727200"/>
                <a:gd name="connsiteY1" fmla="*/ 137583 h 429683"/>
                <a:gd name="connsiteX2" fmla="*/ 723900 w 1727200"/>
                <a:gd name="connsiteY2" fmla="*/ 10583 h 429683"/>
                <a:gd name="connsiteX3" fmla="*/ 1181100 w 1727200"/>
                <a:gd name="connsiteY3" fmla="*/ 74083 h 429683"/>
                <a:gd name="connsiteX4" fmla="*/ 1727200 w 1727200"/>
                <a:gd name="connsiteY4" fmla="*/ 416983 h 4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429683">
                  <a:moveTo>
                    <a:pt x="0" y="429683"/>
                  </a:moveTo>
                  <a:cubicBezTo>
                    <a:pt x="47625" y="318558"/>
                    <a:pt x="95250" y="207433"/>
                    <a:pt x="215900" y="137583"/>
                  </a:cubicBezTo>
                  <a:cubicBezTo>
                    <a:pt x="336550" y="67733"/>
                    <a:pt x="563033" y="21166"/>
                    <a:pt x="723900" y="10583"/>
                  </a:cubicBezTo>
                  <a:cubicBezTo>
                    <a:pt x="884767" y="0"/>
                    <a:pt x="1013883" y="6350"/>
                    <a:pt x="1181100" y="74083"/>
                  </a:cubicBezTo>
                  <a:cubicBezTo>
                    <a:pt x="1348317" y="141816"/>
                    <a:pt x="1537758" y="279399"/>
                    <a:pt x="1727200" y="416983"/>
                  </a:cubicBezTo>
                </a:path>
              </a:pathLst>
            </a:custGeom>
            <a:ln>
              <a:headEnd type="arrow"/>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9" name="任意多边形 18"/>
            <p:cNvSpPr/>
            <p:nvPr/>
          </p:nvSpPr>
          <p:spPr>
            <a:xfrm>
              <a:off x="1571604" y="2071678"/>
              <a:ext cx="1643074" cy="170917"/>
            </a:xfrm>
            <a:custGeom>
              <a:avLst/>
              <a:gdLst>
                <a:gd name="connsiteX0" fmla="*/ 1701800 w 1701800"/>
                <a:gd name="connsiteY0" fmla="*/ 25400 h 88900"/>
                <a:gd name="connsiteX1" fmla="*/ 1028700 w 1701800"/>
                <a:gd name="connsiteY1" fmla="*/ 88900 h 88900"/>
                <a:gd name="connsiteX2" fmla="*/ 292100 w 1701800"/>
                <a:gd name="connsiteY2" fmla="*/ 25400 h 88900"/>
                <a:gd name="connsiteX3" fmla="*/ 0 w 1701800"/>
                <a:gd name="connsiteY3" fmla="*/ 0 h 88900"/>
                <a:gd name="connsiteX0" fmla="*/ 1679596 w 1679596"/>
                <a:gd name="connsiteY0" fmla="*/ 92072 h 155572"/>
                <a:gd name="connsiteX1" fmla="*/ 1006496 w 1679596"/>
                <a:gd name="connsiteY1" fmla="*/ 155572 h 155572"/>
                <a:gd name="connsiteX2" fmla="*/ 269896 w 1679596"/>
                <a:gd name="connsiteY2" fmla="*/ 92072 h 155572"/>
                <a:gd name="connsiteX3" fmla="*/ 0 w 1679596"/>
                <a:gd name="connsiteY3" fmla="*/ 0 h 155572"/>
                <a:gd name="connsiteX0" fmla="*/ 1643074 w 1643074"/>
                <a:gd name="connsiteY0" fmla="*/ 71438 h 159011"/>
                <a:gd name="connsiteX1" fmla="*/ 1006496 w 1643074"/>
                <a:gd name="connsiteY1" fmla="*/ 155572 h 159011"/>
                <a:gd name="connsiteX2" fmla="*/ 269896 w 1643074"/>
                <a:gd name="connsiteY2" fmla="*/ 92072 h 159011"/>
                <a:gd name="connsiteX3" fmla="*/ 0 w 1643074"/>
                <a:gd name="connsiteY3" fmla="*/ 0 h 159011"/>
                <a:gd name="connsiteX0" fmla="*/ 1571636 w 1571636"/>
                <a:gd name="connsiteY0" fmla="*/ 71438 h 159011"/>
                <a:gd name="connsiteX1" fmla="*/ 1006496 w 1571636"/>
                <a:gd name="connsiteY1" fmla="*/ 155572 h 159011"/>
                <a:gd name="connsiteX2" fmla="*/ 269896 w 1571636"/>
                <a:gd name="connsiteY2" fmla="*/ 92072 h 159011"/>
                <a:gd name="connsiteX3" fmla="*/ 0 w 1571636"/>
                <a:gd name="connsiteY3" fmla="*/ 0 h 159011"/>
                <a:gd name="connsiteX0" fmla="*/ 1643074 w 1643074"/>
                <a:gd name="connsiteY0" fmla="*/ 0 h 170917"/>
                <a:gd name="connsiteX1" fmla="*/ 1006496 w 1643074"/>
                <a:gd name="connsiteY1" fmla="*/ 155572 h 170917"/>
                <a:gd name="connsiteX2" fmla="*/ 269896 w 1643074"/>
                <a:gd name="connsiteY2" fmla="*/ 92072 h 170917"/>
                <a:gd name="connsiteX3" fmla="*/ 0 w 1643074"/>
                <a:gd name="connsiteY3" fmla="*/ 0 h 170917"/>
              </a:gdLst>
              <a:ahLst/>
              <a:cxnLst>
                <a:cxn ang="0">
                  <a:pos x="connsiteX0" y="connsiteY0"/>
                </a:cxn>
                <a:cxn ang="0">
                  <a:pos x="connsiteX1" y="connsiteY1"/>
                </a:cxn>
                <a:cxn ang="0">
                  <a:pos x="connsiteX2" y="connsiteY2"/>
                </a:cxn>
                <a:cxn ang="0">
                  <a:pos x="connsiteX3" y="connsiteY3"/>
                </a:cxn>
              </a:cxnLst>
              <a:rect l="l" t="t" r="r" b="b"/>
              <a:pathLst>
                <a:path w="1643074" h="170917">
                  <a:moveTo>
                    <a:pt x="1643074" y="0"/>
                  </a:moveTo>
                  <a:cubicBezTo>
                    <a:pt x="1423999" y="31750"/>
                    <a:pt x="1235359" y="140227"/>
                    <a:pt x="1006496" y="155572"/>
                  </a:cubicBezTo>
                  <a:cubicBezTo>
                    <a:pt x="777633" y="170917"/>
                    <a:pt x="269896" y="92072"/>
                    <a:pt x="269896" y="92072"/>
                  </a:cubicBezTo>
                  <a:lnTo>
                    <a:pt x="0" y="0"/>
                  </a:lnTo>
                </a:path>
              </a:pathLst>
            </a:custGeom>
            <a:ln>
              <a:head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0" name="任意多边形 19"/>
            <p:cNvSpPr/>
            <p:nvPr/>
          </p:nvSpPr>
          <p:spPr>
            <a:xfrm>
              <a:off x="3517900" y="2239950"/>
              <a:ext cx="297915" cy="1460500"/>
            </a:xfrm>
            <a:custGeom>
              <a:avLst/>
              <a:gdLst>
                <a:gd name="connsiteX0" fmla="*/ 63500 w 309033"/>
                <a:gd name="connsiteY0" fmla="*/ 1460500 h 1460500"/>
                <a:gd name="connsiteX1" fmla="*/ 279400 w 309033"/>
                <a:gd name="connsiteY1" fmla="*/ 1104900 h 1460500"/>
                <a:gd name="connsiteX2" fmla="*/ 241300 w 309033"/>
                <a:gd name="connsiteY2" fmla="*/ 393700 h 1460500"/>
                <a:gd name="connsiteX3" fmla="*/ 0 w 309033"/>
                <a:gd name="connsiteY3" fmla="*/ 0 h 1460500"/>
                <a:gd name="connsiteX0" fmla="*/ 63500 w 297915"/>
                <a:gd name="connsiteY0" fmla="*/ 1460500 h 1460500"/>
                <a:gd name="connsiteX1" fmla="*/ 268282 w 297915"/>
                <a:gd name="connsiteY1" fmla="*/ 974736 h 1460500"/>
                <a:gd name="connsiteX2" fmla="*/ 241300 w 297915"/>
                <a:gd name="connsiteY2" fmla="*/ 393700 h 1460500"/>
                <a:gd name="connsiteX3" fmla="*/ 0 w 297915"/>
                <a:gd name="connsiteY3" fmla="*/ 0 h 1460500"/>
              </a:gdLst>
              <a:ahLst/>
              <a:cxnLst>
                <a:cxn ang="0">
                  <a:pos x="connsiteX0" y="connsiteY0"/>
                </a:cxn>
                <a:cxn ang="0">
                  <a:pos x="connsiteX1" y="connsiteY1"/>
                </a:cxn>
                <a:cxn ang="0">
                  <a:pos x="connsiteX2" y="connsiteY2"/>
                </a:cxn>
                <a:cxn ang="0">
                  <a:pos x="connsiteX3" y="connsiteY3"/>
                </a:cxn>
              </a:cxnLst>
              <a:rect l="l" t="t" r="r" b="b"/>
              <a:pathLst>
                <a:path w="297915" h="1460500">
                  <a:moveTo>
                    <a:pt x="63500" y="1460500"/>
                  </a:moveTo>
                  <a:cubicBezTo>
                    <a:pt x="156633" y="1371600"/>
                    <a:pt x="238649" y="1152536"/>
                    <a:pt x="268282" y="974736"/>
                  </a:cubicBezTo>
                  <a:cubicBezTo>
                    <a:pt x="297915" y="796936"/>
                    <a:pt x="286014" y="556156"/>
                    <a:pt x="241300" y="393700"/>
                  </a:cubicBezTo>
                  <a:cubicBezTo>
                    <a:pt x="196586" y="231244"/>
                    <a:pt x="97366" y="104775"/>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1" name="任意多边形 20"/>
            <p:cNvSpPr/>
            <p:nvPr/>
          </p:nvSpPr>
          <p:spPr>
            <a:xfrm>
              <a:off x="3259667" y="2290750"/>
              <a:ext cx="118533" cy="1257300"/>
            </a:xfrm>
            <a:custGeom>
              <a:avLst/>
              <a:gdLst>
                <a:gd name="connsiteX0" fmla="*/ 118533 w 118533"/>
                <a:gd name="connsiteY0" fmla="*/ 0 h 1257300"/>
                <a:gd name="connsiteX1" fmla="*/ 16933 w 118533"/>
                <a:gd name="connsiteY1" fmla="*/ 368300 h 1257300"/>
                <a:gd name="connsiteX2" fmla="*/ 16933 w 118533"/>
                <a:gd name="connsiteY2" fmla="*/ 863600 h 1257300"/>
                <a:gd name="connsiteX3" fmla="*/ 80433 w 118533"/>
                <a:gd name="connsiteY3" fmla="*/ 1257300 h 1257300"/>
              </a:gdLst>
              <a:ahLst/>
              <a:cxnLst>
                <a:cxn ang="0">
                  <a:pos x="connsiteX0" y="connsiteY0"/>
                </a:cxn>
                <a:cxn ang="0">
                  <a:pos x="connsiteX1" y="connsiteY1"/>
                </a:cxn>
                <a:cxn ang="0">
                  <a:pos x="connsiteX2" y="connsiteY2"/>
                </a:cxn>
                <a:cxn ang="0">
                  <a:pos x="connsiteX3" y="connsiteY3"/>
                </a:cxn>
              </a:cxnLst>
              <a:rect l="l" t="t" r="r" b="b"/>
              <a:pathLst>
                <a:path w="118533" h="1257300">
                  <a:moveTo>
                    <a:pt x="118533" y="0"/>
                  </a:moveTo>
                  <a:cubicBezTo>
                    <a:pt x="76199" y="112183"/>
                    <a:pt x="33866" y="224367"/>
                    <a:pt x="16933" y="368300"/>
                  </a:cubicBezTo>
                  <a:cubicBezTo>
                    <a:pt x="0" y="512233"/>
                    <a:pt x="6350" y="715433"/>
                    <a:pt x="16933" y="863600"/>
                  </a:cubicBezTo>
                  <a:cubicBezTo>
                    <a:pt x="27516" y="1011767"/>
                    <a:pt x="53974" y="1134533"/>
                    <a:pt x="80433" y="12573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2" name="任意多边形 21"/>
            <p:cNvSpPr/>
            <p:nvPr/>
          </p:nvSpPr>
          <p:spPr>
            <a:xfrm>
              <a:off x="1524000" y="3890950"/>
              <a:ext cx="1752600" cy="338667"/>
            </a:xfrm>
            <a:custGeom>
              <a:avLst/>
              <a:gdLst>
                <a:gd name="connsiteX0" fmla="*/ 0 w 1752600"/>
                <a:gd name="connsiteY0" fmla="*/ 25400 h 338667"/>
                <a:gd name="connsiteX1" fmla="*/ 368300 w 1752600"/>
                <a:gd name="connsiteY1" fmla="*/ 215900 h 338667"/>
                <a:gd name="connsiteX2" fmla="*/ 939800 w 1752600"/>
                <a:gd name="connsiteY2" fmla="*/ 330200 h 338667"/>
                <a:gd name="connsiteX3" fmla="*/ 1435100 w 1752600"/>
                <a:gd name="connsiteY3" fmla="*/ 165100 h 338667"/>
                <a:gd name="connsiteX4" fmla="*/ 1752600 w 1752600"/>
                <a:gd name="connsiteY4" fmla="*/ 0 h 338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2600" h="338667">
                  <a:moveTo>
                    <a:pt x="0" y="25400"/>
                  </a:moveTo>
                  <a:cubicBezTo>
                    <a:pt x="105833" y="95250"/>
                    <a:pt x="211667" y="165100"/>
                    <a:pt x="368300" y="215900"/>
                  </a:cubicBezTo>
                  <a:cubicBezTo>
                    <a:pt x="524933" y="266700"/>
                    <a:pt x="762000" y="338667"/>
                    <a:pt x="939800" y="330200"/>
                  </a:cubicBezTo>
                  <a:cubicBezTo>
                    <a:pt x="1117600" y="321733"/>
                    <a:pt x="1299633" y="220133"/>
                    <a:pt x="1435100" y="165100"/>
                  </a:cubicBezTo>
                  <a:cubicBezTo>
                    <a:pt x="1570567" y="110067"/>
                    <a:pt x="1661583" y="55033"/>
                    <a:pt x="175260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3" name="任意多边形 22"/>
            <p:cNvSpPr/>
            <p:nvPr/>
          </p:nvSpPr>
          <p:spPr>
            <a:xfrm>
              <a:off x="1562100" y="3696217"/>
              <a:ext cx="1638300" cy="67733"/>
            </a:xfrm>
            <a:custGeom>
              <a:avLst/>
              <a:gdLst>
                <a:gd name="connsiteX0" fmla="*/ 1638300 w 1638300"/>
                <a:gd name="connsiteY0" fmla="*/ 67733 h 67733"/>
                <a:gd name="connsiteX1" fmla="*/ 914400 w 1638300"/>
                <a:gd name="connsiteY1" fmla="*/ 4233 h 67733"/>
                <a:gd name="connsiteX2" fmla="*/ 0 w 1638300"/>
                <a:gd name="connsiteY2" fmla="*/ 42333 h 67733"/>
              </a:gdLst>
              <a:ahLst/>
              <a:cxnLst>
                <a:cxn ang="0">
                  <a:pos x="connsiteX0" y="connsiteY0"/>
                </a:cxn>
                <a:cxn ang="0">
                  <a:pos x="connsiteX1" y="connsiteY1"/>
                </a:cxn>
                <a:cxn ang="0">
                  <a:pos x="connsiteX2" y="connsiteY2"/>
                </a:cxn>
              </a:cxnLst>
              <a:rect l="l" t="t" r="r" b="b"/>
              <a:pathLst>
                <a:path w="1638300" h="67733">
                  <a:moveTo>
                    <a:pt x="1638300" y="67733"/>
                  </a:moveTo>
                  <a:cubicBezTo>
                    <a:pt x="1412875" y="38099"/>
                    <a:pt x="1187450" y="8466"/>
                    <a:pt x="914400" y="4233"/>
                  </a:cubicBezTo>
                  <a:cubicBezTo>
                    <a:pt x="641350" y="0"/>
                    <a:pt x="320675" y="21166"/>
                    <a:pt x="0" y="42333"/>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4" name="任意多边形 23"/>
            <p:cNvSpPr/>
            <p:nvPr/>
          </p:nvSpPr>
          <p:spPr>
            <a:xfrm>
              <a:off x="1549400" y="2176450"/>
              <a:ext cx="1689100" cy="1422400"/>
            </a:xfrm>
            <a:custGeom>
              <a:avLst/>
              <a:gdLst>
                <a:gd name="connsiteX0" fmla="*/ 0 w 1689100"/>
                <a:gd name="connsiteY0" fmla="*/ 0 h 1422400"/>
                <a:gd name="connsiteX1" fmla="*/ 469900 w 1689100"/>
                <a:gd name="connsiteY1" fmla="*/ 254000 h 1422400"/>
                <a:gd name="connsiteX2" fmla="*/ 1308100 w 1689100"/>
                <a:gd name="connsiteY2" fmla="*/ 850900 h 1422400"/>
                <a:gd name="connsiteX3" fmla="*/ 1689100 w 1689100"/>
                <a:gd name="connsiteY3" fmla="*/ 1422400 h 1422400"/>
              </a:gdLst>
              <a:ahLst/>
              <a:cxnLst>
                <a:cxn ang="0">
                  <a:pos x="connsiteX0" y="connsiteY0"/>
                </a:cxn>
                <a:cxn ang="0">
                  <a:pos x="connsiteX1" y="connsiteY1"/>
                </a:cxn>
                <a:cxn ang="0">
                  <a:pos x="connsiteX2" y="connsiteY2"/>
                </a:cxn>
                <a:cxn ang="0">
                  <a:pos x="connsiteX3" y="connsiteY3"/>
                </a:cxn>
              </a:cxnLst>
              <a:rect l="l" t="t" r="r" b="b"/>
              <a:pathLst>
                <a:path w="1689100" h="1422400">
                  <a:moveTo>
                    <a:pt x="0" y="0"/>
                  </a:moveTo>
                  <a:cubicBezTo>
                    <a:pt x="125942" y="56091"/>
                    <a:pt x="251884" y="112183"/>
                    <a:pt x="469900" y="254000"/>
                  </a:cubicBezTo>
                  <a:cubicBezTo>
                    <a:pt x="687916" y="395817"/>
                    <a:pt x="1104900" y="656167"/>
                    <a:pt x="1308100" y="850900"/>
                  </a:cubicBezTo>
                  <a:cubicBezTo>
                    <a:pt x="1511300" y="1045633"/>
                    <a:pt x="1600200" y="1234016"/>
                    <a:pt x="1689100" y="1422400"/>
                  </a:cubicBezTo>
                </a:path>
              </a:pathLst>
            </a:custGeom>
            <a:ln>
              <a:solidFill>
                <a:srgbClr val="0066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5" name="任意多边形 24"/>
            <p:cNvSpPr/>
            <p:nvPr/>
          </p:nvSpPr>
          <p:spPr>
            <a:xfrm>
              <a:off x="1524000" y="2290750"/>
              <a:ext cx="1676400" cy="1384300"/>
            </a:xfrm>
            <a:custGeom>
              <a:avLst/>
              <a:gdLst>
                <a:gd name="connsiteX0" fmla="*/ 1676400 w 1676400"/>
                <a:gd name="connsiteY0" fmla="*/ 1384300 h 1384300"/>
                <a:gd name="connsiteX1" fmla="*/ 863600 w 1676400"/>
                <a:gd name="connsiteY1" fmla="*/ 977900 h 1384300"/>
                <a:gd name="connsiteX2" fmla="*/ 0 w 1676400"/>
                <a:gd name="connsiteY2" fmla="*/ 0 h 1384300"/>
              </a:gdLst>
              <a:ahLst/>
              <a:cxnLst>
                <a:cxn ang="0">
                  <a:pos x="connsiteX0" y="connsiteY0"/>
                </a:cxn>
                <a:cxn ang="0">
                  <a:pos x="connsiteX1" y="connsiteY1"/>
                </a:cxn>
                <a:cxn ang="0">
                  <a:pos x="connsiteX2" y="connsiteY2"/>
                </a:cxn>
              </a:cxnLst>
              <a:rect l="l" t="t" r="r" b="b"/>
              <a:pathLst>
                <a:path w="1676400" h="1384300">
                  <a:moveTo>
                    <a:pt x="1676400" y="1384300"/>
                  </a:moveTo>
                  <a:cubicBezTo>
                    <a:pt x="1409700" y="1296458"/>
                    <a:pt x="1143000" y="1208617"/>
                    <a:pt x="863600" y="977900"/>
                  </a:cubicBezTo>
                  <a:cubicBezTo>
                    <a:pt x="584200" y="747183"/>
                    <a:pt x="292100" y="373591"/>
                    <a:pt x="0" y="0"/>
                  </a:cubicBezTo>
                </a:path>
              </a:pathLst>
            </a:custGeom>
            <a:ln>
              <a:solidFill>
                <a:srgbClr val="0066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6" name="任意多边形 25"/>
            <p:cNvSpPr/>
            <p:nvPr/>
          </p:nvSpPr>
          <p:spPr>
            <a:xfrm>
              <a:off x="1524000" y="2239950"/>
              <a:ext cx="1727200" cy="1308100"/>
            </a:xfrm>
            <a:custGeom>
              <a:avLst/>
              <a:gdLst>
                <a:gd name="connsiteX0" fmla="*/ 0 w 1727200"/>
                <a:gd name="connsiteY0" fmla="*/ 1308100 h 1308100"/>
                <a:gd name="connsiteX1" fmla="*/ 292100 w 1727200"/>
                <a:gd name="connsiteY1" fmla="*/ 850900 h 1308100"/>
                <a:gd name="connsiteX2" fmla="*/ 927100 w 1727200"/>
                <a:gd name="connsiteY2" fmla="*/ 279400 h 1308100"/>
                <a:gd name="connsiteX3" fmla="*/ 1727200 w 1727200"/>
                <a:gd name="connsiteY3" fmla="*/ 0 h 1308100"/>
              </a:gdLst>
              <a:ahLst/>
              <a:cxnLst>
                <a:cxn ang="0">
                  <a:pos x="connsiteX0" y="connsiteY0"/>
                </a:cxn>
                <a:cxn ang="0">
                  <a:pos x="connsiteX1" y="connsiteY1"/>
                </a:cxn>
                <a:cxn ang="0">
                  <a:pos x="connsiteX2" y="connsiteY2"/>
                </a:cxn>
                <a:cxn ang="0">
                  <a:pos x="connsiteX3" y="connsiteY3"/>
                </a:cxn>
              </a:cxnLst>
              <a:rect l="l" t="t" r="r" b="b"/>
              <a:pathLst>
                <a:path w="1727200" h="1308100">
                  <a:moveTo>
                    <a:pt x="0" y="1308100"/>
                  </a:moveTo>
                  <a:cubicBezTo>
                    <a:pt x="68791" y="1165225"/>
                    <a:pt x="137583" y="1022350"/>
                    <a:pt x="292100" y="850900"/>
                  </a:cubicBezTo>
                  <a:cubicBezTo>
                    <a:pt x="446617" y="679450"/>
                    <a:pt x="687917" y="421217"/>
                    <a:pt x="927100" y="279400"/>
                  </a:cubicBezTo>
                  <a:cubicBezTo>
                    <a:pt x="1166283" y="137583"/>
                    <a:pt x="1446741" y="68791"/>
                    <a:pt x="1727200" y="0"/>
                  </a:cubicBezTo>
                </a:path>
              </a:pathLst>
            </a:custGeom>
            <a:ln>
              <a:solidFill>
                <a:srgbClr val="0000FF"/>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7" name="任意多边形 26"/>
            <p:cNvSpPr/>
            <p:nvPr/>
          </p:nvSpPr>
          <p:spPr>
            <a:xfrm>
              <a:off x="1574800" y="2285992"/>
              <a:ext cx="1711316" cy="1350958"/>
            </a:xfrm>
            <a:custGeom>
              <a:avLst/>
              <a:gdLst>
                <a:gd name="connsiteX0" fmla="*/ 1765300 w 1765300"/>
                <a:gd name="connsiteY0" fmla="*/ 0 h 1409700"/>
                <a:gd name="connsiteX1" fmla="*/ 1460500 w 1765300"/>
                <a:gd name="connsiteY1" fmla="*/ 431800 h 1409700"/>
                <a:gd name="connsiteX2" fmla="*/ 1143000 w 1765300"/>
                <a:gd name="connsiteY2" fmla="*/ 863600 h 1409700"/>
                <a:gd name="connsiteX3" fmla="*/ 342900 w 1765300"/>
                <a:gd name="connsiteY3" fmla="*/ 1320800 h 1409700"/>
                <a:gd name="connsiteX4" fmla="*/ 0 w 1765300"/>
                <a:gd name="connsiteY4" fmla="*/ 1397000 h 1409700"/>
                <a:gd name="connsiteX0" fmla="*/ 1711316 w 1711316"/>
                <a:gd name="connsiteY0" fmla="*/ 0 h 1279520"/>
                <a:gd name="connsiteX1" fmla="*/ 1460500 w 1711316"/>
                <a:gd name="connsiteY1" fmla="*/ 301620 h 1279520"/>
                <a:gd name="connsiteX2" fmla="*/ 1143000 w 1711316"/>
                <a:gd name="connsiteY2" fmla="*/ 733420 h 1279520"/>
                <a:gd name="connsiteX3" fmla="*/ 342900 w 1711316"/>
                <a:gd name="connsiteY3" fmla="*/ 1190620 h 1279520"/>
                <a:gd name="connsiteX4" fmla="*/ 0 w 1711316"/>
                <a:gd name="connsiteY4" fmla="*/ 1266820 h 1279520"/>
                <a:gd name="connsiteX0" fmla="*/ 1711316 w 1711316"/>
                <a:gd name="connsiteY0" fmla="*/ 0 h 1350958"/>
                <a:gd name="connsiteX1" fmla="*/ 1460500 w 1711316"/>
                <a:gd name="connsiteY1" fmla="*/ 373058 h 1350958"/>
                <a:gd name="connsiteX2" fmla="*/ 1143000 w 1711316"/>
                <a:gd name="connsiteY2" fmla="*/ 804858 h 1350958"/>
                <a:gd name="connsiteX3" fmla="*/ 342900 w 1711316"/>
                <a:gd name="connsiteY3" fmla="*/ 1262058 h 1350958"/>
                <a:gd name="connsiteX4" fmla="*/ 0 w 1711316"/>
                <a:gd name="connsiteY4" fmla="*/ 1338258 h 1350958"/>
                <a:gd name="connsiteX0" fmla="*/ 1711316 w 1711316"/>
                <a:gd name="connsiteY0" fmla="*/ 0 h 1350958"/>
                <a:gd name="connsiteX1" fmla="*/ 1497002 w 1711316"/>
                <a:gd name="connsiteY1" fmla="*/ 428628 h 1350958"/>
                <a:gd name="connsiteX2" fmla="*/ 1143000 w 1711316"/>
                <a:gd name="connsiteY2" fmla="*/ 804858 h 1350958"/>
                <a:gd name="connsiteX3" fmla="*/ 342900 w 1711316"/>
                <a:gd name="connsiteY3" fmla="*/ 1262058 h 1350958"/>
                <a:gd name="connsiteX4" fmla="*/ 0 w 1711316"/>
                <a:gd name="connsiteY4" fmla="*/ 1338258 h 1350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316" h="1350958">
                  <a:moveTo>
                    <a:pt x="1711316" y="0"/>
                  </a:moveTo>
                  <a:cubicBezTo>
                    <a:pt x="1610774" y="143933"/>
                    <a:pt x="1591721" y="294485"/>
                    <a:pt x="1497002" y="428628"/>
                  </a:cubicBezTo>
                  <a:cubicBezTo>
                    <a:pt x="1402283" y="562771"/>
                    <a:pt x="1335350" y="665953"/>
                    <a:pt x="1143000" y="804858"/>
                  </a:cubicBezTo>
                  <a:cubicBezTo>
                    <a:pt x="950650" y="943763"/>
                    <a:pt x="533400" y="1173158"/>
                    <a:pt x="342900" y="1262058"/>
                  </a:cubicBezTo>
                  <a:cubicBezTo>
                    <a:pt x="152400" y="1350958"/>
                    <a:pt x="76200" y="1344608"/>
                    <a:pt x="0" y="1338258"/>
                  </a:cubicBezTo>
                </a:path>
              </a:pathLst>
            </a:custGeom>
            <a:ln>
              <a:solidFill>
                <a:srgbClr val="0000FF"/>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8" name="TextBox 27"/>
            <p:cNvSpPr txBox="1"/>
            <p:nvPr/>
          </p:nvSpPr>
          <p:spPr>
            <a:xfrm>
              <a:off x="2143110" y="1142984"/>
              <a:ext cx="285751" cy="415699"/>
            </a:xfrm>
            <a:prstGeom prst="rect">
              <a:avLst/>
            </a:prstGeom>
            <a:noFill/>
          </p:spPr>
          <p:txBody>
            <a:bodyPr wrap="square" rtlCol="0">
              <a:spAutoFit/>
            </a:bodyPr>
            <a:lstStyle/>
            <a:p>
              <a:r>
                <a:rPr lang="en-US" altLang="zh-CN" sz="1600">
                  <a:solidFill>
                    <a:srgbClr val="C00000"/>
                  </a:solidFill>
                  <a:latin typeface="Consolas" pitchFamily="49" charset="0"/>
                  <a:cs typeface="Consolas" pitchFamily="49" charset="0"/>
                </a:rPr>
                <a:t>6</a:t>
              </a:r>
              <a:endParaRPr lang="zh-CN" altLang="en-US" sz="1600">
                <a:solidFill>
                  <a:srgbClr val="C00000"/>
                </a:solidFill>
                <a:latin typeface="Consolas" pitchFamily="49" charset="0"/>
                <a:cs typeface="Consolas" pitchFamily="49" charset="0"/>
              </a:endParaRPr>
            </a:p>
          </p:txBody>
        </p:sp>
        <p:sp>
          <p:nvSpPr>
            <p:cNvPr id="29" name="TextBox 28"/>
            <p:cNvSpPr txBox="1"/>
            <p:nvPr/>
          </p:nvSpPr>
          <p:spPr>
            <a:xfrm>
              <a:off x="2143110" y="1857364"/>
              <a:ext cx="285751" cy="415699"/>
            </a:xfrm>
            <a:prstGeom prst="rect">
              <a:avLst/>
            </a:prstGeom>
            <a:noFill/>
          </p:spPr>
          <p:txBody>
            <a:bodyPr wrap="square" rtlCol="0">
              <a:spAutoFit/>
            </a:bodyPr>
            <a:lstStyle/>
            <a:p>
              <a:r>
                <a:rPr lang="en-US" altLang="zh-CN" sz="1600">
                  <a:solidFill>
                    <a:srgbClr val="C00000"/>
                  </a:solidFill>
                  <a:latin typeface="Consolas" pitchFamily="49" charset="0"/>
                  <a:cs typeface="Consolas" pitchFamily="49" charset="0"/>
                </a:rPr>
                <a:t>8</a:t>
              </a:r>
              <a:endParaRPr lang="zh-CN" altLang="en-US" sz="1600">
                <a:solidFill>
                  <a:srgbClr val="C00000"/>
                </a:solidFill>
                <a:latin typeface="Consolas" pitchFamily="49" charset="0"/>
                <a:cs typeface="Consolas" pitchFamily="49" charset="0"/>
              </a:endParaRPr>
            </a:p>
          </p:txBody>
        </p:sp>
        <p:sp>
          <p:nvSpPr>
            <p:cNvPr id="30" name="TextBox 29"/>
            <p:cNvSpPr txBox="1"/>
            <p:nvPr/>
          </p:nvSpPr>
          <p:spPr>
            <a:xfrm>
              <a:off x="760386" y="2633600"/>
              <a:ext cx="285751" cy="415699"/>
            </a:xfrm>
            <a:prstGeom prst="rect">
              <a:avLst/>
            </a:prstGeom>
            <a:noFill/>
          </p:spPr>
          <p:txBody>
            <a:bodyPr wrap="square" rtlCol="0">
              <a:spAutoFit/>
            </a:bodyPr>
            <a:lstStyle/>
            <a:p>
              <a:r>
                <a:rPr lang="en-US" altLang="zh-CN" sz="1600">
                  <a:solidFill>
                    <a:srgbClr val="C00000"/>
                  </a:solidFill>
                  <a:latin typeface="Consolas" pitchFamily="49" charset="0"/>
                  <a:cs typeface="Consolas" pitchFamily="49" charset="0"/>
                </a:rPr>
                <a:t>5</a:t>
              </a:r>
              <a:endParaRPr lang="zh-CN" altLang="en-US" sz="1600">
                <a:solidFill>
                  <a:srgbClr val="C00000"/>
                </a:solidFill>
                <a:latin typeface="Consolas" pitchFamily="49" charset="0"/>
                <a:cs typeface="Consolas" pitchFamily="49" charset="0"/>
              </a:endParaRPr>
            </a:p>
          </p:txBody>
        </p:sp>
        <p:sp>
          <p:nvSpPr>
            <p:cNvPr id="31" name="TextBox 30"/>
            <p:cNvSpPr txBox="1"/>
            <p:nvPr/>
          </p:nvSpPr>
          <p:spPr>
            <a:xfrm>
              <a:off x="1227114" y="2605082"/>
              <a:ext cx="285751" cy="415699"/>
            </a:xfrm>
            <a:prstGeom prst="rect">
              <a:avLst/>
            </a:prstGeom>
            <a:noFill/>
          </p:spPr>
          <p:txBody>
            <a:bodyPr wrap="square" rtlCol="0">
              <a:spAutoFit/>
            </a:bodyPr>
            <a:lstStyle/>
            <a:p>
              <a:r>
                <a:rPr lang="en-US" altLang="zh-CN" sz="1600">
                  <a:solidFill>
                    <a:srgbClr val="C00000"/>
                  </a:solidFill>
                  <a:latin typeface="Consolas" pitchFamily="49" charset="0"/>
                  <a:cs typeface="Consolas" pitchFamily="49" charset="0"/>
                </a:rPr>
                <a:t>8</a:t>
              </a:r>
              <a:endParaRPr lang="zh-CN" altLang="en-US" sz="1600">
                <a:solidFill>
                  <a:srgbClr val="C00000"/>
                </a:solidFill>
                <a:latin typeface="Consolas" pitchFamily="49" charset="0"/>
                <a:cs typeface="Consolas" pitchFamily="49" charset="0"/>
              </a:endParaRPr>
            </a:p>
          </p:txBody>
        </p:sp>
        <p:sp>
          <p:nvSpPr>
            <p:cNvPr id="32" name="TextBox 31"/>
            <p:cNvSpPr txBox="1"/>
            <p:nvPr/>
          </p:nvSpPr>
          <p:spPr>
            <a:xfrm>
              <a:off x="2227246" y="4184598"/>
              <a:ext cx="285751" cy="415699"/>
            </a:xfrm>
            <a:prstGeom prst="rect">
              <a:avLst/>
            </a:prstGeom>
            <a:noFill/>
          </p:spPr>
          <p:txBody>
            <a:bodyPr wrap="square" rtlCol="0">
              <a:spAutoFit/>
            </a:bodyPr>
            <a:lstStyle/>
            <a:p>
              <a:r>
                <a:rPr lang="en-US" altLang="zh-CN" sz="1600">
                  <a:solidFill>
                    <a:srgbClr val="C00000"/>
                  </a:solidFill>
                  <a:latin typeface="Consolas" pitchFamily="49" charset="0"/>
                  <a:cs typeface="Consolas" pitchFamily="49" charset="0"/>
                </a:rPr>
                <a:t>5</a:t>
              </a:r>
              <a:endParaRPr lang="zh-CN" altLang="en-US" sz="1600">
                <a:solidFill>
                  <a:srgbClr val="C00000"/>
                </a:solidFill>
                <a:latin typeface="Consolas" pitchFamily="49" charset="0"/>
                <a:cs typeface="Consolas" pitchFamily="49" charset="0"/>
              </a:endParaRPr>
            </a:p>
          </p:txBody>
        </p:sp>
        <p:sp>
          <p:nvSpPr>
            <p:cNvPr id="33" name="TextBox 32"/>
            <p:cNvSpPr txBox="1"/>
            <p:nvPr/>
          </p:nvSpPr>
          <p:spPr>
            <a:xfrm>
              <a:off x="2227246" y="3646432"/>
              <a:ext cx="285751" cy="415699"/>
            </a:xfrm>
            <a:prstGeom prst="rect">
              <a:avLst/>
            </a:prstGeom>
            <a:noFill/>
          </p:spPr>
          <p:txBody>
            <a:bodyPr wrap="square" rtlCol="0">
              <a:spAutoFit/>
            </a:bodyPr>
            <a:lstStyle/>
            <a:p>
              <a:r>
                <a:rPr lang="en-US" altLang="zh-CN" sz="1600">
                  <a:solidFill>
                    <a:srgbClr val="C00000"/>
                  </a:solidFill>
                  <a:latin typeface="Consolas" pitchFamily="49" charset="0"/>
                  <a:cs typeface="Consolas" pitchFamily="49" charset="0"/>
                </a:rPr>
                <a:t>8</a:t>
              </a:r>
              <a:endParaRPr lang="zh-CN" altLang="en-US" sz="1600">
                <a:solidFill>
                  <a:srgbClr val="C00000"/>
                </a:solidFill>
                <a:latin typeface="Consolas" pitchFamily="49" charset="0"/>
                <a:cs typeface="Consolas" pitchFamily="49" charset="0"/>
              </a:endParaRPr>
            </a:p>
          </p:txBody>
        </p:sp>
        <p:sp>
          <p:nvSpPr>
            <p:cNvPr id="34" name="TextBox 33"/>
            <p:cNvSpPr txBox="1"/>
            <p:nvPr/>
          </p:nvSpPr>
          <p:spPr>
            <a:xfrm>
              <a:off x="3773483" y="2671700"/>
              <a:ext cx="285751" cy="415699"/>
            </a:xfrm>
            <a:prstGeom prst="rect">
              <a:avLst/>
            </a:prstGeom>
            <a:noFill/>
          </p:spPr>
          <p:txBody>
            <a:bodyPr wrap="square" rtlCol="0">
              <a:spAutoFit/>
            </a:bodyPr>
            <a:lstStyle/>
            <a:p>
              <a:r>
                <a:rPr lang="en-US" altLang="zh-CN" sz="1600">
                  <a:solidFill>
                    <a:srgbClr val="C00000"/>
                  </a:solidFill>
                  <a:latin typeface="Consolas" pitchFamily="49" charset="0"/>
                  <a:cs typeface="Consolas" pitchFamily="49" charset="0"/>
                </a:rPr>
                <a:t>7</a:t>
              </a:r>
              <a:endParaRPr lang="zh-CN" altLang="en-US" sz="1600">
                <a:solidFill>
                  <a:srgbClr val="C00000"/>
                </a:solidFill>
                <a:latin typeface="Consolas" pitchFamily="49" charset="0"/>
                <a:cs typeface="Consolas" pitchFamily="49" charset="0"/>
              </a:endParaRPr>
            </a:p>
          </p:txBody>
        </p:sp>
        <p:sp>
          <p:nvSpPr>
            <p:cNvPr id="35" name="TextBox 34"/>
            <p:cNvSpPr txBox="1"/>
            <p:nvPr/>
          </p:nvSpPr>
          <p:spPr>
            <a:xfrm>
              <a:off x="3227380" y="2663821"/>
              <a:ext cx="285751" cy="415699"/>
            </a:xfrm>
            <a:prstGeom prst="rect">
              <a:avLst/>
            </a:prstGeom>
            <a:noFill/>
          </p:spPr>
          <p:txBody>
            <a:bodyPr wrap="square" rtlCol="0">
              <a:spAutoFit/>
            </a:bodyPr>
            <a:lstStyle/>
            <a:p>
              <a:r>
                <a:rPr lang="en-US" altLang="zh-CN" sz="1600">
                  <a:solidFill>
                    <a:srgbClr val="C00000"/>
                  </a:solidFill>
                  <a:latin typeface="Consolas" pitchFamily="49" charset="0"/>
                  <a:cs typeface="Consolas" pitchFamily="49" charset="0"/>
                </a:rPr>
                <a:t>5</a:t>
              </a:r>
              <a:endParaRPr lang="zh-CN" altLang="en-US" sz="1600">
                <a:solidFill>
                  <a:srgbClr val="C00000"/>
                </a:solidFill>
                <a:latin typeface="Consolas" pitchFamily="49" charset="0"/>
                <a:cs typeface="Consolas" pitchFamily="49" charset="0"/>
              </a:endParaRPr>
            </a:p>
          </p:txBody>
        </p:sp>
        <p:sp>
          <p:nvSpPr>
            <p:cNvPr id="36" name="TextBox 35"/>
            <p:cNvSpPr txBox="1"/>
            <p:nvPr/>
          </p:nvSpPr>
          <p:spPr>
            <a:xfrm>
              <a:off x="2844788" y="2385949"/>
              <a:ext cx="285751" cy="415699"/>
            </a:xfrm>
            <a:prstGeom prst="rect">
              <a:avLst/>
            </a:prstGeom>
            <a:noFill/>
          </p:spPr>
          <p:txBody>
            <a:bodyPr wrap="square" rtlCol="0">
              <a:spAutoFit/>
            </a:bodyPr>
            <a:lstStyle/>
            <a:p>
              <a:r>
                <a:rPr lang="en-US" altLang="zh-CN" sz="1600">
                  <a:solidFill>
                    <a:srgbClr val="0000FF"/>
                  </a:solidFill>
                  <a:latin typeface="Consolas" pitchFamily="49" charset="0"/>
                  <a:cs typeface="Consolas" pitchFamily="49" charset="0"/>
                </a:rPr>
                <a:t>8</a:t>
              </a:r>
              <a:endParaRPr lang="zh-CN" altLang="en-US" sz="1600">
                <a:solidFill>
                  <a:srgbClr val="0000FF"/>
                </a:solidFill>
                <a:latin typeface="Consolas" pitchFamily="49" charset="0"/>
                <a:cs typeface="Consolas" pitchFamily="49" charset="0"/>
              </a:endParaRPr>
            </a:p>
          </p:txBody>
        </p:sp>
        <p:sp>
          <p:nvSpPr>
            <p:cNvPr id="37" name="TextBox 36"/>
            <p:cNvSpPr txBox="1"/>
            <p:nvPr/>
          </p:nvSpPr>
          <p:spPr>
            <a:xfrm>
              <a:off x="1643043" y="3079690"/>
              <a:ext cx="285751" cy="491281"/>
            </a:xfrm>
            <a:prstGeom prst="rect">
              <a:avLst/>
            </a:prstGeom>
            <a:noFill/>
          </p:spPr>
          <p:txBody>
            <a:bodyPr wrap="square" rtlCol="0">
              <a:spAutoFit/>
            </a:bodyPr>
            <a:lstStyle/>
            <a:p>
              <a:r>
                <a:rPr lang="en-US" altLang="zh-CN" sz="2000">
                  <a:solidFill>
                    <a:srgbClr val="0000FF"/>
                  </a:solidFill>
                  <a:latin typeface="Consolas" pitchFamily="49" charset="0"/>
                  <a:cs typeface="Consolas" pitchFamily="49" charset="0"/>
                </a:rPr>
                <a:t>9</a:t>
              </a:r>
              <a:endParaRPr lang="zh-CN" altLang="en-US" sz="2000">
                <a:solidFill>
                  <a:srgbClr val="0000FF"/>
                </a:solidFill>
                <a:latin typeface="Consolas" pitchFamily="49" charset="0"/>
                <a:cs typeface="Consolas" pitchFamily="49" charset="0"/>
              </a:endParaRPr>
            </a:p>
          </p:txBody>
        </p:sp>
        <p:sp>
          <p:nvSpPr>
            <p:cNvPr id="38" name="TextBox 37"/>
            <p:cNvSpPr txBox="1"/>
            <p:nvPr/>
          </p:nvSpPr>
          <p:spPr>
            <a:xfrm>
              <a:off x="1900218" y="2419543"/>
              <a:ext cx="388903" cy="302326"/>
            </a:xfrm>
            <a:prstGeom prst="rect">
              <a:avLst/>
            </a:prstGeom>
            <a:noFill/>
          </p:spPr>
          <p:txBody>
            <a:bodyPr wrap="square" lIns="0" tIns="0" rIns="0" bIns="0" rtlCol="0">
              <a:spAutoFit/>
            </a:bodyPr>
            <a:lstStyle/>
            <a:p>
              <a:r>
                <a:rPr lang="en-US" altLang="zh-CN" sz="1600">
                  <a:solidFill>
                    <a:srgbClr val="006600"/>
                  </a:solidFill>
                  <a:latin typeface="Consolas" pitchFamily="49" charset="0"/>
                  <a:cs typeface="Consolas" pitchFamily="49" charset="0"/>
                </a:rPr>
                <a:t>36</a:t>
              </a:r>
              <a:endParaRPr lang="zh-CN" altLang="en-US" sz="1600">
                <a:solidFill>
                  <a:srgbClr val="006600"/>
                </a:solidFill>
                <a:latin typeface="Consolas" pitchFamily="49" charset="0"/>
                <a:cs typeface="Consolas" pitchFamily="49" charset="0"/>
              </a:endParaRPr>
            </a:p>
          </p:txBody>
        </p:sp>
        <p:sp>
          <p:nvSpPr>
            <p:cNvPr id="39" name="TextBox 38"/>
            <p:cNvSpPr txBox="1"/>
            <p:nvPr/>
          </p:nvSpPr>
          <p:spPr>
            <a:xfrm>
              <a:off x="2643174" y="3155948"/>
              <a:ext cx="285751" cy="415699"/>
            </a:xfrm>
            <a:prstGeom prst="rect">
              <a:avLst/>
            </a:prstGeom>
            <a:noFill/>
          </p:spPr>
          <p:txBody>
            <a:bodyPr wrap="square" rtlCol="0">
              <a:spAutoFit/>
            </a:bodyPr>
            <a:lstStyle/>
            <a:p>
              <a:r>
                <a:rPr lang="en-US" altLang="zh-CN" sz="1600">
                  <a:solidFill>
                    <a:srgbClr val="006600"/>
                  </a:solidFill>
                  <a:latin typeface="Consolas" pitchFamily="49" charset="0"/>
                  <a:cs typeface="Consolas" pitchFamily="49" charset="0"/>
                </a:rPr>
                <a:t>7</a:t>
              </a:r>
              <a:endParaRPr lang="zh-CN" altLang="en-US" sz="1600">
                <a:solidFill>
                  <a:srgbClr val="006600"/>
                </a:solidFill>
                <a:latin typeface="Consolas" pitchFamily="49" charset="0"/>
                <a:cs typeface="Consolas" pitchFamily="49" charset="0"/>
              </a:endParaRPr>
            </a:p>
          </p:txBody>
        </p:sp>
      </p:grpSp>
      <p:pic>
        <p:nvPicPr>
          <p:cNvPr id="124930" name="Picture 2"/>
          <p:cNvPicPr>
            <a:picLocks noChangeAspect="1" noChangeArrowheads="1"/>
          </p:cNvPicPr>
          <p:nvPr/>
        </p:nvPicPr>
        <p:blipFill>
          <a:blip r:embed="rId2"/>
          <a:srcRect/>
          <a:stretch>
            <a:fillRect/>
          </a:stretch>
        </p:blipFill>
        <p:spPr bwMode="auto">
          <a:xfrm>
            <a:off x="1595406" y="2281248"/>
            <a:ext cx="6286512" cy="3005141"/>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532595-3494-4075-899B-DDDBA57F1D70}"/>
              </a:ext>
            </a:extLst>
          </p:cNvPr>
          <p:cNvSpPr>
            <a:spLocks noGrp="1"/>
          </p:cNvSpPr>
          <p:nvPr>
            <p:ph type="title"/>
          </p:nvPr>
        </p:nvSpPr>
        <p:spPr/>
        <p:txBody>
          <a:bodyPr/>
          <a:lstStyle/>
          <a:p>
            <a:r>
              <a:rPr lang="zh-CN" altLang="en-US" dirty="0"/>
              <a:t>课程内容</a:t>
            </a:r>
          </a:p>
        </p:txBody>
      </p:sp>
      <p:sp>
        <p:nvSpPr>
          <p:cNvPr id="3" name="内容占位符 2">
            <a:extLst>
              <a:ext uri="{FF2B5EF4-FFF2-40B4-BE49-F238E27FC236}">
                <a16:creationId xmlns:a16="http://schemas.microsoft.com/office/drawing/2014/main" id="{4AD499B7-5ACB-4735-A053-7FE3D443CFC0}"/>
              </a:ext>
            </a:extLst>
          </p:cNvPr>
          <p:cNvSpPr>
            <a:spLocks noGrp="1"/>
          </p:cNvSpPr>
          <p:nvPr>
            <p:ph idx="1"/>
          </p:nvPr>
        </p:nvSpPr>
        <p:spPr/>
        <p:txBody>
          <a:bodyPr/>
          <a:lstStyle/>
          <a:p>
            <a:r>
              <a:rPr lang="zh-CN" altLang="en-US" dirty="0"/>
              <a:t>树形</a:t>
            </a:r>
            <a:r>
              <a:rPr lang="en-US" altLang="zh-CN" dirty="0"/>
              <a:t>DP</a:t>
            </a:r>
            <a:r>
              <a:rPr lang="zh-CN" altLang="en-US" dirty="0"/>
              <a:t>的特点</a:t>
            </a:r>
            <a:endParaRPr lang="en-US" altLang="zh-CN" dirty="0"/>
          </a:p>
          <a:p>
            <a:r>
              <a:rPr lang="zh-CN" altLang="en-US" dirty="0"/>
              <a:t>树形</a:t>
            </a:r>
            <a:r>
              <a:rPr lang="en-US" altLang="zh-CN" dirty="0"/>
              <a:t>DP</a:t>
            </a:r>
            <a:r>
              <a:rPr lang="zh-CN" altLang="en-US" dirty="0"/>
              <a:t>的常见状态转移公式</a:t>
            </a:r>
            <a:endParaRPr lang="en-US" altLang="zh-CN" dirty="0"/>
          </a:p>
          <a:p>
            <a:r>
              <a:rPr lang="zh-CN" altLang="en-US" b="0" i="0" dirty="0">
                <a:solidFill>
                  <a:srgbClr val="333333"/>
                </a:solidFill>
                <a:effectLst/>
                <a:latin typeface="Helvetica Neue"/>
              </a:rPr>
              <a:t>例题</a:t>
            </a:r>
            <a:endParaRPr lang="en-US" altLang="zh-CN" b="0" i="0" dirty="0">
              <a:solidFill>
                <a:srgbClr val="333333"/>
              </a:solidFill>
              <a:effectLst/>
              <a:latin typeface="Helvetica Neue"/>
            </a:endParaRPr>
          </a:p>
          <a:p>
            <a:r>
              <a:rPr lang="zh-CN" altLang="en-US" dirty="0"/>
              <a:t>真题</a:t>
            </a:r>
            <a:endParaRPr lang="en-US" altLang="zh-CN" dirty="0"/>
          </a:p>
        </p:txBody>
      </p:sp>
    </p:spTree>
    <p:extLst>
      <p:ext uri="{BB962C8B-B14F-4D97-AF65-F5344CB8AC3E}">
        <p14:creationId xmlns:p14="http://schemas.microsoft.com/office/powerpoint/2010/main" val="1308678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1881158" y="1857364"/>
            <a:ext cx="8496300" cy="1003416"/>
          </a:xfrm>
          <a:prstGeom prst="rect">
            <a:avLst/>
          </a:prstGeom>
          <a:noFill/>
          <a:ln w="9525">
            <a:noFill/>
            <a:miter lim="800000"/>
            <a:headEnd/>
            <a:tailEnd/>
          </a:ln>
        </p:spPr>
        <p:txBody>
          <a:bodyPr>
            <a:spAutoFit/>
          </a:bodyPr>
          <a:lstStyle/>
          <a:p>
            <a:pPr>
              <a:lnSpc>
                <a:spcPct val="150000"/>
              </a:lnSpc>
            </a:pPr>
            <a:r>
              <a:rPr lang="en-US" altLang="zh-CN" sz="2200" dirty="0">
                <a:solidFill>
                  <a:srgbClr val="0000FF"/>
                </a:solidFill>
                <a:latin typeface="Consolas" pitchFamily="49" charset="0"/>
                <a:ea typeface="楷体" pitchFamily="49" charset="-122"/>
                <a:cs typeface="Consolas" pitchFamily="49" charset="0"/>
              </a:rPr>
              <a:t>   </a:t>
            </a:r>
            <a:r>
              <a:rPr lang="zh-CN" altLang="zh-CN" sz="2200" dirty="0">
                <a:solidFill>
                  <a:srgbClr val="FF0000"/>
                </a:solidFill>
                <a:latin typeface="Consolas" pitchFamily="49" charset="0"/>
                <a:ea typeface="楷体" pitchFamily="49" charset="-122"/>
                <a:cs typeface="Consolas" pitchFamily="49" charset="0"/>
              </a:rPr>
              <a:t>【算法分析】</a:t>
            </a:r>
            <a:r>
              <a:rPr lang="zh-CN" altLang="en-US" sz="2000" dirty="0">
                <a:solidFill>
                  <a:srgbClr val="0000FF"/>
                </a:solidFill>
                <a:latin typeface="Consolas" pitchFamily="49" charset="0"/>
                <a:ea typeface="楷体" pitchFamily="49" charset="-122"/>
                <a:cs typeface="Consolas" pitchFamily="49" charset="0"/>
              </a:rPr>
              <a:t>对于图中的</a:t>
            </a:r>
            <a:r>
              <a:rPr lang="nb-NO"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个顶点，本算法需要对</a:t>
            </a:r>
            <a:r>
              <a:rPr lang="en-US"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r>
              <a:rPr lang="en-US"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r>
              <a:rPr lang="en-US" sz="2000" i="1" dirty="0">
                <a:solidFill>
                  <a:srgbClr val="0000FF"/>
                </a:solidFill>
                <a:latin typeface="Consolas" pitchFamily="49" charset="0"/>
                <a:ea typeface="楷体" pitchFamily="49" charset="-122"/>
                <a:cs typeface="Consolas" pitchFamily="49" charset="0"/>
              </a:rPr>
              <a:t>n</a:t>
            </a:r>
            <a:r>
              <a:rPr lang="en-US"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的每个子集都要操作，时间复杂度是</a:t>
            </a:r>
            <a:r>
              <a:rPr lang="en-US" sz="2000" dirty="0">
                <a:solidFill>
                  <a:srgbClr val="0000FF"/>
                </a:solidFill>
                <a:latin typeface="Consolas" pitchFamily="49" charset="0"/>
                <a:ea typeface="楷体" pitchFamily="49" charset="-122"/>
                <a:cs typeface="Consolas" pitchFamily="49" charset="0"/>
              </a:rPr>
              <a:t>O(</a:t>
            </a:r>
            <a:r>
              <a:rPr lang="en-US" altLang="zh-CN" sz="2000" i="1" dirty="0">
                <a:solidFill>
                  <a:srgbClr val="0000FF"/>
                </a:solidFill>
                <a:latin typeface="Consolas" pitchFamily="49" charset="0"/>
                <a:ea typeface="楷体" pitchFamily="49" charset="-122"/>
                <a:cs typeface="Consolas" pitchFamily="49" charset="0"/>
              </a:rPr>
              <a:t>n</a:t>
            </a:r>
            <a:r>
              <a:rPr lang="en-US" sz="2000" dirty="0">
                <a:solidFill>
                  <a:srgbClr val="0000FF"/>
                </a:solidFill>
                <a:latin typeface="Consolas" pitchFamily="49" charset="0"/>
                <a:ea typeface="楷体" pitchFamily="49" charset="-122"/>
                <a:cs typeface="Consolas" pitchFamily="49" charset="0"/>
              </a:rPr>
              <a:t>*2</a:t>
            </a:r>
            <a:r>
              <a:rPr lang="en-US" sz="2000" i="1" baseline="30000" dirty="0">
                <a:solidFill>
                  <a:srgbClr val="0000FF"/>
                </a:solidFill>
                <a:latin typeface="Consolas" pitchFamily="49" charset="0"/>
                <a:ea typeface="楷体" pitchFamily="49" charset="-122"/>
                <a:cs typeface="Consolas" pitchFamily="49" charset="0"/>
              </a:rPr>
              <a:t>n</a:t>
            </a:r>
            <a:r>
              <a:rPr lang="en-US"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E2C5C2-DF6F-4E4B-9C32-5078CDEB7EA6}"/>
              </a:ext>
            </a:extLst>
          </p:cNvPr>
          <p:cNvSpPr>
            <a:spLocks noGrp="1"/>
          </p:cNvSpPr>
          <p:nvPr>
            <p:ph type="title"/>
          </p:nvPr>
        </p:nvSpPr>
        <p:spPr/>
        <p:txBody>
          <a:bodyPr/>
          <a:lstStyle/>
          <a:p>
            <a:r>
              <a:rPr lang="zh-CN" altLang="en-US" dirty="0"/>
              <a:t>例题：</a:t>
            </a:r>
            <a:r>
              <a:rPr lang="en-US" altLang="zh-CN" b="1" i="0" dirty="0">
                <a:solidFill>
                  <a:srgbClr val="222226"/>
                </a:solidFill>
                <a:effectLst/>
                <a:latin typeface="PingFang SC"/>
              </a:rPr>
              <a:t> </a:t>
            </a:r>
            <a:r>
              <a:rPr lang="en-US" altLang="zh-CN" dirty="0"/>
              <a:t>Anniversary party</a:t>
            </a:r>
            <a:endParaRPr lang="zh-CN" altLang="en-US" dirty="0"/>
          </a:p>
        </p:txBody>
      </p:sp>
      <p:sp>
        <p:nvSpPr>
          <p:cNvPr id="3" name="内容占位符 2">
            <a:extLst>
              <a:ext uri="{FF2B5EF4-FFF2-40B4-BE49-F238E27FC236}">
                <a16:creationId xmlns:a16="http://schemas.microsoft.com/office/drawing/2014/main" id="{445F8FFB-BA04-4748-B608-F976816ED84B}"/>
              </a:ext>
            </a:extLst>
          </p:cNvPr>
          <p:cNvSpPr>
            <a:spLocks noGrp="1"/>
          </p:cNvSpPr>
          <p:nvPr>
            <p:ph idx="1"/>
          </p:nvPr>
        </p:nvSpPr>
        <p:spPr>
          <a:xfrm>
            <a:off x="838200" y="1825625"/>
            <a:ext cx="11069320" cy="4351338"/>
          </a:xfrm>
        </p:spPr>
        <p:txBody>
          <a:bodyPr>
            <a:normAutofit/>
          </a:bodyPr>
          <a:lstStyle/>
          <a:p>
            <a:r>
              <a:rPr lang="zh-CN" altLang="en-US" b="0" i="0" dirty="0">
                <a:solidFill>
                  <a:srgbClr val="333333"/>
                </a:solidFill>
                <a:effectLst/>
                <a:latin typeface="Microsoft YaHei" panose="020B0503020204020204" pitchFamily="34" charset="-122"/>
                <a:ea typeface="Microsoft YaHei" panose="020B0503020204020204" pitchFamily="34" charset="-122"/>
              </a:rPr>
              <a:t>有一群人有直接的上下级关系（即树中的父子关系）且保证关系是树形的，在一个 </a:t>
            </a:r>
            <a:r>
              <a:rPr lang="en-US" altLang="zh-CN" b="0" i="0" dirty="0">
                <a:solidFill>
                  <a:srgbClr val="333333"/>
                </a:solidFill>
                <a:effectLst/>
                <a:latin typeface="Microsoft YaHei" panose="020B0503020204020204" pitchFamily="34" charset="-122"/>
                <a:ea typeface="Microsoft YaHei" panose="020B0503020204020204" pitchFamily="34" charset="-122"/>
              </a:rPr>
              <a:t>party </a:t>
            </a:r>
            <a:r>
              <a:rPr lang="zh-CN" altLang="en-US" b="0" i="0" dirty="0">
                <a:solidFill>
                  <a:srgbClr val="333333"/>
                </a:solidFill>
                <a:effectLst/>
                <a:latin typeface="Microsoft YaHei" panose="020B0503020204020204" pitchFamily="34" charset="-122"/>
                <a:ea typeface="Microsoft YaHei" panose="020B0503020204020204" pitchFamily="34" charset="-122"/>
              </a:rPr>
              <a:t>中上下级不能同时出席，每个人都有个 </a:t>
            </a:r>
            <a:r>
              <a:rPr lang="en-US" altLang="zh-CN" b="0" i="0" dirty="0">
                <a:solidFill>
                  <a:srgbClr val="333333"/>
                </a:solidFill>
                <a:effectLst/>
                <a:latin typeface="Microsoft YaHei" panose="020B0503020204020204" pitchFamily="34" charset="-122"/>
                <a:ea typeface="Microsoft YaHei" panose="020B0503020204020204" pitchFamily="34" charset="-122"/>
              </a:rPr>
              <a:t>rating </a:t>
            </a:r>
            <a:r>
              <a:rPr lang="zh-CN" altLang="en-US" b="0" i="0" dirty="0">
                <a:solidFill>
                  <a:srgbClr val="333333"/>
                </a:solidFill>
                <a:effectLst/>
                <a:latin typeface="Microsoft YaHei" panose="020B0503020204020204" pitchFamily="34" charset="-122"/>
                <a:ea typeface="Microsoft YaHei" panose="020B0503020204020204" pitchFamily="34" charset="-122"/>
              </a:rPr>
              <a:t>，问如何选择出席的人，使得所有人的 </a:t>
            </a:r>
            <a:r>
              <a:rPr lang="en-US" altLang="zh-CN" b="0" i="0" dirty="0">
                <a:solidFill>
                  <a:srgbClr val="333333"/>
                </a:solidFill>
                <a:effectLst/>
                <a:latin typeface="Microsoft YaHei" panose="020B0503020204020204" pitchFamily="34" charset="-122"/>
                <a:ea typeface="Microsoft YaHei" panose="020B0503020204020204" pitchFamily="34" charset="-122"/>
              </a:rPr>
              <a:t>rating </a:t>
            </a:r>
            <a:r>
              <a:rPr lang="zh-CN" altLang="en-US" b="0" i="0" dirty="0">
                <a:solidFill>
                  <a:srgbClr val="333333"/>
                </a:solidFill>
                <a:effectLst/>
                <a:latin typeface="Microsoft YaHei" panose="020B0503020204020204" pitchFamily="34" charset="-122"/>
                <a:ea typeface="Microsoft YaHei" panose="020B0503020204020204" pitchFamily="34" charset="-122"/>
              </a:rPr>
              <a:t>之和最大</a:t>
            </a:r>
            <a:endParaRPr lang="en-US" altLang="zh-CN" b="0" i="0" dirty="0">
              <a:solidFill>
                <a:srgbClr val="333333"/>
              </a:solidFill>
              <a:effectLst/>
              <a:latin typeface="Microsoft YaHei" panose="020B0503020204020204" pitchFamily="34" charset="-122"/>
              <a:ea typeface="Microsoft YaHei" panose="020B0503020204020204" pitchFamily="34" charset="-122"/>
            </a:endParaRPr>
          </a:p>
          <a:p>
            <a:r>
              <a:rPr lang="zh-CN" altLang="en-US" dirty="0">
                <a:solidFill>
                  <a:srgbClr val="333333"/>
                </a:solidFill>
                <a:latin typeface="Microsoft YaHei" panose="020B0503020204020204" pitchFamily="34" charset="-122"/>
                <a:ea typeface="Microsoft YaHei" panose="020B0503020204020204" pitchFamily="34" charset="-122"/>
              </a:rPr>
              <a:t>数据范围是</a:t>
            </a:r>
            <a:r>
              <a:rPr lang="en-US" altLang="zh-CN" dirty="0">
                <a:solidFill>
                  <a:srgbClr val="333333"/>
                </a:solidFill>
                <a:latin typeface="Microsoft YaHei" panose="020B0503020204020204" pitchFamily="34" charset="-122"/>
                <a:ea typeface="Microsoft YaHei" panose="020B0503020204020204" pitchFamily="34" charset="-122"/>
              </a:rPr>
              <a:t>600</a:t>
            </a:r>
            <a:r>
              <a:rPr lang="zh-CN" altLang="en-US" dirty="0">
                <a:solidFill>
                  <a:srgbClr val="333333"/>
                </a:solidFill>
                <a:latin typeface="Microsoft YaHei" panose="020B0503020204020204" pitchFamily="34" charset="-122"/>
                <a:ea typeface="Microsoft YaHei" panose="020B0503020204020204" pitchFamily="34" charset="-122"/>
              </a:rPr>
              <a:t>人，</a:t>
            </a:r>
            <a:r>
              <a:rPr lang="en-US" altLang="zh-CN" dirty="0">
                <a:solidFill>
                  <a:srgbClr val="333333"/>
                </a:solidFill>
                <a:latin typeface="Microsoft YaHei" panose="020B0503020204020204" pitchFamily="34" charset="-122"/>
                <a:ea typeface="Microsoft YaHei" panose="020B0503020204020204" pitchFamily="34" charset="-122"/>
              </a:rPr>
              <a:t>rating</a:t>
            </a:r>
            <a:r>
              <a:rPr lang="zh-CN" altLang="en-US" dirty="0">
                <a:solidFill>
                  <a:srgbClr val="333333"/>
                </a:solidFill>
                <a:latin typeface="Microsoft YaHei" panose="020B0503020204020204" pitchFamily="34" charset="-122"/>
                <a:ea typeface="Microsoft YaHei" panose="020B0503020204020204" pitchFamily="34" charset="-122"/>
              </a:rPr>
              <a:t>在</a:t>
            </a:r>
            <a:r>
              <a:rPr lang="en-US" altLang="zh-CN" dirty="0">
                <a:solidFill>
                  <a:srgbClr val="333333"/>
                </a:solidFill>
                <a:latin typeface="Microsoft YaHei" panose="020B0503020204020204" pitchFamily="34" charset="-122"/>
                <a:ea typeface="Microsoft YaHei" panose="020B0503020204020204" pitchFamily="34" charset="-122"/>
              </a:rPr>
              <a:t>-128</a:t>
            </a:r>
            <a:r>
              <a:rPr lang="zh-CN" altLang="en-US" dirty="0">
                <a:solidFill>
                  <a:srgbClr val="333333"/>
                </a:solidFill>
                <a:latin typeface="Microsoft YaHei" panose="020B0503020204020204" pitchFamily="34" charset="-122"/>
                <a:ea typeface="Microsoft YaHei" panose="020B0503020204020204" pitchFamily="34" charset="-122"/>
              </a:rPr>
              <a:t>到</a:t>
            </a:r>
            <a:r>
              <a:rPr lang="en-US" altLang="zh-CN" dirty="0">
                <a:solidFill>
                  <a:srgbClr val="333333"/>
                </a:solidFill>
                <a:latin typeface="Microsoft YaHei" panose="020B0503020204020204" pitchFamily="34" charset="-122"/>
                <a:ea typeface="Microsoft YaHei" panose="020B0503020204020204" pitchFamily="34" charset="-122"/>
              </a:rPr>
              <a:t>127</a:t>
            </a:r>
            <a:r>
              <a:rPr lang="zh-CN" altLang="en-US" dirty="0">
                <a:solidFill>
                  <a:srgbClr val="333333"/>
                </a:solidFill>
                <a:latin typeface="Microsoft YaHei" panose="020B0503020204020204" pitchFamily="34" charset="-122"/>
                <a:ea typeface="Microsoft YaHei" panose="020B0503020204020204" pitchFamily="34" charset="-122"/>
              </a:rPr>
              <a:t>之间</a:t>
            </a:r>
            <a:endParaRPr lang="en-US" altLang="zh-CN" b="0" i="0" dirty="0">
              <a:solidFill>
                <a:srgbClr val="333333"/>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587885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E2C5C2-DF6F-4E4B-9C32-5078CDEB7EA6}"/>
              </a:ext>
            </a:extLst>
          </p:cNvPr>
          <p:cNvSpPr>
            <a:spLocks noGrp="1"/>
          </p:cNvSpPr>
          <p:nvPr>
            <p:ph type="title"/>
          </p:nvPr>
        </p:nvSpPr>
        <p:spPr/>
        <p:txBody>
          <a:bodyPr/>
          <a:lstStyle/>
          <a:p>
            <a:r>
              <a:rPr lang="en-US" altLang="zh-CN" dirty="0"/>
              <a:t>Anniversary party</a:t>
            </a:r>
            <a:r>
              <a:rPr lang="zh-CN" altLang="en-US" dirty="0"/>
              <a:t>的题解</a:t>
            </a:r>
          </a:p>
        </p:txBody>
      </p:sp>
      <p:sp>
        <p:nvSpPr>
          <p:cNvPr id="3" name="内容占位符 2">
            <a:extLst>
              <a:ext uri="{FF2B5EF4-FFF2-40B4-BE49-F238E27FC236}">
                <a16:creationId xmlns:a16="http://schemas.microsoft.com/office/drawing/2014/main" id="{445F8FFB-BA04-4748-B608-F976816ED84B}"/>
              </a:ext>
            </a:extLst>
          </p:cNvPr>
          <p:cNvSpPr>
            <a:spLocks noGrp="1"/>
          </p:cNvSpPr>
          <p:nvPr>
            <p:ph idx="1"/>
          </p:nvPr>
        </p:nvSpPr>
        <p:spPr>
          <a:xfrm>
            <a:off x="838200" y="1825625"/>
            <a:ext cx="11069320" cy="4351338"/>
          </a:xfrm>
        </p:spPr>
        <p:txBody>
          <a:bodyPr>
            <a:normAutofit/>
          </a:bodyPr>
          <a:lstStyle/>
          <a:p>
            <a:r>
              <a:rPr lang="zh-CN" altLang="en-US" dirty="0"/>
              <a:t>对于每一个人（节点）来说，要么他参加，那他的直接下属就都不能参加，要么他不参加，那他的直接下属就可以参加也可以不参加</a:t>
            </a:r>
            <a:endParaRPr lang="en-US" altLang="zh-CN" dirty="0"/>
          </a:p>
          <a:p>
            <a:r>
              <a:rPr lang="zh-CN" altLang="en-US" dirty="0"/>
              <a:t>因此状态转移方程为</a:t>
            </a:r>
            <a:r>
              <a:rPr lang="en-US" altLang="zh-CN" dirty="0">
                <a:sym typeface="Wingdings" panose="05000000000000000000" pitchFamily="2" charset="2"/>
              </a:rPr>
              <a:t>:    (</a:t>
            </a:r>
            <a:r>
              <a:rPr lang="en-US" altLang="zh-CN" dirty="0"/>
              <a:t>g[x][0]</a:t>
            </a:r>
            <a:r>
              <a:rPr lang="zh-CN" altLang="en-US" dirty="0"/>
              <a:t>和</a:t>
            </a:r>
            <a:r>
              <a:rPr lang="en-US" altLang="zh-CN" dirty="0"/>
              <a:t>g[x][1]</a:t>
            </a:r>
            <a:r>
              <a:rPr lang="zh-CN" altLang="en-US" dirty="0"/>
              <a:t>代表</a:t>
            </a:r>
            <a:r>
              <a:rPr lang="en-US" altLang="zh-CN" dirty="0"/>
              <a:t>x</a:t>
            </a:r>
            <a:r>
              <a:rPr lang="zh-CN" altLang="en-US" dirty="0"/>
              <a:t>参加和不参加的最大值</a:t>
            </a:r>
            <a:r>
              <a:rPr lang="en-US" altLang="zh-CN" dirty="0">
                <a:sym typeface="Wingdings" panose="05000000000000000000" pitchFamily="2" charset="2"/>
              </a:rPr>
              <a:t>)</a:t>
            </a:r>
            <a:endParaRPr lang="en-US" altLang="zh-CN" dirty="0"/>
          </a:p>
          <a:p>
            <a:pPr marL="0" indent="0">
              <a:buNone/>
            </a:pPr>
            <a:r>
              <a:rPr lang="en-US" altLang="zh-CN" dirty="0"/>
              <a:t>   g[x][0]= x</a:t>
            </a:r>
            <a:r>
              <a:rPr lang="zh-CN" altLang="en-US" dirty="0"/>
              <a:t>的</a:t>
            </a:r>
            <a:r>
              <a:rPr lang="en-US" altLang="zh-CN" dirty="0"/>
              <a:t>rating , g[x][1]=0                                    if  x</a:t>
            </a:r>
            <a:r>
              <a:rPr lang="zh-CN" altLang="en-US" dirty="0"/>
              <a:t>为叶子节点</a:t>
            </a:r>
            <a:endParaRPr lang="en-US" altLang="zh-CN" dirty="0"/>
          </a:p>
          <a:p>
            <a:pPr marL="0" indent="0">
              <a:buNone/>
            </a:pPr>
            <a:r>
              <a:rPr lang="en-US" altLang="zh-CN" dirty="0"/>
              <a:t>   g[x][1] = (</a:t>
            </a:r>
            <a:r>
              <a:rPr lang="zh-CN" altLang="en-US" dirty="0"/>
              <a:t>针对所有子节点</a:t>
            </a:r>
            <a:r>
              <a:rPr lang="en-US" altLang="zh-CN" dirty="0"/>
              <a:t>k</a:t>
            </a:r>
            <a:r>
              <a:rPr lang="zh-CN" altLang="en-US" dirty="0"/>
              <a:t>求和</a:t>
            </a:r>
            <a:r>
              <a:rPr lang="en-US" altLang="zh-CN" dirty="0"/>
              <a:t>)Sum                       if  x</a:t>
            </a:r>
            <a:r>
              <a:rPr lang="zh-CN" altLang="en-US" dirty="0"/>
              <a:t>为非叶子节点</a:t>
            </a:r>
            <a:endParaRPr lang="en-US" altLang="zh-CN" dirty="0"/>
          </a:p>
          <a:p>
            <a:pPr marL="0" indent="0">
              <a:buNone/>
            </a:pPr>
            <a:r>
              <a:rPr lang="en-US" altLang="zh-CN" dirty="0"/>
              <a:t>                             (max(g[x</a:t>
            </a:r>
            <a:r>
              <a:rPr lang="zh-CN" altLang="en-US" dirty="0"/>
              <a:t>的任意儿子</a:t>
            </a:r>
            <a:r>
              <a:rPr lang="en-US" altLang="zh-CN" dirty="0"/>
              <a:t>k][0], g[x</a:t>
            </a:r>
            <a:r>
              <a:rPr lang="zh-CN" altLang="en-US" dirty="0"/>
              <a:t>的任意儿子</a:t>
            </a:r>
            <a:r>
              <a:rPr lang="en-US" altLang="zh-CN" dirty="0"/>
              <a:t>k][1]))</a:t>
            </a:r>
          </a:p>
          <a:p>
            <a:pPr marL="0" indent="0">
              <a:buNone/>
            </a:pPr>
            <a:r>
              <a:rPr lang="en-US" altLang="zh-CN" dirty="0"/>
              <a:t>   g[x][0]= x</a:t>
            </a:r>
            <a:r>
              <a:rPr lang="zh-CN" altLang="en-US" dirty="0"/>
              <a:t>的</a:t>
            </a:r>
            <a:r>
              <a:rPr lang="en-US" altLang="zh-CN" dirty="0"/>
              <a:t>rating+ (</a:t>
            </a:r>
            <a:r>
              <a:rPr lang="zh-CN" altLang="en-US" dirty="0"/>
              <a:t>针对所有子节点</a:t>
            </a:r>
            <a:r>
              <a:rPr lang="en-US" altLang="zh-CN" dirty="0"/>
              <a:t>k</a:t>
            </a:r>
            <a:r>
              <a:rPr lang="zh-CN" altLang="en-US" dirty="0"/>
              <a:t>求和</a:t>
            </a:r>
            <a:r>
              <a:rPr lang="en-US" altLang="zh-CN" dirty="0"/>
              <a:t>)Sum(g[x</a:t>
            </a:r>
            <a:r>
              <a:rPr lang="zh-CN" altLang="en-US" dirty="0"/>
              <a:t>的任意儿子</a:t>
            </a:r>
            <a:r>
              <a:rPr lang="en-US" altLang="zh-CN" dirty="0"/>
              <a:t>k][1])</a:t>
            </a:r>
          </a:p>
        </p:txBody>
      </p:sp>
    </p:spTree>
    <p:extLst>
      <p:ext uri="{BB962C8B-B14F-4D97-AF65-F5344CB8AC3E}">
        <p14:creationId xmlns:p14="http://schemas.microsoft.com/office/powerpoint/2010/main" val="2642932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E2C5C2-DF6F-4E4B-9C32-5078CDEB7EA6}"/>
              </a:ext>
            </a:extLst>
          </p:cNvPr>
          <p:cNvSpPr>
            <a:spLocks noGrp="1"/>
          </p:cNvSpPr>
          <p:nvPr>
            <p:ph type="title"/>
          </p:nvPr>
        </p:nvSpPr>
        <p:spPr/>
        <p:txBody>
          <a:bodyPr/>
          <a:lstStyle/>
          <a:p>
            <a:r>
              <a:rPr lang="en-US" altLang="zh-CN" dirty="0"/>
              <a:t>Anniversary party</a:t>
            </a:r>
            <a:r>
              <a:rPr lang="zh-CN" altLang="en-US" dirty="0"/>
              <a:t>的源代码</a:t>
            </a:r>
          </a:p>
        </p:txBody>
      </p:sp>
      <p:sp>
        <p:nvSpPr>
          <p:cNvPr id="3" name="内容占位符 2">
            <a:extLst>
              <a:ext uri="{FF2B5EF4-FFF2-40B4-BE49-F238E27FC236}">
                <a16:creationId xmlns:a16="http://schemas.microsoft.com/office/drawing/2014/main" id="{445F8FFB-BA04-4748-B608-F976816ED84B}"/>
              </a:ext>
            </a:extLst>
          </p:cNvPr>
          <p:cNvSpPr>
            <a:spLocks noGrp="1"/>
          </p:cNvSpPr>
          <p:nvPr>
            <p:ph idx="1"/>
          </p:nvPr>
        </p:nvSpPr>
        <p:spPr>
          <a:xfrm>
            <a:off x="838200" y="1825625"/>
            <a:ext cx="11069320" cy="4351338"/>
          </a:xfrm>
        </p:spPr>
        <p:txBody>
          <a:bodyPr>
            <a:normAutofit/>
          </a:bodyPr>
          <a:lstStyle/>
          <a:p>
            <a:r>
              <a:rPr lang="en-US" altLang="zh-CN" dirty="0"/>
              <a:t>https://blog.csdn.net/txl199106/article/details/45372337</a:t>
            </a:r>
          </a:p>
        </p:txBody>
      </p:sp>
    </p:spTree>
    <p:extLst>
      <p:ext uri="{BB962C8B-B14F-4D97-AF65-F5344CB8AC3E}">
        <p14:creationId xmlns:p14="http://schemas.microsoft.com/office/powerpoint/2010/main" val="38879185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E2C5C2-DF6F-4E4B-9C32-5078CDEB7EA6}"/>
              </a:ext>
            </a:extLst>
          </p:cNvPr>
          <p:cNvSpPr>
            <a:spLocks noGrp="1"/>
          </p:cNvSpPr>
          <p:nvPr>
            <p:ph type="title"/>
          </p:nvPr>
        </p:nvSpPr>
        <p:spPr/>
        <p:txBody>
          <a:bodyPr/>
          <a:lstStyle/>
          <a:p>
            <a:r>
              <a:rPr lang="zh-CN" altLang="en-US" dirty="0"/>
              <a:t>真题</a:t>
            </a:r>
          </a:p>
        </p:txBody>
      </p:sp>
      <p:sp>
        <p:nvSpPr>
          <p:cNvPr id="3" name="内容占位符 2">
            <a:extLst>
              <a:ext uri="{FF2B5EF4-FFF2-40B4-BE49-F238E27FC236}">
                <a16:creationId xmlns:a16="http://schemas.microsoft.com/office/drawing/2014/main" id="{445F8FFB-BA04-4748-B608-F976816ED84B}"/>
              </a:ext>
            </a:extLst>
          </p:cNvPr>
          <p:cNvSpPr>
            <a:spLocks noGrp="1"/>
          </p:cNvSpPr>
          <p:nvPr>
            <p:ph idx="1"/>
          </p:nvPr>
        </p:nvSpPr>
        <p:spPr/>
        <p:txBody>
          <a:bodyPr>
            <a:normAutofit/>
          </a:bodyPr>
          <a:lstStyle/>
          <a:p>
            <a:pPr algn="l" latinLnBrk="1"/>
            <a:r>
              <a:rPr lang="en-US" altLang="zh-CN" b="1" i="0" dirty="0">
                <a:solidFill>
                  <a:srgbClr val="222226"/>
                </a:solidFill>
                <a:effectLst/>
                <a:latin typeface="PingFang SC"/>
              </a:rPr>
              <a:t>2020 ICPC</a:t>
            </a:r>
            <a:r>
              <a:rPr lang="zh-CN" altLang="en-US" b="1" i="0" dirty="0">
                <a:solidFill>
                  <a:srgbClr val="222226"/>
                </a:solidFill>
                <a:effectLst/>
                <a:latin typeface="PingFang SC"/>
              </a:rPr>
              <a:t>南京 </a:t>
            </a:r>
            <a:r>
              <a:rPr lang="en-US" altLang="zh-CN" b="1" i="0" dirty="0" err="1">
                <a:solidFill>
                  <a:srgbClr val="222226"/>
                </a:solidFill>
                <a:effectLst/>
                <a:latin typeface="PingFang SC"/>
              </a:rPr>
              <a:t>M.Monster</a:t>
            </a:r>
            <a:r>
              <a:rPr lang="en-US" altLang="zh-CN" b="1" i="0" dirty="0">
                <a:solidFill>
                  <a:srgbClr val="222226"/>
                </a:solidFill>
                <a:effectLst/>
                <a:latin typeface="PingFang SC"/>
              </a:rPr>
              <a:t> Hunter(</a:t>
            </a:r>
            <a:r>
              <a:rPr lang="zh-CN" altLang="en-US" b="1" i="0" dirty="0">
                <a:solidFill>
                  <a:srgbClr val="222226"/>
                </a:solidFill>
                <a:effectLst/>
                <a:latin typeface="PingFang SC"/>
              </a:rPr>
              <a:t>树形背包</a:t>
            </a:r>
            <a:r>
              <a:rPr lang="en-US" altLang="zh-CN" b="1" i="0" dirty="0">
                <a:solidFill>
                  <a:srgbClr val="222226"/>
                </a:solidFill>
                <a:effectLst/>
                <a:latin typeface="PingFang SC"/>
              </a:rPr>
              <a:t>)</a:t>
            </a:r>
          </a:p>
          <a:p>
            <a:pPr algn="l" latinLnBrk="1"/>
            <a:r>
              <a:rPr lang="en-US" altLang="zh-CN" dirty="0">
                <a:hlinkClick r:id="rId2"/>
              </a:rPr>
              <a:t>https://ac.nowcoder.com/acm/contest/10272/M</a:t>
            </a:r>
            <a:endParaRPr lang="en-US" altLang="zh-CN" dirty="0"/>
          </a:p>
          <a:p>
            <a:pPr algn="l" latinLnBrk="1"/>
            <a:r>
              <a:rPr lang="zh-CN" altLang="en-US" b="1" i="0" dirty="0">
                <a:solidFill>
                  <a:srgbClr val="222226"/>
                </a:solidFill>
                <a:effectLst/>
                <a:latin typeface="PingFang SC"/>
              </a:rPr>
              <a:t>给你一棵树，你</a:t>
            </a:r>
            <a:r>
              <a:rPr lang="zh-CN" altLang="en-US" b="1" dirty="0">
                <a:solidFill>
                  <a:srgbClr val="222226"/>
                </a:solidFill>
                <a:latin typeface="PingFang SC"/>
              </a:rPr>
              <a:t>需要</a:t>
            </a:r>
            <a:r>
              <a:rPr lang="zh-CN" altLang="en-US" b="1" i="0" dirty="0">
                <a:solidFill>
                  <a:srgbClr val="222226"/>
                </a:solidFill>
                <a:effectLst/>
                <a:latin typeface="PingFang SC"/>
              </a:rPr>
              <a:t>去掉</a:t>
            </a:r>
            <a:r>
              <a:rPr lang="en-US" altLang="zh-CN" b="1" i="0" dirty="0" err="1">
                <a:solidFill>
                  <a:srgbClr val="222226"/>
                </a:solidFill>
                <a:effectLst/>
                <a:latin typeface="PingFang SC"/>
              </a:rPr>
              <a:t>i</a:t>
            </a:r>
            <a:r>
              <a:rPr lang="zh-CN" altLang="en-US" b="1" i="0" dirty="0">
                <a:solidFill>
                  <a:srgbClr val="222226"/>
                </a:solidFill>
                <a:effectLst/>
                <a:latin typeface="PingFang SC"/>
              </a:rPr>
              <a:t>个点（</a:t>
            </a:r>
            <a:r>
              <a:rPr lang="en-US" altLang="zh-CN" b="1" i="0" dirty="0" err="1">
                <a:solidFill>
                  <a:srgbClr val="222226"/>
                </a:solidFill>
                <a:effectLst/>
                <a:latin typeface="PingFang SC"/>
              </a:rPr>
              <a:t>i</a:t>
            </a:r>
            <a:r>
              <a:rPr lang="en-US" altLang="zh-CN" b="1" i="0" dirty="0">
                <a:solidFill>
                  <a:srgbClr val="222226"/>
                </a:solidFill>
                <a:effectLst/>
                <a:latin typeface="PingFang SC"/>
              </a:rPr>
              <a:t> ∈ [ 0 , n </a:t>
            </a:r>
            <a:r>
              <a:rPr lang="en-US" altLang="zh-CN" b="1" dirty="0">
                <a:solidFill>
                  <a:srgbClr val="222226"/>
                </a:solidFill>
                <a:latin typeface="PingFang SC"/>
              </a:rPr>
              <a:t>]</a:t>
            </a:r>
            <a:r>
              <a:rPr lang="zh-CN" altLang="en-US" b="1" i="0" dirty="0">
                <a:solidFill>
                  <a:srgbClr val="222226"/>
                </a:solidFill>
                <a:effectLst/>
                <a:latin typeface="PingFang SC"/>
              </a:rPr>
              <a:t>），并且使得去掉的点的贡献和最小化，每个结点的贡献为它本身的价值加上它所有儿子的价值。</a:t>
            </a:r>
          </a:p>
        </p:txBody>
      </p:sp>
    </p:spTree>
    <p:extLst>
      <p:ext uri="{BB962C8B-B14F-4D97-AF65-F5344CB8AC3E}">
        <p14:creationId xmlns:p14="http://schemas.microsoft.com/office/powerpoint/2010/main" val="3092671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B001C7-C17E-1F5B-B64F-CAF2D77F4BED}"/>
              </a:ext>
            </a:extLst>
          </p:cNvPr>
          <p:cNvSpPr>
            <a:spLocks noGrp="1"/>
          </p:cNvSpPr>
          <p:nvPr>
            <p:ph type="title"/>
          </p:nvPr>
        </p:nvSpPr>
        <p:spPr/>
        <p:txBody>
          <a:bodyPr/>
          <a:lstStyle/>
          <a:p>
            <a:r>
              <a:rPr lang="zh-CN" altLang="en-US" dirty="0"/>
              <a:t>解题思路</a:t>
            </a:r>
          </a:p>
        </p:txBody>
      </p:sp>
      <p:pic>
        <p:nvPicPr>
          <p:cNvPr id="5" name="图片 4">
            <a:extLst>
              <a:ext uri="{FF2B5EF4-FFF2-40B4-BE49-F238E27FC236}">
                <a16:creationId xmlns:a16="http://schemas.microsoft.com/office/drawing/2014/main" id="{17E589C9-DB9A-8E82-283F-F2085E95D6AA}"/>
              </a:ext>
            </a:extLst>
          </p:cNvPr>
          <p:cNvPicPr>
            <a:picLocks noChangeAspect="1"/>
          </p:cNvPicPr>
          <p:nvPr/>
        </p:nvPicPr>
        <p:blipFill>
          <a:blip r:embed="rId2"/>
          <a:stretch>
            <a:fillRect/>
          </a:stretch>
        </p:blipFill>
        <p:spPr>
          <a:xfrm>
            <a:off x="1064112" y="1574704"/>
            <a:ext cx="8892688" cy="5322062"/>
          </a:xfrm>
          <a:prstGeom prst="rect">
            <a:avLst/>
          </a:prstGeom>
        </p:spPr>
      </p:pic>
    </p:spTree>
    <p:extLst>
      <p:ext uri="{BB962C8B-B14F-4D97-AF65-F5344CB8AC3E}">
        <p14:creationId xmlns:p14="http://schemas.microsoft.com/office/powerpoint/2010/main" val="820714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EED01F-E299-46AF-9DCB-17EF30DBF077}"/>
              </a:ext>
            </a:extLst>
          </p:cNvPr>
          <p:cNvSpPr>
            <a:spLocks noGrp="1"/>
          </p:cNvSpPr>
          <p:nvPr>
            <p:ph type="title"/>
          </p:nvPr>
        </p:nvSpPr>
        <p:spPr/>
        <p:txBody>
          <a:bodyPr/>
          <a:lstStyle/>
          <a:p>
            <a:r>
              <a:rPr lang="zh-CN" altLang="en-US" dirty="0"/>
              <a:t>真题题解和代码</a:t>
            </a:r>
          </a:p>
        </p:txBody>
      </p:sp>
      <p:sp>
        <p:nvSpPr>
          <p:cNvPr id="3" name="内容占位符 2">
            <a:extLst>
              <a:ext uri="{FF2B5EF4-FFF2-40B4-BE49-F238E27FC236}">
                <a16:creationId xmlns:a16="http://schemas.microsoft.com/office/drawing/2014/main" id="{04D9B5A3-095B-4716-80F6-3EFE4842246D}"/>
              </a:ext>
            </a:extLst>
          </p:cNvPr>
          <p:cNvSpPr>
            <a:spLocks noGrp="1"/>
          </p:cNvSpPr>
          <p:nvPr>
            <p:ph idx="1"/>
          </p:nvPr>
        </p:nvSpPr>
        <p:spPr/>
        <p:txBody>
          <a:bodyPr/>
          <a:lstStyle/>
          <a:p>
            <a:r>
              <a:rPr lang="en-US" altLang="zh-CN">
                <a:hlinkClick r:id="rId2"/>
              </a:rPr>
              <a:t>https://blog.csdn.net/fztsilly/article/details/115073453</a:t>
            </a:r>
            <a:endParaRPr lang="zh-CN" altLang="en-US" dirty="0"/>
          </a:p>
        </p:txBody>
      </p:sp>
    </p:spTree>
    <p:extLst>
      <p:ext uri="{BB962C8B-B14F-4D97-AF65-F5344CB8AC3E}">
        <p14:creationId xmlns:p14="http://schemas.microsoft.com/office/powerpoint/2010/main" val="1978067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ACFBD8-B791-42E6-9564-00631C1A3927}"/>
              </a:ext>
            </a:extLst>
          </p:cNvPr>
          <p:cNvSpPr>
            <a:spLocks noGrp="1"/>
          </p:cNvSpPr>
          <p:nvPr>
            <p:ph type="title"/>
          </p:nvPr>
        </p:nvSpPr>
        <p:spPr/>
        <p:txBody>
          <a:bodyPr/>
          <a:lstStyle/>
          <a:p>
            <a:r>
              <a:rPr lang="zh-CN" altLang="en-US" b="1" dirty="0"/>
              <a:t>树形</a:t>
            </a:r>
            <a:r>
              <a:rPr lang="en-US" altLang="zh-CN" b="1" dirty="0"/>
              <a:t>DP</a:t>
            </a:r>
            <a:r>
              <a:rPr lang="zh-CN" altLang="en-US" b="1" dirty="0"/>
              <a:t>的特点</a:t>
            </a:r>
            <a:endParaRPr lang="en-US" altLang="zh-CN" b="1" dirty="0"/>
          </a:p>
        </p:txBody>
      </p:sp>
      <p:sp>
        <p:nvSpPr>
          <p:cNvPr id="3" name="内容占位符 2">
            <a:extLst>
              <a:ext uri="{FF2B5EF4-FFF2-40B4-BE49-F238E27FC236}">
                <a16:creationId xmlns:a16="http://schemas.microsoft.com/office/drawing/2014/main" id="{1B56D928-50FB-44FD-913E-08D5FAA820AB}"/>
              </a:ext>
            </a:extLst>
          </p:cNvPr>
          <p:cNvSpPr>
            <a:spLocks noGrp="1"/>
          </p:cNvSpPr>
          <p:nvPr>
            <p:ph idx="1"/>
          </p:nvPr>
        </p:nvSpPr>
        <p:spPr>
          <a:xfrm>
            <a:off x="838200" y="1825624"/>
            <a:ext cx="10515600" cy="4940935"/>
          </a:xfrm>
        </p:spPr>
        <p:txBody>
          <a:bodyPr>
            <a:normAutofit/>
          </a:bodyPr>
          <a:lstStyle/>
          <a:p>
            <a:pPr algn="l"/>
            <a:r>
              <a:rPr lang="zh-CN" altLang="en-US" dirty="0">
                <a:solidFill>
                  <a:srgbClr val="4D4D4D"/>
                </a:solidFill>
                <a:latin typeface="-apple-system"/>
              </a:rPr>
              <a:t>树形是一种很显然的具有层次关系的数据结构，而</a:t>
            </a:r>
            <a:r>
              <a:rPr lang="en-US" altLang="zh-CN" dirty="0">
                <a:solidFill>
                  <a:srgbClr val="4D4D4D"/>
                </a:solidFill>
                <a:latin typeface="-apple-system"/>
              </a:rPr>
              <a:t>DP</a:t>
            </a:r>
            <a:r>
              <a:rPr lang="zh-CN" altLang="en-US" dirty="0">
                <a:solidFill>
                  <a:srgbClr val="4D4D4D"/>
                </a:solidFill>
                <a:latin typeface="-apple-system"/>
              </a:rPr>
              <a:t>的特点是多阶段决策，因此对于适用树形</a:t>
            </a:r>
            <a:r>
              <a:rPr lang="en-US" altLang="zh-CN" dirty="0">
                <a:solidFill>
                  <a:srgbClr val="4D4D4D"/>
                </a:solidFill>
                <a:latin typeface="-apple-system"/>
              </a:rPr>
              <a:t>DP</a:t>
            </a:r>
            <a:r>
              <a:rPr lang="zh-CN" altLang="en-US" dirty="0">
                <a:solidFill>
                  <a:srgbClr val="4D4D4D"/>
                </a:solidFill>
                <a:latin typeface="-apple-system"/>
              </a:rPr>
              <a:t>的场景来说，一般来说一层为一阶段</a:t>
            </a:r>
            <a:endParaRPr lang="en-US" altLang="zh-CN" dirty="0">
              <a:solidFill>
                <a:srgbClr val="4D4D4D"/>
              </a:solidFill>
              <a:latin typeface="-apple-system"/>
            </a:endParaRPr>
          </a:p>
          <a:p>
            <a:pPr algn="l"/>
            <a:r>
              <a:rPr lang="zh-CN" altLang="en-US" b="0" i="0" dirty="0">
                <a:solidFill>
                  <a:srgbClr val="4D4D4D"/>
                </a:solidFill>
                <a:effectLst/>
                <a:latin typeface="-apple-system"/>
              </a:rPr>
              <a:t>问题有时不以树为故事背景，需要根据各阶段的联系情况，将问题建模转化成树形</a:t>
            </a:r>
            <a:endParaRPr lang="en-US" altLang="zh-CN" b="0" i="0" dirty="0">
              <a:solidFill>
                <a:srgbClr val="4D4D4D"/>
              </a:solidFill>
              <a:effectLst/>
              <a:latin typeface="-apple-system"/>
            </a:endParaRPr>
          </a:p>
          <a:p>
            <a:pPr algn="l"/>
            <a:r>
              <a:rPr lang="zh-CN" altLang="en-US" b="0" i="0" dirty="0">
                <a:solidFill>
                  <a:srgbClr val="4D4D4D"/>
                </a:solidFill>
                <a:effectLst/>
                <a:latin typeface="-apple-system"/>
              </a:rPr>
              <a:t>在进行暴力枚举时，或对问题的解空间进行</a:t>
            </a:r>
            <a:r>
              <a:rPr lang="en-US" altLang="zh-CN" b="0" i="0" dirty="0" err="1">
                <a:solidFill>
                  <a:srgbClr val="4D4D4D"/>
                </a:solidFill>
                <a:effectLst/>
                <a:latin typeface="-apple-system"/>
              </a:rPr>
              <a:t>dfs</a:t>
            </a:r>
            <a:r>
              <a:rPr lang="zh-CN" altLang="en-US" b="0" i="0" dirty="0">
                <a:solidFill>
                  <a:srgbClr val="4D4D4D"/>
                </a:solidFill>
                <a:effectLst/>
                <a:latin typeface="-apple-system"/>
              </a:rPr>
              <a:t>时，也会形成树形</a:t>
            </a:r>
            <a:r>
              <a:rPr lang="en-US" altLang="zh-CN" b="0" i="0" dirty="0" err="1">
                <a:solidFill>
                  <a:srgbClr val="4D4D4D"/>
                </a:solidFill>
                <a:effectLst/>
                <a:latin typeface="-apple-system"/>
              </a:rPr>
              <a:t>dp</a:t>
            </a:r>
            <a:r>
              <a:rPr lang="zh-CN" altLang="en-US" b="0" i="0" dirty="0">
                <a:solidFill>
                  <a:srgbClr val="4D4D4D"/>
                </a:solidFill>
                <a:effectLst/>
                <a:latin typeface="-apple-system"/>
              </a:rPr>
              <a:t>结构</a:t>
            </a:r>
            <a:endParaRPr lang="en-US" altLang="zh-CN" b="0" i="0" dirty="0">
              <a:solidFill>
                <a:srgbClr val="4D4D4D"/>
              </a:solidFill>
              <a:effectLst/>
              <a:latin typeface="-apple-system"/>
            </a:endParaRPr>
          </a:p>
          <a:p>
            <a:r>
              <a:rPr lang="zh-CN" altLang="en-US" dirty="0">
                <a:solidFill>
                  <a:srgbClr val="333333"/>
                </a:solidFill>
                <a:latin typeface="-apple-system"/>
              </a:rPr>
              <a:t>部分</a:t>
            </a:r>
            <a:r>
              <a:rPr lang="zh-CN" altLang="en-US" b="0" i="0" dirty="0">
                <a:solidFill>
                  <a:srgbClr val="333333"/>
                </a:solidFill>
                <a:effectLst/>
                <a:latin typeface="-apple-system"/>
              </a:rPr>
              <a:t>树形</a:t>
            </a:r>
            <a:r>
              <a:rPr lang="en-US" altLang="zh-CN" b="0" i="0" dirty="0">
                <a:solidFill>
                  <a:srgbClr val="333333"/>
                </a:solidFill>
                <a:effectLst/>
                <a:latin typeface="-apple-system"/>
              </a:rPr>
              <a:t>DP</a:t>
            </a:r>
            <a:r>
              <a:rPr lang="zh-CN" altLang="en-US" b="0" i="0" dirty="0">
                <a:solidFill>
                  <a:srgbClr val="333333"/>
                </a:solidFill>
                <a:effectLst/>
                <a:latin typeface="-apple-system"/>
              </a:rPr>
              <a:t>的题目是无根树，即每个点都可以做根，</a:t>
            </a:r>
            <a:r>
              <a:rPr lang="zh-CN" altLang="en-US" dirty="0">
                <a:solidFill>
                  <a:srgbClr val="4D4D4D"/>
                </a:solidFill>
                <a:latin typeface="-apple-system"/>
              </a:rPr>
              <a:t>对于无根树的情况，可以使用</a:t>
            </a:r>
            <a:r>
              <a:rPr lang="zh-CN" altLang="en-US" b="0" i="0" dirty="0">
                <a:solidFill>
                  <a:srgbClr val="333333"/>
                </a:solidFill>
                <a:effectLst/>
                <a:latin typeface="-apple-system"/>
              </a:rPr>
              <a:t>链式前向星存双向边，然后就可以枚举各个节点为根的情况进行</a:t>
            </a:r>
            <a:r>
              <a:rPr lang="en-US" altLang="zh-CN" b="0" i="0" dirty="0" err="1">
                <a:solidFill>
                  <a:srgbClr val="333333"/>
                </a:solidFill>
                <a:effectLst/>
                <a:latin typeface="-apple-system"/>
              </a:rPr>
              <a:t>dp</a:t>
            </a:r>
            <a:endParaRPr lang="zh-CN" altLang="en-US" dirty="0">
              <a:solidFill>
                <a:srgbClr val="4D4D4D"/>
              </a:solidFill>
              <a:latin typeface="-apple-system"/>
            </a:endParaRPr>
          </a:p>
          <a:p>
            <a:pPr algn="l"/>
            <a:endParaRPr lang="en-US" altLang="zh-CN" b="0" i="0" dirty="0">
              <a:solidFill>
                <a:srgbClr val="333333"/>
              </a:solidFill>
              <a:effectLst/>
              <a:latin typeface="-apple-system"/>
            </a:endParaRPr>
          </a:p>
        </p:txBody>
      </p:sp>
    </p:spTree>
    <p:extLst>
      <p:ext uri="{BB962C8B-B14F-4D97-AF65-F5344CB8AC3E}">
        <p14:creationId xmlns:p14="http://schemas.microsoft.com/office/powerpoint/2010/main" val="3795860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ACFBD8-B791-42E6-9564-00631C1A3927}"/>
              </a:ext>
            </a:extLst>
          </p:cNvPr>
          <p:cNvSpPr>
            <a:spLocks noGrp="1"/>
          </p:cNvSpPr>
          <p:nvPr>
            <p:ph type="title"/>
          </p:nvPr>
        </p:nvSpPr>
        <p:spPr/>
        <p:txBody>
          <a:bodyPr/>
          <a:lstStyle/>
          <a:p>
            <a:r>
              <a:rPr lang="zh-CN" altLang="en-US" b="1" dirty="0"/>
              <a:t>树形</a:t>
            </a:r>
            <a:r>
              <a:rPr lang="en-US" altLang="zh-CN" b="1" dirty="0"/>
              <a:t>DP</a:t>
            </a:r>
            <a:r>
              <a:rPr lang="zh-CN" altLang="en-US" b="1" dirty="0"/>
              <a:t>的常见状态转移</a:t>
            </a:r>
            <a:endParaRPr lang="en-US" altLang="zh-CN" b="1" dirty="0"/>
          </a:p>
        </p:txBody>
      </p:sp>
      <p:sp>
        <p:nvSpPr>
          <p:cNvPr id="3" name="内容占位符 2">
            <a:extLst>
              <a:ext uri="{FF2B5EF4-FFF2-40B4-BE49-F238E27FC236}">
                <a16:creationId xmlns:a16="http://schemas.microsoft.com/office/drawing/2014/main" id="{1B56D928-50FB-44FD-913E-08D5FAA820AB}"/>
              </a:ext>
            </a:extLst>
          </p:cNvPr>
          <p:cNvSpPr>
            <a:spLocks noGrp="1"/>
          </p:cNvSpPr>
          <p:nvPr>
            <p:ph idx="1"/>
          </p:nvPr>
        </p:nvSpPr>
        <p:spPr>
          <a:xfrm>
            <a:off x="838200" y="1825624"/>
            <a:ext cx="10515600" cy="4940935"/>
          </a:xfrm>
        </p:spPr>
        <p:txBody>
          <a:bodyPr>
            <a:normAutofit/>
          </a:bodyPr>
          <a:lstStyle/>
          <a:p>
            <a:pPr algn="l"/>
            <a:r>
              <a:rPr lang="zh-CN" altLang="en-US" dirty="0">
                <a:solidFill>
                  <a:srgbClr val="4D4D4D"/>
                </a:solidFill>
                <a:latin typeface="-apple-system"/>
              </a:rPr>
              <a:t>一般来说树形</a:t>
            </a:r>
            <a:r>
              <a:rPr lang="en-US" altLang="zh-CN" dirty="0" err="1">
                <a:solidFill>
                  <a:srgbClr val="4D4D4D"/>
                </a:solidFill>
                <a:latin typeface="-apple-system"/>
              </a:rPr>
              <a:t>dp</a:t>
            </a:r>
            <a:r>
              <a:rPr lang="zh-CN" altLang="en-US" dirty="0">
                <a:solidFill>
                  <a:srgbClr val="4D4D4D"/>
                </a:solidFill>
                <a:latin typeface="-apple-system"/>
              </a:rPr>
              <a:t>在设状态转移方程时都可以用</a:t>
            </a:r>
            <a:r>
              <a:rPr lang="en-US" altLang="zh-CN" dirty="0">
                <a:solidFill>
                  <a:srgbClr val="4D4D4D"/>
                </a:solidFill>
                <a:latin typeface="-apple-system"/>
              </a:rPr>
              <a:t>f[</a:t>
            </a:r>
            <a:r>
              <a:rPr lang="en-US" altLang="zh-CN" dirty="0" err="1">
                <a:solidFill>
                  <a:srgbClr val="4D4D4D"/>
                </a:solidFill>
                <a:latin typeface="-apple-system"/>
              </a:rPr>
              <a:t>i</a:t>
            </a:r>
            <a:r>
              <a:rPr lang="en-US" altLang="zh-CN" dirty="0">
                <a:solidFill>
                  <a:srgbClr val="4D4D4D"/>
                </a:solidFill>
                <a:latin typeface="-apple-system"/>
              </a:rPr>
              <a:t>]</a:t>
            </a:r>
            <a:r>
              <a:rPr lang="zh-CN" altLang="en-US" dirty="0">
                <a:solidFill>
                  <a:srgbClr val="4D4D4D"/>
                </a:solidFill>
                <a:latin typeface="-apple-system"/>
              </a:rPr>
              <a:t>或</a:t>
            </a:r>
            <a:r>
              <a:rPr lang="en-US" altLang="zh-CN" dirty="0">
                <a:solidFill>
                  <a:srgbClr val="4D4D4D"/>
                </a:solidFill>
                <a:latin typeface="-apple-system"/>
              </a:rPr>
              <a:t>f[</a:t>
            </a:r>
            <a:r>
              <a:rPr lang="en-US" altLang="zh-CN" dirty="0" err="1">
                <a:solidFill>
                  <a:srgbClr val="4D4D4D"/>
                </a:solidFill>
                <a:latin typeface="-apple-system"/>
              </a:rPr>
              <a:t>i</a:t>
            </a:r>
            <a:r>
              <a:rPr lang="en-US" altLang="zh-CN" dirty="0">
                <a:solidFill>
                  <a:srgbClr val="4D4D4D"/>
                </a:solidFill>
                <a:latin typeface="-apple-system"/>
              </a:rPr>
              <a:t>][]</a:t>
            </a:r>
            <a:r>
              <a:rPr lang="zh-CN" altLang="en-US" dirty="0">
                <a:solidFill>
                  <a:srgbClr val="4D4D4D"/>
                </a:solidFill>
                <a:latin typeface="-apple-system"/>
              </a:rPr>
              <a:t>或</a:t>
            </a:r>
            <a:r>
              <a:rPr lang="en-US" altLang="zh-CN" dirty="0">
                <a:solidFill>
                  <a:srgbClr val="4D4D4D"/>
                </a:solidFill>
                <a:latin typeface="-apple-system"/>
              </a:rPr>
              <a:t>f[</a:t>
            </a:r>
            <a:r>
              <a:rPr lang="en-US" altLang="zh-CN" dirty="0" err="1">
                <a:solidFill>
                  <a:srgbClr val="4D4D4D"/>
                </a:solidFill>
                <a:latin typeface="-apple-system"/>
              </a:rPr>
              <a:t>i</a:t>
            </a:r>
            <a:r>
              <a:rPr lang="en-US" altLang="zh-CN" dirty="0">
                <a:solidFill>
                  <a:srgbClr val="4D4D4D"/>
                </a:solidFill>
                <a:latin typeface="-apple-system"/>
              </a:rPr>
              <a:t>][][]</a:t>
            </a:r>
            <a:r>
              <a:rPr lang="zh-CN" altLang="en-US" dirty="0">
                <a:solidFill>
                  <a:srgbClr val="4D4D4D"/>
                </a:solidFill>
                <a:latin typeface="-apple-system"/>
              </a:rPr>
              <a:t>表示</a:t>
            </a:r>
            <a:r>
              <a:rPr lang="en-US" altLang="zh-CN" dirty="0" err="1">
                <a:solidFill>
                  <a:srgbClr val="4D4D4D"/>
                </a:solidFill>
                <a:latin typeface="-apple-system"/>
              </a:rPr>
              <a:t>i</a:t>
            </a:r>
            <a:r>
              <a:rPr lang="zh-CN" altLang="en-US" dirty="0">
                <a:solidFill>
                  <a:srgbClr val="4D4D4D"/>
                </a:solidFill>
                <a:latin typeface="-apple-system"/>
              </a:rPr>
              <a:t>这颗子树怎么怎么样的最优解</a:t>
            </a:r>
            <a:endParaRPr lang="en-US" altLang="zh-CN" dirty="0">
              <a:solidFill>
                <a:srgbClr val="4D4D4D"/>
              </a:solidFill>
              <a:latin typeface="-apple-system"/>
            </a:endParaRPr>
          </a:p>
          <a:p>
            <a:pPr algn="l"/>
            <a:r>
              <a:rPr lang="zh-CN" altLang="en-US" dirty="0">
                <a:solidFill>
                  <a:srgbClr val="4D4D4D"/>
                </a:solidFill>
                <a:latin typeface="-apple-system"/>
              </a:rPr>
              <a:t>实现时一般都是用子树更新父亲（即从下向上计算</a:t>
            </a:r>
            <a:r>
              <a:rPr lang="en-US" altLang="zh-CN" dirty="0">
                <a:solidFill>
                  <a:srgbClr val="4D4D4D"/>
                </a:solidFill>
                <a:latin typeface="-apple-system"/>
              </a:rPr>
              <a:t>)</a:t>
            </a:r>
            <a:r>
              <a:rPr lang="zh-CN" altLang="en-US" dirty="0">
                <a:solidFill>
                  <a:srgbClr val="4D4D4D"/>
                </a:solidFill>
                <a:latin typeface="-apple-system"/>
              </a:rPr>
              <a:t>，大部分题目都是把各个子树的相关状态求出来以后算出父节点的对应状态，呈现出先枚举状态方程中的第二（三）维，再</a:t>
            </a:r>
            <a:r>
              <a:rPr lang="en-US" altLang="zh-CN" dirty="0" err="1">
                <a:solidFill>
                  <a:srgbClr val="4D4D4D"/>
                </a:solidFill>
                <a:latin typeface="-apple-system"/>
              </a:rPr>
              <a:t>dfs</a:t>
            </a:r>
            <a:r>
              <a:rPr lang="zh-CN" altLang="en-US" dirty="0">
                <a:solidFill>
                  <a:srgbClr val="4D4D4D"/>
                </a:solidFill>
                <a:latin typeface="-apple-system"/>
              </a:rPr>
              <a:t>后序计算的形式</a:t>
            </a:r>
            <a:endParaRPr lang="en-US" altLang="zh-CN" dirty="0">
              <a:solidFill>
                <a:srgbClr val="4D4D4D"/>
              </a:solidFill>
              <a:latin typeface="-apple-system"/>
            </a:endParaRPr>
          </a:p>
          <a:p>
            <a:pPr algn="l"/>
            <a:r>
              <a:rPr lang="zh-CN" altLang="en-US" dirty="0">
                <a:solidFill>
                  <a:srgbClr val="4D4D4D"/>
                </a:solidFill>
                <a:latin typeface="-apple-system"/>
              </a:rPr>
              <a:t>部分情况下，同一子树的兄弟之间在计算上会产生先后顺序和依赖关系，也就是说，父节点维护一个状态，各子节点需要按照一定的顺序依次利用父节点所维护的状态完成计算，然后对父节点的状态进行更新。</a:t>
            </a:r>
            <a:endParaRPr lang="en-US" altLang="zh-CN" dirty="0">
              <a:solidFill>
                <a:srgbClr val="4D4D4D"/>
              </a:solidFill>
              <a:latin typeface="-apple-system"/>
            </a:endParaRPr>
          </a:p>
          <a:p>
            <a:pPr algn="l"/>
            <a:r>
              <a:rPr lang="zh-CN" altLang="en-US" dirty="0">
                <a:solidFill>
                  <a:srgbClr val="4D4D4D"/>
                </a:solidFill>
                <a:latin typeface="-apple-system"/>
              </a:rPr>
              <a:t>也会出现父子节点之间互斥这样的特殊情况</a:t>
            </a:r>
            <a:endParaRPr lang="en-US" altLang="zh-CN" dirty="0">
              <a:solidFill>
                <a:srgbClr val="4D4D4D"/>
              </a:solidFill>
              <a:latin typeface="-apple-system"/>
            </a:endParaRPr>
          </a:p>
          <a:p>
            <a:pPr algn="l"/>
            <a:r>
              <a:rPr lang="zh-CN" altLang="en-US" dirty="0">
                <a:solidFill>
                  <a:srgbClr val="4D4D4D"/>
                </a:solidFill>
                <a:latin typeface="-apple-system"/>
              </a:rPr>
              <a:t>一般来说是采用递归的方式完成代码，且使用记忆化搜索</a:t>
            </a:r>
            <a:endParaRPr lang="en-US" altLang="zh-CN" dirty="0">
              <a:solidFill>
                <a:srgbClr val="4D4D4D"/>
              </a:solidFill>
              <a:latin typeface="-apple-system"/>
            </a:endParaRPr>
          </a:p>
        </p:txBody>
      </p:sp>
    </p:spTree>
    <p:extLst>
      <p:ext uri="{BB962C8B-B14F-4D97-AF65-F5344CB8AC3E}">
        <p14:creationId xmlns:p14="http://schemas.microsoft.com/office/powerpoint/2010/main" val="1013017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ACFBD8-B791-42E6-9564-00631C1A3927}"/>
              </a:ext>
            </a:extLst>
          </p:cNvPr>
          <p:cNvSpPr>
            <a:spLocks noGrp="1"/>
          </p:cNvSpPr>
          <p:nvPr>
            <p:ph type="title"/>
          </p:nvPr>
        </p:nvSpPr>
        <p:spPr/>
        <p:txBody>
          <a:bodyPr/>
          <a:lstStyle/>
          <a:p>
            <a:r>
              <a:rPr lang="zh-CN" altLang="en-US" b="1" dirty="0"/>
              <a:t>树形</a:t>
            </a:r>
            <a:r>
              <a:rPr lang="en-US" altLang="zh-CN" b="1" dirty="0"/>
              <a:t>DP</a:t>
            </a:r>
            <a:r>
              <a:rPr lang="zh-CN" altLang="en-US" b="1" dirty="0"/>
              <a:t>中树的存储方法</a:t>
            </a:r>
            <a:endParaRPr lang="en-US" altLang="zh-CN" b="1" dirty="0"/>
          </a:p>
        </p:txBody>
      </p:sp>
      <p:sp>
        <p:nvSpPr>
          <p:cNvPr id="3" name="内容占位符 2">
            <a:extLst>
              <a:ext uri="{FF2B5EF4-FFF2-40B4-BE49-F238E27FC236}">
                <a16:creationId xmlns:a16="http://schemas.microsoft.com/office/drawing/2014/main" id="{1B56D928-50FB-44FD-913E-08D5FAA820AB}"/>
              </a:ext>
            </a:extLst>
          </p:cNvPr>
          <p:cNvSpPr>
            <a:spLocks noGrp="1"/>
          </p:cNvSpPr>
          <p:nvPr>
            <p:ph idx="1"/>
          </p:nvPr>
        </p:nvSpPr>
        <p:spPr>
          <a:xfrm>
            <a:off x="838200" y="1825624"/>
            <a:ext cx="10515600" cy="4940935"/>
          </a:xfrm>
        </p:spPr>
        <p:txBody>
          <a:bodyPr>
            <a:normAutofit/>
          </a:bodyPr>
          <a:lstStyle/>
          <a:p>
            <a:pPr algn="l"/>
            <a:r>
              <a:rPr lang="zh-CN" altLang="en-US" dirty="0">
                <a:solidFill>
                  <a:srgbClr val="4D4D4D"/>
                </a:solidFill>
                <a:latin typeface="-apple-system"/>
              </a:rPr>
              <a:t>使用</a:t>
            </a:r>
            <a:r>
              <a:rPr lang="en-US" altLang="zh-CN" dirty="0"/>
              <a:t>vector</a:t>
            </a:r>
            <a:r>
              <a:rPr lang="zh-CN" altLang="en-US" dirty="0"/>
              <a:t>，适用于树形结构明确的场景：</a:t>
            </a:r>
            <a:endParaRPr lang="en-US" altLang="zh-CN" dirty="0">
              <a:solidFill>
                <a:srgbClr val="4D4D4D"/>
              </a:solidFill>
              <a:latin typeface="-apple-system"/>
            </a:endParaRPr>
          </a:p>
        </p:txBody>
      </p:sp>
      <p:pic>
        <p:nvPicPr>
          <p:cNvPr id="4" name="图片 3">
            <a:extLst>
              <a:ext uri="{FF2B5EF4-FFF2-40B4-BE49-F238E27FC236}">
                <a16:creationId xmlns:a16="http://schemas.microsoft.com/office/drawing/2014/main" id="{B142E190-3998-5A14-9771-E9EAECEE9673}"/>
              </a:ext>
            </a:extLst>
          </p:cNvPr>
          <p:cNvPicPr>
            <a:picLocks noChangeAspect="1"/>
          </p:cNvPicPr>
          <p:nvPr/>
        </p:nvPicPr>
        <p:blipFill>
          <a:blip r:embed="rId2"/>
          <a:stretch>
            <a:fillRect/>
          </a:stretch>
        </p:blipFill>
        <p:spPr>
          <a:xfrm>
            <a:off x="2303074" y="2443855"/>
            <a:ext cx="4627767" cy="624845"/>
          </a:xfrm>
          <a:prstGeom prst="rect">
            <a:avLst/>
          </a:prstGeom>
        </p:spPr>
      </p:pic>
      <p:pic>
        <p:nvPicPr>
          <p:cNvPr id="5" name="图片 4">
            <a:extLst>
              <a:ext uri="{FF2B5EF4-FFF2-40B4-BE49-F238E27FC236}">
                <a16:creationId xmlns:a16="http://schemas.microsoft.com/office/drawing/2014/main" id="{DBAB303D-086F-DD36-1CFA-44ED88B430BA}"/>
              </a:ext>
            </a:extLst>
          </p:cNvPr>
          <p:cNvPicPr>
            <a:picLocks noChangeAspect="1"/>
          </p:cNvPicPr>
          <p:nvPr/>
        </p:nvPicPr>
        <p:blipFill>
          <a:blip r:embed="rId3"/>
          <a:stretch>
            <a:fillRect/>
          </a:stretch>
        </p:blipFill>
        <p:spPr>
          <a:xfrm>
            <a:off x="2303074" y="3203636"/>
            <a:ext cx="5367726" cy="2677664"/>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墨迹 5">
                <a:extLst>
                  <a:ext uri="{FF2B5EF4-FFF2-40B4-BE49-F238E27FC236}">
                    <a16:creationId xmlns:a16="http://schemas.microsoft.com/office/drawing/2014/main" id="{ADAD704A-249F-637A-C96A-0EEAD8C1B4D1}"/>
                  </a:ext>
                </a:extLst>
              </p14:cNvPr>
              <p14:cNvContentPartPr/>
              <p14:nvPr/>
            </p14:nvContentPartPr>
            <p14:xfrm>
              <a:off x="2965320" y="4470480"/>
              <a:ext cx="4883760" cy="901800"/>
            </p14:xfrm>
          </p:contentPart>
        </mc:Choice>
        <mc:Fallback xmlns="">
          <p:pic>
            <p:nvPicPr>
              <p:cNvPr id="6" name="墨迹 5">
                <a:extLst>
                  <a:ext uri="{FF2B5EF4-FFF2-40B4-BE49-F238E27FC236}">
                    <a16:creationId xmlns:a16="http://schemas.microsoft.com/office/drawing/2014/main" id="{ADAD704A-249F-637A-C96A-0EEAD8C1B4D1}"/>
                  </a:ext>
                </a:extLst>
              </p:cNvPr>
              <p:cNvPicPr/>
              <p:nvPr/>
            </p:nvPicPr>
            <p:blipFill>
              <a:blip r:embed="rId5"/>
              <a:stretch>
                <a:fillRect/>
              </a:stretch>
            </p:blipFill>
            <p:spPr>
              <a:xfrm>
                <a:off x="2955960" y="4461120"/>
                <a:ext cx="4902480" cy="920520"/>
              </a:xfrm>
              <a:prstGeom prst="rect">
                <a:avLst/>
              </a:prstGeom>
            </p:spPr>
          </p:pic>
        </mc:Fallback>
      </mc:AlternateContent>
      <p:sp>
        <p:nvSpPr>
          <p:cNvPr id="8" name="文本框 7">
            <a:extLst>
              <a:ext uri="{FF2B5EF4-FFF2-40B4-BE49-F238E27FC236}">
                <a16:creationId xmlns:a16="http://schemas.microsoft.com/office/drawing/2014/main" id="{72F5B14F-FE60-44AC-E3FA-ED3AD97B26A0}"/>
              </a:ext>
            </a:extLst>
          </p:cNvPr>
          <p:cNvSpPr txBox="1"/>
          <p:nvPr/>
        </p:nvSpPr>
        <p:spPr>
          <a:xfrm>
            <a:off x="7965440" y="4636254"/>
            <a:ext cx="1261240" cy="369332"/>
          </a:xfrm>
          <a:prstGeom prst="rect">
            <a:avLst/>
          </a:prstGeom>
          <a:noFill/>
        </p:spPr>
        <p:txBody>
          <a:bodyPr wrap="square">
            <a:spAutoFit/>
          </a:bodyPr>
          <a:lstStyle/>
          <a:p>
            <a:r>
              <a:rPr lang="zh-CN" altLang="en-US" dirty="0">
                <a:solidFill>
                  <a:srgbClr val="4D4D4D"/>
                </a:solidFill>
                <a:latin typeface="-apple-system"/>
              </a:rPr>
              <a:t>转移部分</a:t>
            </a:r>
            <a:endParaRPr lang="zh-CN" altLang="en-US" dirty="0"/>
          </a:p>
        </p:txBody>
      </p:sp>
    </p:spTree>
    <p:extLst>
      <p:ext uri="{BB962C8B-B14F-4D97-AF65-F5344CB8AC3E}">
        <p14:creationId xmlns:p14="http://schemas.microsoft.com/office/powerpoint/2010/main" val="2716695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ACFBD8-B791-42E6-9564-00631C1A3927}"/>
              </a:ext>
            </a:extLst>
          </p:cNvPr>
          <p:cNvSpPr>
            <a:spLocks noGrp="1"/>
          </p:cNvSpPr>
          <p:nvPr>
            <p:ph type="title"/>
          </p:nvPr>
        </p:nvSpPr>
        <p:spPr/>
        <p:txBody>
          <a:bodyPr/>
          <a:lstStyle/>
          <a:p>
            <a:r>
              <a:rPr lang="zh-CN" altLang="en-US" b="1" dirty="0"/>
              <a:t>树形</a:t>
            </a:r>
            <a:r>
              <a:rPr lang="en-US" altLang="zh-CN" b="1" dirty="0"/>
              <a:t>DP</a:t>
            </a:r>
            <a:r>
              <a:rPr lang="zh-CN" altLang="en-US" b="1" dirty="0"/>
              <a:t>中树的存储方法</a:t>
            </a:r>
            <a:endParaRPr lang="en-US" altLang="zh-CN" b="1" dirty="0"/>
          </a:p>
        </p:txBody>
      </p:sp>
      <p:sp>
        <p:nvSpPr>
          <p:cNvPr id="3" name="内容占位符 2">
            <a:extLst>
              <a:ext uri="{FF2B5EF4-FFF2-40B4-BE49-F238E27FC236}">
                <a16:creationId xmlns:a16="http://schemas.microsoft.com/office/drawing/2014/main" id="{1B56D928-50FB-44FD-913E-08D5FAA820AB}"/>
              </a:ext>
            </a:extLst>
          </p:cNvPr>
          <p:cNvSpPr>
            <a:spLocks noGrp="1"/>
          </p:cNvSpPr>
          <p:nvPr>
            <p:ph idx="1"/>
          </p:nvPr>
        </p:nvSpPr>
        <p:spPr>
          <a:xfrm>
            <a:off x="838200" y="1825624"/>
            <a:ext cx="10515600" cy="4940935"/>
          </a:xfrm>
        </p:spPr>
        <p:txBody>
          <a:bodyPr>
            <a:normAutofit/>
          </a:bodyPr>
          <a:lstStyle/>
          <a:p>
            <a:pPr algn="l"/>
            <a:r>
              <a:rPr lang="zh-CN" altLang="en-US" dirty="0">
                <a:solidFill>
                  <a:srgbClr val="4D4D4D"/>
                </a:solidFill>
                <a:latin typeface="-apple-system"/>
              </a:rPr>
              <a:t>使用</a:t>
            </a:r>
            <a:r>
              <a:rPr lang="zh-CN" altLang="en-US" dirty="0"/>
              <a:t>链式前向星，更适用于图中的</a:t>
            </a:r>
            <a:r>
              <a:rPr lang="en-US" altLang="zh-CN" dirty="0" err="1"/>
              <a:t>dfs</a:t>
            </a:r>
            <a:r>
              <a:rPr lang="zh-CN" altLang="en-US" dirty="0"/>
              <a:t>树上进行操作：</a:t>
            </a:r>
            <a:endParaRPr lang="en-US" altLang="zh-CN" dirty="0">
              <a:solidFill>
                <a:srgbClr val="4D4D4D"/>
              </a:solidFill>
              <a:latin typeface="-apple-system"/>
            </a:endParaRPr>
          </a:p>
        </p:txBody>
      </p:sp>
      <p:sp>
        <p:nvSpPr>
          <p:cNvPr id="8" name="文本框 7">
            <a:extLst>
              <a:ext uri="{FF2B5EF4-FFF2-40B4-BE49-F238E27FC236}">
                <a16:creationId xmlns:a16="http://schemas.microsoft.com/office/drawing/2014/main" id="{72F5B14F-FE60-44AC-E3FA-ED3AD97B26A0}"/>
              </a:ext>
            </a:extLst>
          </p:cNvPr>
          <p:cNvSpPr txBox="1"/>
          <p:nvPr/>
        </p:nvSpPr>
        <p:spPr>
          <a:xfrm>
            <a:off x="7787434" y="4567222"/>
            <a:ext cx="1629498" cy="369332"/>
          </a:xfrm>
          <a:prstGeom prst="rect">
            <a:avLst/>
          </a:prstGeom>
          <a:noFill/>
        </p:spPr>
        <p:txBody>
          <a:bodyPr wrap="square">
            <a:spAutoFit/>
          </a:bodyPr>
          <a:lstStyle/>
          <a:p>
            <a:r>
              <a:rPr lang="zh-CN" altLang="en-US" dirty="0">
                <a:solidFill>
                  <a:srgbClr val="4D4D4D"/>
                </a:solidFill>
                <a:latin typeface="-apple-system"/>
              </a:rPr>
              <a:t>父节点特判</a:t>
            </a:r>
            <a:endParaRPr lang="zh-CN" altLang="en-US" dirty="0"/>
          </a:p>
        </p:txBody>
      </p:sp>
      <p:pic>
        <p:nvPicPr>
          <p:cNvPr id="7" name="图片 6">
            <a:extLst>
              <a:ext uri="{FF2B5EF4-FFF2-40B4-BE49-F238E27FC236}">
                <a16:creationId xmlns:a16="http://schemas.microsoft.com/office/drawing/2014/main" id="{D3909936-A353-E308-1D8C-74BB2ADF9CAC}"/>
              </a:ext>
            </a:extLst>
          </p:cNvPr>
          <p:cNvPicPr>
            <a:picLocks noChangeAspect="1"/>
          </p:cNvPicPr>
          <p:nvPr/>
        </p:nvPicPr>
        <p:blipFill>
          <a:blip r:embed="rId2"/>
          <a:stretch>
            <a:fillRect/>
          </a:stretch>
        </p:blipFill>
        <p:spPr>
          <a:xfrm>
            <a:off x="1896763" y="2390814"/>
            <a:ext cx="5762065" cy="4290097"/>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墨迹 5">
                <a:extLst>
                  <a:ext uri="{FF2B5EF4-FFF2-40B4-BE49-F238E27FC236}">
                    <a16:creationId xmlns:a16="http://schemas.microsoft.com/office/drawing/2014/main" id="{ADAD704A-249F-637A-C96A-0EEAD8C1B4D1}"/>
                  </a:ext>
                </a:extLst>
              </p14:cNvPr>
              <p14:cNvContentPartPr/>
              <p14:nvPr/>
            </p14:nvContentPartPr>
            <p14:xfrm>
              <a:off x="2775068" y="5222320"/>
              <a:ext cx="4883760" cy="901800"/>
            </p14:xfrm>
          </p:contentPart>
        </mc:Choice>
        <mc:Fallback xmlns="">
          <p:pic>
            <p:nvPicPr>
              <p:cNvPr id="6" name="墨迹 5">
                <a:extLst>
                  <a:ext uri="{FF2B5EF4-FFF2-40B4-BE49-F238E27FC236}">
                    <a16:creationId xmlns:a16="http://schemas.microsoft.com/office/drawing/2014/main" id="{ADAD704A-249F-637A-C96A-0EEAD8C1B4D1}"/>
                  </a:ext>
                </a:extLst>
              </p:cNvPr>
              <p:cNvPicPr/>
              <p:nvPr/>
            </p:nvPicPr>
            <p:blipFill>
              <a:blip r:embed="rId4"/>
              <a:stretch>
                <a:fillRect/>
              </a:stretch>
            </p:blipFill>
            <p:spPr>
              <a:xfrm>
                <a:off x="2765708" y="5212960"/>
                <a:ext cx="4902480" cy="920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墨迹 8">
                <a:extLst>
                  <a:ext uri="{FF2B5EF4-FFF2-40B4-BE49-F238E27FC236}">
                    <a16:creationId xmlns:a16="http://schemas.microsoft.com/office/drawing/2014/main" id="{A65EC7E2-751E-AEA7-B485-8545ABA7952D}"/>
                  </a:ext>
                </a:extLst>
              </p14:cNvPr>
              <p14:cNvContentPartPr/>
              <p14:nvPr/>
            </p14:nvContentPartPr>
            <p14:xfrm>
              <a:off x="2775068" y="4628183"/>
              <a:ext cx="4883760" cy="289257"/>
            </p14:xfrm>
          </p:contentPart>
        </mc:Choice>
        <mc:Fallback xmlns="">
          <p:pic>
            <p:nvPicPr>
              <p:cNvPr id="9" name="墨迹 8">
                <a:extLst>
                  <a:ext uri="{FF2B5EF4-FFF2-40B4-BE49-F238E27FC236}">
                    <a16:creationId xmlns:a16="http://schemas.microsoft.com/office/drawing/2014/main" id="{A65EC7E2-751E-AEA7-B485-8545ABA7952D}"/>
                  </a:ext>
                </a:extLst>
              </p:cNvPr>
              <p:cNvPicPr/>
              <p:nvPr/>
            </p:nvPicPr>
            <p:blipFill>
              <a:blip r:embed="rId6"/>
              <a:stretch>
                <a:fillRect/>
              </a:stretch>
            </p:blipFill>
            <p:spPr>
              <a:xfrm>
                <a:off x="2765708" y="4618829"/>
                <a:ext cx="4902480" cy="307965"/>
              </a:xfrm>
              <a:prstGeom prst="rect">
                <a:avLst/>
              </a:prstGeom>
            </p:spPr>
          </p:pic>
        </mc:Fallback>
      </mc:AlternateContent>
      <p:sp>
        <p:nvSpPr>
          <p:cNvPr id="10" name="文本框 9">
            <a:extLst>
              <a:ext uri="{FF2B5EF4-FFF2-40B4-BE49-F238E27FC236}">
                <a16:creationId xmlns:a16="http://schemas.microsoft.com/office/drawing/2014/main" id="{E2202B8C-5B6F-04F1-69C3-E9E045B488D9}"/>
              </a:ext>
            </a:extLst>
          </p:cNvPr>
          <p:cNvSpPr txBox="1"/>
          <p:nvPr/>
        </p:nvSpPr>
        <p:spPr>
          <a:xfrm>
            <a:off x="7904480" y="5550654"/>
            <a:ext cx="1261240" cy="369332"/>
          </a:xfrm>
          <a:prstGeom prst="rect">
            <a:avLst/>
          </a:prstGeom>
          <a:noFill/>
        </p:spPr>
        <p:txBody>
          <a:bodyPr wrap="square">
            <a:spAutoFit/>
          </a:bodyPr>
          <a:lstStyle/>
          <a:p>
            <a:r>
              <a:rPr lang="zh-CN" altLang="en-US" dirty="0">
                <a:solidFill>
                  <a:srgbClr val="4D4D4D"/>
                </a:solidFill>
                <a:latin typeface="-apple-system"/>
              </a:rPr>
              <a:t>转移部分</a:t>
            </a:r>
            <a:endParaRPr lang="zh-CN" altLang="en-US" dirty="0"/>
          </a:p>
        </p:txBody>
      </p:sp>
    </p:spTree>
    <p:extLst>
      <p:ext uri="{BB962C8B-B14F-4D97-AF65-F5344CB8AC3E}">
        <p14:creationId xmlns:p14="http://schemas.microsoft.com/office/powerpoint/2010/main" val="800255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E2C5C2-DF6F-4E4B-9C32-5078CDEB7EA6}"/>
              </a:ext>
            </a:extLst>
          </p:cNvPr>
          <p:cNvSpPr>
            <a:spLocks noGrp="1"/>
          </p:cNvSpPr>
          <p:nvPr>
            <p:ph type="title"/>
          </p:nvPr>
        </p:nvSpPr>
        <p:spPr/>
        <p:txBody>
          <a:bodyPr/>
          <a:lstStyle/>
          <a:p>
            <a:r>
              <a:rPr lang="zh-CN" altLang="en-US" dirty="0"/>
              <a:t>例题：</a:t>
            </a:r>
            <a:r>
              <a:rPr lang="en-US" altLang="zh-CN" b="1" i="0" dirty="0">
                <a:solidFill>
                  <a:srgbClr val="222226"/>
                </a:solidFill>
                <a:effectLst/>
                <a:latin typeface="PingFang SC"/>
              </a:rPr>
              <a:t> </a:t>
            </a:r>
            <a:r>
              <a:rPr lang="zh-CN" altLang="en-US" dirty="0"/>
              <a:t>树塔的树形</a:t>
            </a:r>
            <a:r>
              <a:rPr lang="en-US" altLang="zh-CN" dirty="0" err="1"/>
              <a:t>dp</a:t>
            </a:r>
            <a:endParaRPr lang="zh-CN" altLang="en-US" dirty="0"/>
          </a:p>
        </p:txBody>
      </p:sp>
      <p:sp>
        <p:nvSpPr>
          <p:cNvPr id="3" name="内容占位符 2">
            <a:extLst>
              <a:ext uri="{FF2B5EF4-FFF2-40B4-BE49-F238E27FC236}">
                <a16:creationId xmlns:a16="http://schemas.microsoft.com/office/drawing/2014/main" id="{445F8FFB-BA04-4748-B608-F976816ED84B}"/>
              </a:ext>
            </a:extLst>
          </p:cNvPr>
          <p:cNvSpPr>
            <a:spLocks noGrp="1"/>
          </p:cNvSpPr>
          <p:nvPr>
            <p:ph idx="1"/>
          </p:nvPr>
        </p:nvSpPr>
        <p:spPr>
          <a:xfrm>
            <a:off x="838200" y="1825625"/>
            <a:ext cx="11069320" cy="4351338"/>
          </a:xfrm>
        </p:spPr>
        <p:txBody>
          <a:bodyPr>
            <a:normAutofit/>
          </a:bodyPr>
          <a:lstStyle/>
          <a:p>
            <a:r>
              <a:rPr lang="zh-CN" altLang="en-US" b="0" i="0" dirty="0">
                <a:solidFill>
                  <a:srgbClr val="000000"/>
                </a:solidFill>
                <a:effectLst/>
                <a:latin typeface="Merriweather"/>
              </a:rPr>
              <a:t>有如下所示的数塔，要求从顶层走到底层，若每一步只能走到相邻的结点，则经过的结点的数字之和最大是多少？已经告诉你了，这是个</a:t>
            </a:r>
            <a:r>
              <a:rPr lang="en-US" altLang="zh-CN" b="0" i="0" dirty="0">
                <a:solidFill>
                  <a:srgbClr val="000000"/>
                </a:solidFill>
                <a:effectLst/>
                <a:latin typeface="Merriweather"/>
              </a:rPr>
              <a:t>DP</a:t>
            </a:r>
            <a:r>
              <a:rPr lang="zh-CN" altLang="en-US" b="0" i="0" dirty="0">
                <a:solidFill>
                  <a:srgbClr val="000000"/>
                </a:solidFill>
                <a:effectLst/>
                <a:latin typeface="Merriweather"/>
              </a:rPr>
              <a:t>的题目，要怎么建立状态转移方程</a:t>
            </a:r>
            <a:endParaRPr lang="en-US" altLang="zh-CN" dirty="0"/>
          </a:p>
        </p:txBody>
      </p:sp>
      <p:pic>
        <p:nvPicPr>
          <p:cNvPr id="4" name="图片 3">
            <a:extLst>
              <a:ext uri="{FF2B5EF4-FFF2-40B4-BE49-F238E27FC236}">
                <a16:creationId xmlns:a16="http://schemas.microsoft.com/office/drawing/2014/main" id="{C99703CA-A666-4472-ABE8-FAC2922ED370}"/>
              </a:ext>
            </a:extLst>
          </p:cNvPr>
          <p:cNvPicPr>
            <a:picLocks noChangeAspect="1"/>
          </p:cNvPicPr>
          <p:nvPr/>
        </p:nvPicPr>
        <p:blipFill>
          <a:blip r:embed="rId2"/>
          <a:stretch>
            <a:fillRect/>
          </a:stretch>
        </p:blipFill>
        <p:spPr>
          <a:xfrm>
            <a:off x="6264539" y="2975078"/>
            <a:ext cx="5474442" cy="3402862"/>
          </a:xfrm>
          <a:prstGeom prst="rect">
            <a:avLst/>
          </a:prstGeom>
        </p:spPr>
      </p:pic>
    </p:spTree>
    <p:extLst>
      <p:ext uri="{BB962C8B-B14F-4D97-AF65-F5344CB8AC3E}">
        <p14:creationId xmlns:p14="http://schemas.microsoft.com/office/powerpoint/2010/main" val="164845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E2C5C2-DF6F-4E4B-9C32-5078CDEB7EA6}"/>
              </a:ext>
            </a:extLst>
          </p:cNvPr>
          <p:cNvSpPr>
            <a:spLocks noGrp="1"/>
          </p:cNvSpPr>
          <p:nvPr>
            <p:ph type="title"/>
          </p:nvPr>
        </p:nvSpPr>
        <p:spPr/>
        <p:txBody>
          <a:bodyPr/>
          <a:lstStyle/>
          <a:p>
            <a:r>
              <a:rPr lang="zh-CN" altLang="en-US" dirty="0"/>
              <a:t>树塔的树形</a:t>
            </a:r>
            <a:r>
              <a:rPr lang="en-US" altLang="zh-CN" dirty="0" err="1"/>
              <a:t>dp</a:t>
            </a:r>
            <a:r>
              <a:rPr lang="zh-CN" altLang="en-US" dirty="0"/>
              <a:t>状态转移方程</a:t>
            </a:r>
          </a:p>
        </p:txBody>
      </p:sp>
      <p:sp>
        <p:nvSpPr>
          <p:cNvPr id="3" name="内容占位符 2">
            <a:extLst>
              <a:ext uri="{FF2B5EF4-FFF2-40B4-BE49-F238E27FC236}">
                <a16:creationId xmlns:a16="http://schemas.microsoft.com/office/drawing/2014/main" id="{445F8FFB-BA04-4748-B608-F976816ED84B}"/>
              </a:ext>
            </a:extLst>
          </p:cNvPr>
          <p:cNvSpPr>
            <a:spLocks noGrp="1"/>
          </p:cNvSpPr>
          <p:nvPr>
            <p:ph idx="1"/>
          </p:nvPr>
        </p:nvSpPr>
        <p:spPr>
          <a:xfrm>
            <a:off x="838200" y="1825625"/>
            <a:ext cx="11069320" cy="4351338"/>
          </a:xfrm>
        </p:spPr>
        <p:txBody>
          <a:bodyPr>
            <a:normAutofit/>
          </a:bodyPr>
          <a:lstStyle/>
          <a:p>
            <a:r>
              <a:rPr lang="zh-CN" altLang="en-US" dirty="0"/>
              <a:t>因此状态转移方程为</a:t>
            </a:r>
            <a:r>
              <a:rPr lang="en-US" altLang="zh-CN" dirty="0">
                <a:sym typeface="Wingdings" panose="05000000000000000000" pitchFamily="2" charset="2"/>
              </a:rPr>
              <a:t>:    (</a:t>
            </a:r>
            <a:r>
              <a:rPr lang="en-US" altLang="zh-CN" dirty="0"/>
              <a:t>g[x] </a:t>
            </a:r>
            <a:r>
              <a:rPr lang="zh-CN" altLang="en-US" dirty="0"/>
              <a:t>代表以</a:t>
            </a:r>
            <a:r>
              <a:rPr lang="en-US" altLang="zh-CN" dirty="0"/>
              <a:t>x</a:t>
            </a:r>
            <a:r>
              <a:rPr lang="zh-CN" altLang="en-US" dirty="0"/>
              <a:t>为根的最大路径和</a:t>
            </a:r>
            <a:r>
              <a:rPr lang="en-US" altLang="zh-CN" dirty="0">
                <a:sym typeface="Wingdings" panose="05000000000000000000" pitchFamily="2" charset="2"/>
              </a:rPr>
              <a:t>)</a:t>
            </a:r>
            <a:endParaRPr lang="en-US" altLang="zh-CN" dirty="0"/>
          </a:p>
          <a:p>
            <a:pPr marL="0" indent="0">
              <a:buNone/>
            </a:pPr>
            <a:r>
              <a:rPr lang="en-US" altLang="zh-CN" dirty="0"/>
              <a:t>   g[x] = x</a:t>
            </a:r>
            <a:r>
              <a:rPr lang="zh-CN" altLang="en-US" dirty="0"/>
              <a:t>点的权值</a:t>
            </a:r>
            <a:r>
              <a:rPr lang="en-US" altLang="zh-CN" dirty="0"/>
              <a:t>                                     if x</a:t>
            </a:r>
            <a:r>
              <a:rPr lang="zh-CN" altLang="en-US" dirty="0"/>
              <a:t>是叶节点</a:t>
            </a:r>
            <a:endParaRPr lang="en-US" altLang="zh-CN" dirty="0"/>
          </a:p>
          <a:p>
            <a:pPr marL="0" indent="0">
              <a:buNone/>
            </a:pPr>
            <a:r>
              <a:rPr lang="en-US" altLang="zh-CN" dirty="0"/>
              <a:t>   g[x] = x</a:t>
            </a:r>
            <a:r>
              <a:rPr lang="zh-CN" altLang="en-US" dirty="0"/>
              <a:t>点的权值</a:t>
            </a:r>
            <a:r>
              <a:rPr lang="en-US" altLang="zh-CN" dirty="0"/>
              <a:t>+                                  if x</a:t>
            </a:r>
            <a:r>
              <a:rPr lang="zh-CN" altLang="en-US" dirty="0"/>
              <a:t>为非叶节点</a:t>
            </a:r>
            <a:endParaRPr lang="en-US" altLang="zh-CN" dirty="0"/>
          </a:p>
          <a:p>
            <a:pPr marL="0" indent="0">
              <a:buNone/>
            </a:pPr>
            <a:r>
              <a:rPr lang="en-US" altLang="zh-CN" dirty="0"/>
              <a:t>            </a:t>
            </a:r>
            <a:r>
              <a:rPr lang="zh-CN" altLang="en-US" dirty="0"/>
              <a:t>             </a:t>
            </a:r>
            <a:r>
              <a:rPr lang="en-US" altLang="zh-CN" dirty="0"/>
              <a:t>max</a:t>
            </a:r>
            <a:r>
              <a:rPr lang="zh-CN" altLang="en-US" dirty="0"/>
              <a:t>（</a:t>
            </a:r>
            <a:r>
              <a:rPr lang="en-US" altLang="zh-CN" dirty="0"/>
              <a:t>g[x</a:t>
            </a:r>
            <a:r>
              <a:rPr lang="zh-CN" altLang="en-US" dirty="0"/>
              <a:t>的左儿子</a:t>
            </a:r>
            <a:r>
              <a:rPr lang="en-US" altLang="zh-CN" dirty="0"/>
              <a:t>] </a:t>
            </a:r>
            <a:r>
              <a:rPr lang="zh-CN" altLang="en-US" dirty="0"/>
              <a:t>，</a:t>
            </a:r>
            <a:r>
              <a:rPr lang="en-US" altLang="zh-CN" dirty="0"/>
              <a:t>g[x</a:t>
            </a:r>
            <a:r>
              <a:rPr lang="zh-CN" altLang="en-US" dirty="0"/>
              <a:t>的右儿子</a:t>
            </a:r>
            <a:r>
              <a:rPr lang="en-US" altLang="zh-CN" dirty="0"/>
              <a:t>]</a:t>
            </a:r>
            <a:r>
              <a:rPr lang="zh-CN" altLang="en-US" dirty="0"/>
              <a:t>）</a:t>
            </a:r>
            <a:endParaRPr lang="en-US" altLang="zh-CN" dirty="0"/>
          </a:p>
        </p:txBody>
      </p:sp>
    </p:spTree>
    <p:extLst>
      <p:ext uri="{BB962C8B-B14F-4D97-AF65-F5344CB8AC3E}">
        <p14:creationId xmlns:p14="http://schemas.microsoft.com/office/powerpoint/2010/main" val="2619391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E2C5C2-DF6F-4E4B-9C32-5078CDEB7EA6}"/>
              </a:ext>
            </a:extLst>
          </p:cNvPr>
          <p:cNvSpPr>
            <a:spLocks noGrp="1"/>
          </p:cNvSpPr>
          <p:nvPr>
            <p:ph type="title"/>
          </p:nvPr>
        </p:nvSpPr>
        <p:spPr/>
        <p:txBody>
          <a:bodyPr/>
          <a:lstStyle/>
          <a:p>
            <a:r>
              <a:rPr lang="zh-CN" altLang="en-US" dirty="0"/>
              <a:t>例题：</a:t>
            </a:r>
            <a:r>
              <a:rPr lang="en-US" altLang="zh-CN" b="1" i="0" dirty="0">
                <a:solidFill>
                  <a:srgbClr val="222226"/>
                </a:solidFill>
                <a:effectLst/>
                <a:latin typeface="PingFang SC"/>
              </a:rPr>
              <a:t> </a:t>
            </a:r>
            <a:r>
              <a:rPr lang="zh-CN" altLang="en-US" dirty="0"/>
              <a:t>滑雪</a:t>
            </a:r>
          </a:p>
        </p:txBody>
      </p:sp>
      <p:sp>
        <p:nvSpPr>
          <p:cNvPr id="3" name="内容占位符 2">
            <a:extLst>
              <a:ext uri="{FF2B5EF4-FFF2-40B4-BE49-F238E27FC236}">
                <a16:creationId xmlns:a16="http://schemas.microsoft.com/office/drawing/2014/main" id="{445F8FFB-BA04-4748-B608-F976816ED84B}"/>
              </a:ext>
            </a:extLst>
          </p:cNvPr>
          <p:cNvSpPr>
            <a:spLocks noGrp="1"/>
          </p:cNvSpPr>
          <p:nvPr>
            <p:ph idx="1"/>
          </p:nvPr>
        </p:nvSpPr>
        <p:spPr>
          <a:xfrm>
            <a:off x="838200" y="1825625"/>
            <a:ext cx="11069320" cy="4351338"/>
          </a:xfrm>
        </p:spPr>
        <p:txBody>
          <a:bodyPr>
            <a:normAutofit/>
          </a:bodyPr>
          <a:lstStyle/>
          <a:p>
            <a:r>
              <a:rPr lang="en-US" altLang="zh-CN" dirty="0">
                <a:hlinkClick r:id="rId2"/>
              </a:rPr>
              <a:t>https://vjudge.net/contest/252252#problem/A</a:t>
            </a:r>
            <a:endParaRPr lang="en-US" altLang="zh-CN" dirty="0"/>
          </a:p>
          <a:p>
            <a:r>
              <a:rPr lang="en-US" altLang="zh-CN" b="0" i="0" dirty="0">
                <a:solidFill>
                  <a:srgbClr val="000000"/>
                </a:solidFill>
                <a:effectLst/>
                <a:latin typeface="Merriweather"/>
              </a:rPr>
              <a:t>Michael</a:t>
            </a:r>
            <a:r>
              <a:rPr lang="zh-CN" altLang="en-US" b="0" i="0" dirty="0">
                <a:solidFill>
                  <a:srgbClr val="000000"/>
                </a:solidFill>
                <a:effectLst/>
                <a:latin typeface="Merriweather"/>
              </a:rPr>
              <a:t>想知道在一个区域中最长的滑坡（只能往上下左右四个方向滑，且过程中必须从高度高的位置滑向高度低的位置）。区域由一个二维数组给出。数组的每个数字代表点的高度。</a:t>
            </a:r>
            <a:endParaRPr lang="en-US" altLang="zh-CN" b="0" i="0" dirty="0">
              <a:solidFill>
                <a:srgbClr val="000000"/>
              </a:solidFill>
              <a:effectLst/>
              <a:latin typeface="Merriweather"/>
            </a:endParaRPr>
          </a:p>
          <a:p>
            <a:r>
              <a:rPr lang="zh-CN" altLang="en-US" dirty="0">
                <a:solidFill>
                  <a:srgbClr val="000000"/>
                </a:solidFill>
                <a:latin typeface="Merriweather"/>
              </a:rPr>
              <a:t>数据范围为</a:t>
            </a:r>
            <a:r>
              <a:rPr lang="en-US" altLang="zh-CN" dirty="0">
                <a:solidFill>
                  <a:srgbClr val="000000"/>
                </a:solidFill>
                <a:latin typeface="Merriweather"/>
              </a:rPr>
              <a:t>10000</a:t>
            </a:r>
            <a:r>
              <a:rPr lang="zh-CN" altLang="en-US" dirty="0">
                <a:solidFill>
                  <a:srgbClr val="000000"/>
                </a:solidFill>
                <a:latin typeface="Merriweather"/>
              </a:rPr>
              <a:t>个点，每个点的数值不超过</a:t>
            </a:r>
            <a:r>
              <a:rPr lang="en-US" altLang="zh-CN" dirty="0">
                <a:solidFill>
                  <a:srgbClr val="000000"/>
                </a:solidFill>
                <a:latin typeface="Merriweather"/>
              </a:rPr>
              <a:t>10000</a:t>
            </a:r>
            <a:endParaRPr lang="en-US" altLang="zh-CN" dirty="0"/>
          </a:p>
        </p:txBody>
      </p:sp>
      <p:pic>
        <p:nvPicPr>
          <p:cNvPr id="4" name="图片 3">
            <a:extLst>
              <a:ext uri="{FF2B5EF4-FFF2-40B4-BE49-F238E27FC236}">
                <a16:creationId xmlns:a16="http://schemas.microsoft.com/office/drawing/2014/main" id="{74ECF7C8-DA8E-47AB-AA31-B5971EA16456}"/>
              </a:ext>
            </a:extLst>
          </p:cNvPr>
          <p:cNvPicPr>
            <a:picLocks noChangeAspect="1"/>
          </p:cNvPicPr>
          <p:nvPr/>
        </p:nvPicPr>
        <p:blipFill>
          <a:blip r:embed="rId3"/>
          <a:stretch>
            <a:fillRect/>
          </a:stretch>
        </p:blipFill>
        <p:spPr>
          <a:xfrm>
            <a:off x="9479880" y="3400617"/>
            <a:ext cx="1685960" cy="3092258"/>
          </a:xfrm>
          <a:prstGeom prst="rect">
            <a:avLst/>
          </a:prstGeom>
        </p:spPr>
      </p:pic>
      <p:sp>
        <p:nvSpPr>
          <p:cNvPr id="5" name="文本框 4">
            <a:extLst>
              <a:ext uri="{FF2B5EF4-FFF2-40B4-BE49-F238E27FC236}">
                <a16:creationId xmlns:a16="http://schemas.microsoft.com/office/drawing/2014/main" id="{31ECBC5C-5AEF-8EF7-84FB-0B39601868A1}"/>
              </a:ext>
            </a:extLst>
          </p:cNvPr>
          <p:cNvSpPr txBox="1"/>
          <p:nvPr/>
        </p:nvSpPr>
        <p:spPr>
          <a:xfrm>
            <a:off x="3479983" y="5039068"/>
            <a:ext cx="877163" cy="369332"/>
          </a:xfrm>
          <a:prstGeom prst="rect">
            <a:avLst/>
          </a:prstGeom>
          <a:noFill/>
        </p:spPr>
        <p:txBody>
          <a:bodyPr wrap="none" rtlCol="0">
            <a:spAutoFit/>
          </a:bodyPr>
          <a:lstStyle/>
          <a:p>
            <a:r>
              <a:rPr lang="zh-CN" altLang="en-US" dirty="0"/>
              <a:t>无根树</a:t>
            </a:r>
          </a:p>
        </p:txBody>
      </p:sp>
    </p:spTree>
    <p:extLst>
      <p:ext uri="{BB962C8B-B14F-4D97-AF65-F5344CB8AC3E}">
        <p14:creationId xmlns:p14="http://schemas.microsoft.com/office/powerpoint/2010/main" val="330284583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1102</TotalTime>
  <Words>2061</Words>
  <Application>Microsoft Office PowerPoint</Application>
  <PresentationFormat>宽屏</PresentationFormat>
  <Paragraphs>142</Paragraphs>
  <Slides>26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26</vt:i4>
      </vt:variant>
    </vt:vector>
  </HeadingPairs>
  <TitlesOfParts>
    <vt:vector size="37" baseType="lpstr">
      <vt:lpstr>-apple-system</vt:lpstr>
      <vt:lpstr>Helvetica Neue</vt:lpstr>
      <vt:lpstr>PingFang SC</vt:lpstr>
      <vt:lpstr>等线</vt:lpstr>
      <vt:lpstr>等线 Light</vt:lpstr>
      <vt:lpstr>Microsoft YaHei</vt:lpstr>
      <vt:lpstr>Arial</vt:lpstr>
      <vt:lpstr>Consolas</vt:lpstr>
      <vt:lpstr>Merriweather</vt:lpstr>
      <vt:lpstr>Wingdings</vt:lpstr>
      <vt:lpstr>Office 主题​​</vt:lpstr>
      <vt:lpstr>树形DP基础</vt:lpstr>
      <vt:lpstr>课程内容</vt:lpstr>
      <vt:lpstr>树形DP的特点</vt:lpstr>
      <vt:lpstr>树形DP的常见状态转移</vt:lpstr>
      <vt:lpstr>树形DP中树的存储方法</vt:lpstr>
      <vt:lpstr>树形DP中树的存储方法</vt:lpstr>
      <vt:lpstr>例题： 树塔的树形dp</vt:lpstr>
      <vt:lpstr>树塔的树形dp状态转移方程</vt:lpstr>
      <vt:lpstr>例题： 滑雪</vt:lpstr>
      <vt:lpstr>滑雪的题解</vt:lpstr>
      <vt:lpstr>滑雪的源代码</vt:lpstr>
      <vt:lpstr>例题： Binary Apple Tree</vt:lpstr>
      <vt:lpstr>Binary Apple Tree 题解</vt:lpstr>
      <vt:lpstr>Binary Apple Tree 源代码和优化</vt:lpstr>
      <vt:lpstr>PowerPoint 演示文稿</vt:lpstr>
      <vt:lpstr>PowerPoint 演示文稿</vt:lpstr>
      <vt:lpstr>PowerPoint 演示文稿</vt:lpstr>
      <vt:lpstr>PowerPoint 演示文稿</vt:lpstr>
      <vt:lpstr>PowerPoint 演示文稿</vt:lpstr>
      <vt:lpstr>PowerPoint 演示文稿</vt:lpstr>
      <vt:lpstr>例题： Anniversary party</vt:lpstr>
      <vt:lpstr>Anniversary party的题解</vt:lpstr>
      <vt:lpstr>Anniversary party的源代码</vt:lpstr>
      <vt:lpstr>真题</vt:lpstr>
      <vt:lpstr>解题思路</vt:lpstr>
      <vt:lpstr>真题题解和代码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组合分析</dc:title>
  <dc:creator>Nicholas</dc:creator>
  <cp:lastModifiedBy>ANCY F</cp:lastModifiedBy>
  <cp:revision>81</cp:revision>
  <dcterms:created xsi:type="dcterms:W3CDTF">2021-04-07T08:01:27Z</dcterms:created>
  <dcterms:modified xsi:type="dcterms:W3CDTF">2024-04-03T12:42:22Z</dcterms:modified>
</cp:coreProperties>
</file>