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499" r:id="rId4"/>
    <p:sldId id="258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61FD-F419-4C5C-89D9-0D67B5E0B4EA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71495-84DF-4E22-A86D-20EADD951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3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71495-84DF-4E22-A86D-20EADD951C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0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35E3-7752-4295-8940-4841593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B3395-492D-47F3-B531-E270CD73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ACE4A-33A7-408E-B27B-230EE3B1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2023-1E35-4928-9F8E-3077BF90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FF95F-78F7-4322-9D63-138F63A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ED5C-04D3-4B38-A5ED-B1CCA122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FF333-8FCD-4060-B7E6-605B72C5A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B5EDA-10A0-447F-AF77-B2308CD0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9B819-6E34-4B1D-8DFF-51003F8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29092-6C62-4B49-AECE-E0C8A1F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07212-84F1-40CE-8CBE-BADAA88F5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EE35B-5DCF-4E5A-A683-C2C3F1DE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47EB4-AF95-4F44-B4AF-9675A65B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70E66-6049-47E5-A85D-1EFDE0BD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9F5E2-DCEA-4F74-957C-76C4A72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3C7DE-D512-44F7-B780-0DC8751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3DD9-A3F0-4E17-88F9-10265F0E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5584-F987-40CF-93B5-EB051DE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0BC79-0365-4242-BA58-4CFACCF5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5717E-2977-488E-BB48-468696A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5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2272-451E-424F-BDE1-7CB9A45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96109-EF09-4969-A475-0BC98AD1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60189-757E-44A3-A92D-CA012BEF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9DD4C-3C4F-4A9C-9653-F2C53150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FD2C5-7820-49E7-A48A-5211E3A4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C071-A830-4901-BE0E-D9107571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A5C69-630D-47EB-AE6D-AC5C5AE0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05C3B-F8FC-4525-A228-53D6785F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C267A-FE98-40C6-BE4D-C0EE608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08513-9135-4665-A117-8732CBF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9B97D-5625-4029-B4A0-6512343B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7251-F7B4-43AF-AA4B-E506B330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530C6-8D43-4E0A-886D-2FF73009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158FB-1629-40B3-B480-08DB34AF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8796E-34F8-45ED-97E0-90A4A72E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E999E-5BBB-4211-A2C1-9C8AB2E7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87D93-85F8-4865-B0B0-C8DCD07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FA64B4-B6BF-4918-8473-286CE3E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C2B483-F5A2-439D-8B83-A5E728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E446-2B32-4A1A-8AA7-4478E73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FEE3-5F01-4FBE-BCED-E8559761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28A704-385E-45AC-B207-DDBB6766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962A6-70E4-4248-ADD9-FA096B2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C196C0-FC07-4D42-9080-71F5F76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3BDA3-0F77-480B-9656-B26ABE02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2D623-DC6C-4BE6-9FEE-B0BB05F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C55C-1DA5-42B1-AFBB-9C151C98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ECB2-ABAB-40D4-AE95-47E1E6CA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4BFAD-0C23-4148-91C4-0ACA582B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CDC54-EC67-42F4-9C07-9BD16B73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C76D5-9D2A-4B39-B8AD-4E80AFF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CC594-7814-42CC-A24A-DCD849A5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BAB17-4EA6-4CBB-A0E1-CC396CC1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2467-F52B-41A6-B2AC-1DB880180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69817-B84A-4043-A3BD-FBFF06DA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7D623-EF1B-405B-A67F-4E528AA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0F9BC-DED5-4D43-B84A-B0B0E678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2258E-3238-4344-97B1-842931E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88CDF-77B4-4FEE-B4A6-35703BB7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65973-6C69-4869-9D54-5EAD537E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25B25-2F77-4284-8276-A620EEC6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EC7E-23CD-4AF0-BAFA-067EE32D9043}" type="datetimeFigureOut">
              <a:rPr lang="zh-CN" altLang="en-US" smtClean="0"/>
              <a:t>2024/04/17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1503-0205-4CD5-B920-29B2ED4B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D8577-0683-4643-9C18-C25AF841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gym/104976/problem/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7C90-FFF7-477D-B8A1-38487285A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一般优化及延申讨论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832BB-E746-43A2-974A-1E94CAB7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竞赛小组训练</a:t>
            </a:r>
          </a:p>
        </p:txBody>
      </p:sp>
    </p:spTree>
    <p:extLst>
      <p:ext uri="{BB962C8B-B14F-4D97-AF65-F5344CB8AC3E}">
        <p14:creationId xmlns:p14="http://schemas.microsoft.com/office/powerpoint/2010/main" val="71987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Levoj</a:t>
            </a:r>
            <a:r>
              <a:rPr lang="en-US" altLang="zh-CN" dirty="0"/>
              <a:t> </a:t>
            </a:r>
            <a:r>
              <a:rPr lang="zh-CN" altLang="en-US" dirty="0"/>
              <a:t>春之挑战赛 上春山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上次课说到链的事情，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其实本题的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dp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是要找到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ax(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dp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[j]|a[j]&lt;a[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])</a:t>
            </a:r>
          </a:p>
          <a:p>
            <a:pPr algn="l"/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因为有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a[j]&lt;a[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的条件，所以需要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对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a[j]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开数值桶，桶里存最大的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dp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[j]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，然后在这个桶里求前缀最大值，完成转移，因此使用树状数组维护前缀最大值，也可以使用线段树但是没必要。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625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状态调整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状态的设置不佳，可能造成以下问题：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状态不能记录必要信息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状态设置不满足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基本要求：最优子结构，无后效性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状态维度高或者空间复杂度高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状态无法或者不好转移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通过目前已经设置的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状态，结合题意，发现是否可以调整和优化状态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61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：洛谷</a:t>
            </a:r>
            <a:r>
              <a:rPr lang="en-US" altLang="zh-CN" dirty="0"/>
              <a:t>P6249  </a:t>
            </a:r>
            <a:r>
              <a:rPr lang="zh-CN" altLang="en-US" dirty="0"/>
              <a:t>神帖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神帖分布在讨论区的一些页面上，每个页面最多有一个神帖。假设他正在浏览的页面设为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 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号页面。向左一页为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-1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号页面，向右一页为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号页面，以此类推。第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个神帖在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x_i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号页面上，并且有特定的封禁的时间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t_i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和快乐值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v_i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超过了这个时间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t_i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浏览就不能得到他的快乐值了。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zrl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向左或向右翻一页需要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单位时间，浏览神帖不需要时间。问：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zrl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最多能得到多少快乐值。</a:t>
            </a: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注：在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t_i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个单位时间浏览第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个神贴仍能得到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v_i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的快乐值。</a:t>
            </a: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另注：每个神帖的快乐值最多只能得到一次。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zh-CN" altLang="en-US" sz="2800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zh-CN" altLang="en-US" sz="2800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2EFECF-1FFF-2A3E-C49F-77755898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5440996"/>
            <a:ext cx="97698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A70D7-82F9-BAAE-87E3-35DC485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状态设置尝试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8E278-7BB7-D56E-7079-336E2587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尝试设置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为时间点</a:t>
            </a:r>
            <a:r>
              <a:rPr lang="en-US" altLang="zh-CN" dirty="0"/>
              <a:t>j</a:t>
            </a:r>
            <a:r>
              <a:rPr lang="zh-CN" altLang="en-US" dirty="0"/>
              <a:t>到达帖子</a:t>
            </a:r>
            <a:r>
              <a:rPr lang="en-US" altLang="zh-CN" dirty="0" err="1"/>
              <a:t>i</a:t>
            </a:r>
            <a:r>
              <a:rPr lang="zh-CN" altLang="en-US" dirty="0"/>
              <a:t>的最大快乐值收获，此状态貌似可以转移，因为我们只能从相邻的帖子移动过去</a:t>
            </a:r>
            <a:endParaRPr lang="en-US" altLang="zh-CN" dirty="0"/>
          </a:p>
          <a:p>
            <a:r>
              <a:rPr lang="zh-CN" altLang="en-US" dirty="0"/>
              <a:t>详细分析后发现，最优的方案可能是先向左再向右，而重复访问帖子不叠加快乐值，因此基于上述方法设置</a:t>
            </a:r>
            <a:r>
              <a:rPr lang="en-US" altLang="zh-CN" dirty="0" err="1"/>
              <a:t>dp</a:t>
            </a:r>
            <a:r>
              <a:rPr lang="zh-CN" altLang="en-US" dirty="0"/>
              <a:t>状态导致缺少帖子是否被浏览过的信息。</a:t>
            </a:r>
            <a:endParaRPr lang="en-US" altLang="zh-CN" dirty="0"/>
          </a:p>
          <a:p>
            <a:r>
              <a:rPr lang="zh-CN" altLang="en-US" dirty="0"/>
              <a:t>而进一步思考后发现两个性质：</a:t>
            </a:r>
            <a:endParaRPr lang="en-US" altLang="zh-CN" dirty="0"/>
          </a:p>
          <a:p>
            <a:pPr lvl="1"/>
            <a:r>
              <a:rPr lang="zh-CN" altLang="en-US" dirty="0"/>
              <a:t>在任何时间点，能够被覆盖的只有从原点出发向左右延申各一段</a:t>
            </a:r>
            <a:endParaRPr lang="en-US" altLang="zh-CN" dirty="0"/>
          </a:p>
          <a:p>
            <a:pPr lvl="1"/>
            <a:r>
              <a:rPr lang="zh-CN" altLang="en-US" dirty="0"/>
              <a:t>当扩展左右端点时，也一定是从之前时间点的左右端点一步或者一路移动过去</a:t>
            </a:r>
          </a:p>
        </p:txBody>
      </p:sp>
    </p:spTree>
    <p:extLst>
      <p:ext uri="{BB962C8B-B14F-4D97-AF65-F5344CB8AC3E}">
        <p14:creationId xmlns:p14="http://schemas.microsoft.com/office/powerpoint/2010/main" val="356042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A70D7-82F9-BAAE-87E3-35DC485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状态调整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39EB3E-5ABD-BCE3-3FBC-0B0B3F3C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" y="1607799"/>
            <a:ext cx="12197163" cy="26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6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C416B-422C-8CF6-4B02-894332E7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0" y="1103008"/>
            <a:ext cx="11616532" cy="48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启发思路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有一些题目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状态很容易看出来，正确性没问题但是复杂度不对，且很难对其进行优化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或者就是基于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的思想来观察题目的一些规律和性质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只要能够设置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状态，意味着已经可以为问题创造二维或者三维的解空间。而求解的过程可能是在解空间中转移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/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移动的过程，这会启发我们的解题思路，帮助我们找到问题的正解。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02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r>
              <a:rPr lang="zh-CN" altLang="en-US" dirty="0"/>
              <a:t>：洛谷</a:t>
            </a:r>
            <a:r>
              <a:rPr lang="en-US" altLang="zh-CN" dirty="0"/>
              <a:t>P9870  NOIP2023 </a:t>
            </a:r>
            <a:r>
              <a:rPr lang="zh-CN" altLang="en-US" dirty="0"/>
              <a:t>双序列扩展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FB959B-ADF2-EF29-740C-FD9BCDAF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3" y="1560478"/>
            <a:ext cx="11828954" cy="1199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64F2E9-062C-8657-0CA0-51C16283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3" y="2973127"/>
            <a:ext cx="10943297" cy="1566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8EF47-1B87-0E45-09EC-E4DDF91E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17" y="4609413"/>
            <a:ext cx="7928285" cy="22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设置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类似于最长公共子序列问题，</a:t>
            </a:r>
            <a:r>
              <a:rPr lang="en-US" altLang="zh-CN" sz="3200" dirty="0" err="1">
                <a:solidFill>
                  <a:srgbClr val="333333"/>
                </a:solidFill>
                <a:latin typeface="-apple-system"/>
              </a:rPr>
              <a:t>dp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sz="32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][j]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代表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a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序列取</a:t>
            </a:r>
            <a:r>
              <a:rPr lang="en-US" altLang="zh-CN" sz="32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个，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b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序列取</a:t>
            </a:r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j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个，是否能够造出满足要求的扩展序列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4E21D-3ED5-6C4F-A15F-1E9F784D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2" y="3784592"/>
            <a:ext cx="9707204" cy="7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3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启发思想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正确性没问题但是复杂度不对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我们建立出了一个二维的空间，这里面</a:t>
            </a:r>
            <a:r>
              <a:rPr lang="en-US" altLang="zh-CN" sz="3200" dirty="0" err="1">
                <a:solidFill>
                  <a:srgbClr val="333333"/>
                </a:solidFill>
                <a:latin typeface="-apple-system"/>
              </a:rPr>
              <a:t>x_i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和</a:t>
            </a:r>
            <a:r>
              <a:rPr lang="en-US" altLang="zh-CN" sz="3200" dirty="0" err="1">
                <a:solidFill>
                  <a:srgbClr val="333333"/>
                </a:solidFill>
                <a:latin typeface="-apple-system"/>
              </a:rPr>
              <a:t>y_j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的匹配情况可以可视化为：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只要从左上到右下走通即可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797D6-9304-4F57-4CF7-70253F2C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27" y="2925341"/>
            <a:ext cx="3807733" cy="38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2595-3494-4075-899B-DDDBA57F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499B7-5ACB-4735-A053-7FE3D443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一般优化（数据结构优化）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状态调整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启发思路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67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启发思想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想要发现是不是可以走通，有两种方法：找到必定能走通的路，或者找到必定走不通的路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前者大概率是贪心，本题没有此解法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因此验证后者，在不存在必定走不通的情况下，分治问题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42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97DB2-2589-4298-1C7A-2E35CCC5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ICPC2023</a:t>
            </a:r>
            <a:r>
              <a:rPr lang="zh-CN" altLang="en-US" dirty="0"/>
              <a:t>杭州 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G. Snake 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654ED-48F0-87B6-EAD4-A1A7C866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Problem - G - </a:t>
            </a:r>
            <a:r>
              <a:rPr lang="en-US" altLang="zh-CN" dirty="0" err="1">
                <a:hlinkClick r:id="rId2"/>
              </a:rPr>
              <a:t>Codeforces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1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6BA7-DD72-924E-9DF7-7EE0A7F2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A2D4C-5E3D-6F73-751D-4D0E5AC3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时间复杂度 </a:t>
            </a:r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==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状态总数 </a:t>
            </a:r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×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每个状态转移的状态数 </a:t>
            </a:r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×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每次状态转移的时间</a:t>
            </a:r>
            <a:endParaRPr lang="en-US" altLang="zh-CN" b="1" i="0" dirty="0">
              <a:solidFill>
                <a:srgbClr val="4040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【DP 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优化思路</a:t>
            </a:r>
            <a:r>
              <a:rPr lang="en-US" altLang="zh-CN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】</a:t>
            </a: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一：减少状态总数</a:t>
            </a: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(1).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改进状态表示      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(2).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选择适当的规划方向</a:t>
            </a:r>
            <a:endParaRPr lang="zh-CN" altLang="en-US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二：减少每个状态转移的状态数</a:t>
            </a: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(1).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四边形不等式和决策的单调性    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(2).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决策量的优化</a:t>
            </a:r>
            <a:endParaRPr lang="zh-CN" altLang="en-US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(3).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合理组织状态    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(4).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细化状态转移</a:t>
            </a:r>
            <a:endParaRPr lang="zh-CN" altLang="en-US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三：减少状态转移的时间</a:t>
            </a: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(1).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减少决策时间     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KaTeX_Main"/>
              </a:rPr>
              <a:t>(2).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-apple-system"/>
              </a:rPr>
              <a:t>减少计算递推式的时间</a:t>
            </a:r>
            <a:endParaRPr lang="zh-CN" altLang="en-US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36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一般优化（数据结构优化）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进行状态转移时，可能需要从一个前方已经求出的状态中，找到满足特定条件的最大或最小的状态，或者求和。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3200" dirty="0">
                <a:solidFill>
                  <a:srgbClr val="333333"/>
                </a:solidFill>
                <a:latin typeface="-apple-system"/>
              </a:rPr>
              <a:t>此时可以用来降低计算复杂度的方法包括但不限于：</a:t>
            </a:r>
            <a:endParaRPr lang="en-US" altLang="zh-CN" sz="32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堆（前方最值，一般就这种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dp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会被看作贪心）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单调队列（区间最值，区间定长）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树状数组（带约束条件的前缀最值或者前缀和，复杂度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logn^2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可以维护区间最值）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线段树（带约束条件的区间任意复杂信息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）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586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LightOJ</a:t>
            </a:r>
            <a:r>
              <a:rPr lang="en-US" altLang="zh-CN" dirty="0"/>
              <a:t> 1106 Gone Fishing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给出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个湖，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John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最开始在第一个湖并且有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个小时的时间，第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个湖初始可以钓到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f[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只鱼，每单位时间可以钓到的鱼减少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d[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只（单位时间为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5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分钟，不足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d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只时减少为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），从第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个湖到第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i+1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个湖需要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t[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单位时间。求最多能够钓到鱼的数量和在每个湖花费的时间。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22D3E2-13CD-D435-895D-FB7486ED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67" y="3879356"/>
            <a:ext cx="7840559" cy="26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52AD-F33B-07BE-8F8C-91718EBB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贪心加堆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A1A1-456A-AFE2-124D-6A7D55B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Fisher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不可能来回行走浪费时间</a:t>
            </a:r>
            <a:endParaRPr lang="en-US" altLang="zh-CN" dirty="0">
              <a:solidFill>
                <a:srgbClr val="17233F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我们可以枚举要走过湖泊数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，然后算出从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到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的时间。那么在这个前提下，我们可以认为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fisher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可以从一个湖泊“瞬间转移”到另一个湖泊，即在任意一个时刻可以从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到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中任选一个钓鱼。</a:t>
            </a:r>
            <a:br>
              <a:rPr lang="zh-CN" altLang="en-US" dirty="0"/>
            </a:b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此时，走路的时间确定了，钓鱼的次数就确定了（每次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5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分钟），然后每次都选取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f[</a:t>
            </a:r>
            <a:r>
              <a:rPr lang="en-US" altLang="zh-CN" dirty="0" err="1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]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最大的钓，这种贪心的思想最终能够得到一个钓鱼序列。</a:t>
            </a:r>
            <a:endParaRPr lang="en-US" altLang="zh-CN" dirty="0">
              <a:solidFill>
                <a:srgbClr val="17233F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本质上就是</a:t>
            </a:r>
            <a:r>
              <a:rPr lang="en-US" altLang="zh-CN" dirty="0" err="1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dp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[x]=</a:t>
            </a:r>
            <a:r>
              <a:rPr lang="en-US" altLang="zh-CN" dirty="0" err="1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dp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[x-1]+max(f[</a:t>
            </a:r>
            <a:r>
              <a:rPr lang="en-US" altLang="zh-CN" dirty="0" err="1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])  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前</a:t>
            </a:r>
            <a:r>
              <a:rPr lang="en-US" altLang="zh-CN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x</a:t>
            </a:r>
            <a:r>
              <a:rPr lang="zh-CN" altLang="en-US" dirty="0">
                <a:solidFill>
                  <a:srgbClr val="17233F"/>
                </a:solidFill>
                <a:highlight>
                  <a:srgbClr val="FFFFFF"/>
                </a:highlight>
                <a:latin typeface="-apple-system"/>
              </a:rPr>
              <a:t>时间点能够获取的最多鱼</a:t>
            </a:r>
            <a:endParaRPr lang="en-US" altLang="zh-CN" dirty="0">
              <a:solidFill>
                <a:srgbClr val="17233F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81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52AD-F33B-07BE-8F8C-91718EBB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A1A1-456A-AFE2-124D-6A7D55B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设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[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][j]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表示前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个湖用时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的最大捕鱼量</a:t>
            </a:r>
            <a:endParaRPr lang="en-US" altLang="zh-CN" b="0" i="0" dirty="0">
              <a:solidFill>
                <a:srgbClr val="17233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每次枚举第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个湖上的钓鱼时间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k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，</a:t>
            </a:r>
            <a:endParaRPr lang="en-US" altLang="zh-CN" b="0" i="0" dirty="0">
              <a:solidFill>
                <a:srgbClr val="17233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17233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有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[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][j] = max(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[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 - 1][j - k] + value[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][k]), </a:t>
            </a:r>
          </a:p>
          <a:p>
            <a:pPr marL="0" indent="0">
              <a:buNone/>
            </a:pPr>
            <a:endParaRPr lang="en-US" altLang="zh-CN" dirty="0">
              <a:solidFill>
                <a:srgbClr val="17233F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value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表示第</a:t>
            </a:r>
            <a:r>
              <a:rPr lang="en-US" altLang="zh-CN" b="0" i="0" dirty="0" err="1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个湖捕</a:t>
            </a:r>
            <a:r>
              <a:rPr lang="en-US" altLang="zh-CN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k</a:t>
            </a:r>
            <a:r>
              <a:rPr lang="zh-CN" altLang="en-US" b="0" i="0" dirty="0">
                <a:solidFill>
                  <a:srgbClr val="17233F"/>
                </a:solidFill>
                <a:effectLst/>
                <a:highlight>
                  <a:srgbClr val="FFFFFF"/>
                </a:highlight>
                <a:latin typeface="-apple-system"/>
              </a:rPr>
              <a:t>时间鱼的收获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76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：洛谷</a:t>
            </a:r>
            <a:r>
              <a:rPr lang="en-US" altLang="zh-CN" dirty="0"/>
              <a:t>P1725 </a:t>
            </a:r>
            <a:r>
              <a:rPr lang="zh-CN" altLang="en-US" dirty="0"/>
              <a:t>琪露诺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小河可以看作一列格子依次编号为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00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到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，琪露诺只能从编号小的格子移动到编号大的格子。而且琪露诺按照一种特殊的方式进行移动，当她在格子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时，她只移动到区间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i+L,i+R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中的任意一格。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每一个格子都有一个冰冻指数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A_i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，编号为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的格子冰冻指数为 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。当琪露诺停留在那一格时就可以得到那一格的冰冻指数 </a:t>
            </a:r>
            <a:r>
              <a:rPr lang="en-US" altLang="zh-CN" sz="2800" dirty="0" err="1">
                <a:solidFill>
                  <a:srgbClr val="333333"/>
                </a:solidFill>
                <a:latin typeface="-apple-system"/>
              </a:rPr>
              <a:t>A_i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。琪露诺希望能够在到达对岸时，获取最大的冰冻指数。</a:t>
            </a:r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0739F-2327-8049-912D-7796700F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8" y="4654523"/>
            <a:ext cx="10523482" cy="16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单调队列可以看作单调栈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+</a:t>
            </a:r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滑动窗口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，单调栈可以维护最值，滑动窗口可以控制最值所处的范围。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本题的状态转移显然是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f[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是跳到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点的最大收益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因为窗口范围是固定的，随着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向后，窗口向后滑动即可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sz="28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38E4E-3A2C-5F02-996C-C7305A7C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83" y="3831771"/>
            <a:ext cx="10615033" cy="7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1508</Words>
  <Application>Microsoft Office PowerPoint</Application>
  <PresentationFormat>宽屏</PresentationFormat>
  <Paragraphs>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helvetica neue</vt:lpstr>
      <vt:lpstr>KaTeX_Main</vt:lpstr>
      <vt:lpstr>等线</vt:lpstr>
      <vt:lpstr>等线 Light</vt:lpstr>
      <vt:lpstr>Arial</vt:lpstr>
      <vt:lpstr>Office 主题​​</vt:lpstr>
      <vt:lpstr>DP一般优化及延申讨论</vt:lpstr>
      <vt:lpstr>课程内容</vt:lpstr>
      <vt:lpstr>DP复杂度</vt:lpstr>
      <vt:lpstr>DP一般优化（数据结构优化）</vt:lpstr>
      <vt:lpstr>例题1：LightOJ 1106 Gone Fishing</vt:lpstr>
      <vt:lpstr>贪心加堆</vt:lpstr>
      <vt:lpstr>DP</vt:lpstr>
      <vt:lpstr>例题2：洛谷P1725 琪露诺</vt:lpstr>
      <vt:lpstr>单调队列优化</vt:lpstr>
      <vt:lpstr>例题3：Levoj 春之挑战赛 上春山</vt:lpstr>
      <vt:lpstr>DP状态调整</vt:lpstr>
      <vt:lpstr>例题4：洛谷P6249  神帖</vt:lpstr>
      <vt:lpstr>DP状态设置尝试</vt:lpstr>
      <vt:lpstr>DP状态调整</vt:lpstr>
      <vt:lpstr>PowerPoint 演示文稿</vt:lpstr>
      <vt:lpstr>DP启发思路</vt:lpstr>
      <vt:lpstr>例题5：洛谷P9870  NOIP2023 双序列扩展</vt:lpstr>
      <vt:lpstr>DP设置</vt:lpstr>
      <vt:lpstr>启发思想</vt:lpstr>
      <vt:lpstr>启发思想</vt:lpstr>
      <vt:lpstr>例题6：ICPC2023杭州 G. Snake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组合分析</dc:title>
  <dc:creator>Nicholas</dc:creator>
  <cp:lastModifiedBy>Nicholas</cp:lastModifiedBy>
  <cp:revision>83</cp:revision>
  <dcterms:created xsi:type="dcterms:W3CDTF">2021-04-07T08:01:27Z</dcterms:created>
  <dcterms:modified xsi:type="dcterms:W3CDTF">2024-04-17T10:57:29Z</dcterms:modified>
</cp:coreProperties>
</file>