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1BCF6AE-FFE1-4261-A86A-6CA09D8AF017}">
  <a:tblStyle styleId="{A1BCF6AE-FFE1-4261-A86A-6CA09D8AF01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slideMaster" Target="slideMasters/slideMaster1.xml"/><Relationship Id="rId19" Type="http://schemas.openxmlformats.org/officeDocument/2006/relationships/font" Target="fonts/Roboto-bold.fntdata"/><Relationship Id="rId6" Type="http://schemas.openxmlformats.org/officeDocument/2006/relationships/notesMaster" Target="notesMasters/notesMaster1.xml"/><Relationship Id="rId18"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a543ec99b4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a543ec99b4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a543ec99b4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a543ec99b4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543ec99b4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543ec99b4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543ec99b4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a543ec99b4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543ec99b4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543ec99b4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543ec99b4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543ec99b4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543ec99b4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543ec99b4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543ec99b4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543ec99b4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600">
                <a:solidFill>
                  <a:schemeClr val="accent5"/>
                </a:solidFill>
              </a:rPr>
              <a:t>Watermelon Leaf Disease Detection Using Transfer Learning And EX-AI</a:t>
            </a:r>
            <a:endParaRPr sz="2600">
              <a:solidFill>
                <a:schemeClr val="accent5"/>
              </a:solidFill>
            </a:endParaRPr>
          </a:p>
        </p:txBody>
      </p:sp>
      <p:graphicFrame>
        <p:nvGraphicFramePr>
          <p:cNvPr id="64" name="Google Shape;64;p13"/>
          <p:cNvGraphicFramePr/>
          <p:nvPr/>
        </p:nvGraphicFramePr>
        <p:xfrm>
          <a:off x="1070800" y="2955375"/>
          <a:ext cx="3000000" cy="3000000"/>
        </p:xfrm>
        <a:graphic>
          <a:graphicData uri="http://schemas.openxmlformats.org/drawingml/2006/table">
            <a:tbl>
              <a:tblPr>
                <a:noFill/>
                <a:tableStyleId>{A1BCF6AE-FFE1-4261-A86A-6CA09D8AF017}</a:tableStyleId>
              </a:tblPr>
              <a:tblGrid>
                <a:gridCol w="1722950"/>
                <a:gridCol w="1778250"/>
                <a:gridCol w="1667650"/>
                <a:gridCol w="1722950"/>
              </a:tblGrid>
              <a:tr h="773275">
                <a:tc>
                  <a:txBody>
                    <a:bodyPr/>
                    <a:lstStyle/>
                    <a:p>
                      <a:pPr indent="0" lvl="0" marL="0" rtl="0" algn="ctr">
                        <a:lnSpc>
                          <a:spcPct val="150000"/>
                        </a:lnSpc>
                        <a:spcBef>
                          <a:spcPts val="0"/>
                        </a:spcBef>
                        <a:spcAft>
                          <a:spcPts val="0"/>
                        </a:spcAft>
                        <a:buClr>
                          <a:srgbClr val="000000"/>
                        </a:buClr>
                        <a:buFont typeface="Arial"/>
                        <a:buNone/>
                      </a:pPr>
                      <a:r>
                        <a:rPr lang="en" sz="1100">
                          <a:solidFill>
                            <a:schemeClr val="accent5"/>
                          </a:solidFill>
                          <a:latin typeface="Roboto Slab"/>
                          <a:ea typeface="Roboto Slab"/>
                          <a:cs typeface="Roboto Slab"/>
                          <a:sym typeface="Roboto Slab"/>
                        </a:rPr>
                        <a:t>M.A.B.Siddique Sanjan</a:t>
                      </a:r>
                      <a:endParaRPr sz="1100">
                        <a:solidFill>
                          <a:schemeClr val="accent5"/>
                        </a:solidFill>
                        <a:latin typeface="Roboto Slab"/>
                        <a:ea typeface="Roboto Slab"/>
                        <a:cs typeface="Roboto Slab"/>
                        <a:sym typeface="Roboto Slab"/>
                      </a:endParaRPr>
                    </a:p>
                    <a:p>
                      <a:pPr indent="0" lvl="0" marL="0" rtl="0" algn="ctr">
                        <a:lnSpc>
                          <a:spcPct val="150000"/>
                        </a:lnSpc>
                        <a:spcBef>
                          <a:spcPts val="0"/>
                        </a:spcBef>
                        <a:spcAft>
                          <a:spcPts val="0"/>
                        </a:spcAft>
                        <a:buNone/>
                      </a:pPr>
                      <a:r>
                        <a:rPr lang="en" sz="1100">
                          <a:solidFill>
                            <a:schemeClr val="accent5"/>
                          </a:solidFill>
                          <a:latin typeface="Roboto Slab"/>
                          <a:ea typeface="Roboto Slab"/>
                          <a:cs typeface="Roboto Slab"/>
                          <a:sym typeface="Roboto Slab"/>
                        </a:rPr>
                        <a:t>ID: 19201068</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30000"/>
                        </a:lnSpc>
                        <a:spcBef>
                          <a:spcPts val="0"/>
                        </a:spcBef>
                        <a:spcAft>
                          <a:spcPts val="0"/>
                        </a:spcAft>
                        <a:buClr>
                          <a:srgbClr val="000000"/>
                        </a:buClr>
                        <a:buSzPts val="275"/>
                        <a:buFont typeface="Arial"/>
                        <a:buNone/>
                      </a:pPr>
                      <a:r>
                        <a:rPr lang="en" sz="1100">
                          <a:solidFill>
                            <a:schemeClr val="accent5"/>
                          </a:solidFill>
                          <a:latin typeface="Roboto Slab"/>
                          <a:ea typeface="Roboto Slab"/>
                          <a:cs typeface="Roboto Slab"/>
                          <a:sym typeface="Roboto Slab"/>
                        </a:rPr>
                        <a:t>Ibrahim Sakib</a:t>
                      </a:r>
                      <a:endParaRPr sz="1100">
                        <a:solidFill>
                          <a:schemeClr val="accent5"/>
                        </a:solidFill>
                        <a:latin typeface="Roboto Slab"/>
                        <a:ea typeface="Roboto Slab"/>
                        <a:cs typeface="Roboto Slab"/>
                        <a:sym typeface="Roboto Slab"/>
                      </a:endParaRPr>
                    </a:p>
                    <a:p>
                      <a:pPr indent="0" lvl="0" marL="0" rtl="0" algn="ctr">
                        <a:lnSpc>
                          <a:spcPct val="130000"/>
                        </a:lnSpc>
                        <a:spcBef>
                          <a:spcPts val="0"/>
                        </a:spcBef>
                        <a:spcAft>
                          <a:spcPts val="0"/>
                        </a:spcAft>
                        <a:buClr>
                          <a:srgbClr val="000000"/>
                        </a:buClr>
                        <a:buSzPts val="275"/>
                        <a:buFont typeface="Arial"/>
                        <a:buNone/>
                      </a:pPr>
                      <a:r>
                        <a:rPr lang="en" sz="1100">
                          <a:solidFill>
                            <a:schemeClr val="accent5"/>
                          </a:solidFill>
                          <a:latin typeface="Roboto Slab"/>
                          <a:ea typeface="Roboto Slab"/>
                          <a:cs typeface="Roboto Slab"/>
                          <a:sym typeface="Roboto Slab"/>
                        </a:rPr>
                        <a:t>ID: 19201083</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50000"/>
                        </a:lnSpc>
                        <a:spcBef>
                          <a:spcPts val="0"/>
                        </a:spcBef>
                        <a:spcAft>
                          <a:spcPts val="0"/>
                        </a:spcAft>
                        <a:buClr>
                          <a:srgbClr val="000000"/>
                        </a:buClr>
                        <a:buFont typeface="Arial"/>
                        <a:buNone/>
                      </a:pPr>
                      <a:r>
                        <a:rPr lang="en" sz="1100">
                          <a:solidFill>
                            <a:schemeClr val="accent5"/>
                          </a:solidFill>
                          <a:latin typeface="Roboto Slab"/>
                          <a:ea typeface="Roboto Slab"/>
                          <a:cs typeface="Roboto Slab"/>
                          <a:sym typeface="Roboto Slab"/>
                        </a:rPr>
                        <a:t>Md Fuad Islam</a:t>
                      </a:r>
                      <a:endParaRPr sz="1100">
                        <a:solidFill>
                          <a:schemeClr val="accent5"/>
                        </a:solidFill>
                        <a:latin typeface="Roboto Slab"/>
                        <a:ea typeface="Roboto Slab"/>
                        <a:cs typeface="Roboto Slab"/>
                        <a:sym typeface="Roboto Slab"/>
                      </a:endParaRPr>
                    </a:p>
                    <a:p>
                      <a:pPr indent="0" lvl="0" marL="0" rtl="0" algn="ctr">
                        <a:lnSpc>
                          <a:spcPct val="150000"/>
                        </a:lnSpc>
                        <a:spcBef>
                          <a:spcPts val="0"/>
                        </a:spcBef>
                        <a:spcAft>
                          <a:spcPts val="0"/>
                        </a:spcAft>
                        <a:buNone/>
                      </a:pPr>
                      <a:r>
                        <a:rPr lang="en" sz="1100">
                          <a:solidFill>
                            <a:schemeClr val="accent5"/>
                          </a:solidFill>
                          <a:latin typeface="Roboto Slab"/>
                          <a:ea typeface="Roboto Slab"/>
                          <a:cs typeface="Roboto Slab"/>
                          <a:sym typeface="Roboto Slab"/>
                        </a:rPr>
                        <a:t>20101060</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50000"/>
                        </a:lnSpc>
                        <a:spcBef>
                          <a:spcPts val="0"/>
                        </a:spcBef>
                        <a:spcAft>
                          <a:spcPts val="0"/>
                        </a:spcAft>
                        <a:buClr>
                          <a:srgbClr val="000000"/>
                        </a:buClr>
                        <a:buFont typeface="Arial"/>
                        <a:buNone/>
                      </a:pPr>
                      <a:r>
                        <a:rPr lang="en" sz="1100">
                          <a:solidFill>
                            <a:schemeClr val="accent5"/>
                          </a:solidFill>
                          <a:latin typeface="Roboto Slab"/>
                          <a:ea typeface="Roboto Slab"/>
                          <a:cs typeface="Roboto Slab"/>
                          <a:sym typeface="Roboto Slab"/>
                        </a:rPr>
                        <a:t>Md Minhazul Islam Rimon</a:t>
                      </a:r>
                      <a:endParaRPr sz="1100">
                        <a:solidFill>
                          <a:schemeClr val="accent5"/>
                        </a:solidFill>
                        <a:latin typeface="Roboto Slab"/>
                        <a:ea typeface="Roboto Slab"/>
                        <a:cs typeface="Roboto Slab"/>
                        <a:sym typeface="Roboto Slab"/>
                      </a:endParaRPr>
                    </a:p>
                    <a:p>
                      <a:pPr indent="0" lvl="0" marL="0" rtl="0" algn="ctr">
                        <a:lnSpc>
                          <a:spcPct val="150000"/>
                        </a:lnSpc>
                        <a:spcBef>
                          <a:spcPts val="0"/>
                        </a:spcBef>
                        <a:spcAft>
                          <a:spcPts val="0"/>
                        </a:spcAft>
                        <a:buNone/>
                      </a:pPr>
                      <a:r>
                        <a:rPr lang="en" sz="1100">
                          <a:solidFill>
                            <a:schemeClr val="accent5"/>
                          </a:solidFill>
                          <a:latin typeface="Roboto Slab"/>
                          <a:ea typeface="Roboto Slab"/>
                          <a:cs typeface="Roboto Slab"/>
                          <a:sym typeface="Roboto Slab"/>
                        </a:rPr>
                        <a:t>ID: 20101078</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65" name="Google Shape;65;p13"/>
          <p:cNvSpPr txBox="1"/>
          <p:nvPr/>
        </p:nvSpPr>
        <p:spPr>
          <a:xfrm>
            <a:off x="2963250" y="3891975"/>
            <a:ext cx="3000000" cy="5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accent5"/>
                </a:solidFill>
                <a:latin typeface="Roboto Slab"/>
                <a:ea typeface="Roboto Slab"/>
                <a:cs typeface="Roboto Slab"/>
                <a:sym typeface="Roboto Slab"/>
              </a:rPr>
              <a:t>RA: Humaion Kabir Mehedi</a:t>
            </a:r>
            <a:br>
              <a:rPr lang="en" sz="1100">
                <a:solidFill>
                  <a:schemeClr val="accent5"/>
                </a:solidFill>
                <a:latin typeface="Roboto Slab"/>
                <a:ea typeface="Roboto Slab"/>
                <a:cs typeface="Roboto Slab"/>
                <a:sym typeface="Roboto Slab"/>
              </a:rPr>
            </a:br>
            <a:r>
              <a:rPr lang="en" sz="1100">
                <a:solidFill>
                  <a:schemeClr val="accent5"/>
                </a:solidFill>
                <a:latin typeface="Roboto Slab"/>
                <a:ea typeface="Roboto Slab"/>
                <a:cs typeface="Roboto Slab"/>
                <a:sym typeface="Roboto Slab"/>
              </a:rPr>
              <a:t>ST: FARAH BINTA HAQUE</a:t>
            </a:r>
            <a:endParaRPr sz="1100">
              <a:solidFill>
                <a:schemeClr val="accent5"/>
              </a:solidFill>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300">
                <a:latin typeface="Roboto Slab"/>
                <a:ea typeface="Roboto Slab"/>
                <a:cs typeface="Roboto Slab"/>
                <a:sym typeface="Roboto Slab"/>
              </a:rPr>
              <a:t>During summer, one of the most demanded fruits in not only Bangladesh but all across the globe is watermelon. It’s harvest can be improved if farmers were able to detect plant disease sooner and treat them.</a:t>
            </a:r>
            <a:r>
              <a:rPr lang="en">
                <a:latin typeface="Roboto Slab"/>
                <a:ea typeface="Roboto Slab"/>
                <a:cs typeface="Roboto Slab"/>
                <a:sym typeface="Roboto Slab"/>
              </a:rPr>
              <a:t> </a:t>
            </a:r>
            <a:r>
              <a:rPr lang="en" sz="1300">
                <a:latin typeface="Roboto Slab"/>
                <a:ea typeface="Roboto Slab"/>
                <a:cs typeface="Roboto Slab"/>
                <a:sym typeface="Roboto Slab"/>
              </a:rPr>
              <a:t>There is already some work being done in this area to automate the process of detecting disease among plants using machine learning, transfer learning, and deep learning approaches. Some common transfer learning models like Inception had 98.01% accuracy in detecting plant diseases. There are also other models like ResNet50 with 98.93% accuracy in some cases. Our goal is to use different transfer learning techniques and </a:t>
            </a:r>
            <a:r>
              <a:rPr lang="en" sz="1300">
                <a:latin typeface="Roboto Slab"/>
                <a:ea typeface="Roboto Slab"/>
                <a:cs typeface="Roboto Slab"/>
                <a:sym typeface="Roboto Slab"/>
              </a:rPr>
              <a:t>explainable</a:t>
            </a:r>
            <a:r>
              <a:rPr lang="en" sz="1300">
                <a:latin typeface="Roboto Slab"/>
                <a:ea typeface="Roboto Slab"/>
                <a:cs typeface="Roboto Slab"/>
                <a:sym typeface="Roboto Slab"/>
              </a:rPr>
              <a:t> AI models to detect watermelon leaf diseases. </a:t>
            </a:r>
            <a:endParaRPr>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Related Work:</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36550" lvl="0" marL="457200" rtl="0" algn="just">
              <a:spcBef>
                <a:spcPts val="0"/>
              </a:spcBef>
              <a:spcAft>
                <a:spcPts val="0"/>
              </a:spcAft>
              <a:buSzPts val="1700"/>
              <a:buFont typeface="Roboto Slab"/>
              <a:buChar char="●"/>
            </a:pPr>
            <a:r>
              <a:rPr lang="en" sz="1200">
                <a:latin typeface="Roboto Slab"/>
                <a:ea typeface="Roboto Slab"/>
                <a:cs typeface="Roboto Slab"/>
                <a:sym typeface="Roboto Slab"/>
              </a:rPr>
              <a:t>Orchi et al.[1] did an extensive comparative study where he found Inception V3 outperforms other models such as VGG19, VGG16, ResNet50, CNN, SVM, LDA, KNN, RF, NB in </a:t>
            </a:r>
            <a:r>
              <a:rPr lang="en" sz="1200">
                <a:latin typeface="Roboto Slab"/>
                <a:ea typeface="Roboto Slab"/>
                <a:cs typeface="Roboto Slab"/>
                <a:sym typeface="Roboto Slab"/>
              </a:rPr>
              <a:t>detecting crop disease.</a:t>
            </a:r>
            <a:endParaRPr sz="1200">
              <a:latin typeface="Roboto Slab"/>
              <a:ea typeface="Roboto Slab"/>
              <a:cs typeface="Roboto Slab"/>
              <a:sym typeface="Roboto Slab"/>
            </a:endParaRPr>
          </a:p>
          <a:p>
            <a:pPr indent="-336550" lvl="0" marL="457200" rtl="0" algn="just">
              <a:spcBef>
                <a:spcPts val="0"/>
              </a:spcBef>
              <a:spcAft>
                <a:spcPts val="0"/>
              </a:spcAft>
              <a:buSzPts val="1700"/>
              <a:buFont typeface="Roboto Slab"/>
              <a:buChar char="●"/>
            </a:pPr>
            <a:r>
              <a:rPr lang="en" sz="1200">
                <a:latin typeface="Roboto Slab"/>
                <a:ea typeface="Roboto Slab"/>
                <a:cs typeface="Roboto Slab"/>
                <a:sym typeface="Roboto Slab"/>
              </a:rPr>
              <a:t>Uguz et al.[2] compared the accuracy of the VGG transfer learning models with their own proposed model according to the change of optimization algorithms.</a:t>
            </a:r>
            <a:endParaRPr sz="1200">
              <a:latin typeface="Roboto Slab"/>
              <a:ea typeface="Roboto Slab"/>
              <a:cs typeface="Roboto Slab"/>
              <a:sym typeface="Roboto Slab"/>
            </a:endParaRPr>
          </a:p>
          <a:p>
            <a:pPr indent="-304800" lvl="0" marL="457200" rtl="0" algn="just">
              <a:spcBef>
                <a:spcPts val="0"/>
              </a:spcBef>
              <a:spcAft>
                <a:spcPts val="0"/>
              </a:spcAft>
              <a:buSzPts val="1200"/>
              <a:buFont typeface="Roboto Slab"/>
              <a:buChar char="●"/>
            </a:pPr>
            <a:r>
              <a:rPr lang="en" sz="1200">
                <a:latin typeface="Roboto Slab"/>
                <a:ea typeface="Roboto Slab"/>
                <a:cs typeface="Roboto Slab"/>
                <a:sym typeface="Roboto Slab"/>
              </a:rPr>
              <a:t>AARIZOU et al.[3] in their study demonstrates the application of transfer learning to the identification of plant diseases on intricate photos through the use of CNN. They concluded that DenseNet121 gave the best accuracy for them.</a:t>
            </a:r>
            <a:endParaRPr sz="1200">
              <a:latin typeface="Roboto Slab"/>
              <a:ea typeface="Roboto Slab"/>
              <a:cs typeface="Roboto Slab"/>
              <a:sym typeface="Roboto Slab"/>
            </a:endParaRPr>
          </a:p>
          <a:p>
            <a:pPr indent="-304800" lvl="0" marL="457200" rtl="0" algn="just">
              <a:spcBef>
                <a:spcPts val="0"/>
              </a:spcBef>
              <a:spcAft>
                <a:spcPts val="0"/>
              </a:spcAft>
              <a:buSzPts val="1200"/>
              <a:buFont typeface="Roboto Slab"/>
              <a:buChar char="●"/>
            </a:pPr>
            <a:r>
              <a:rPr lang="en" sz="1200">
                <a:highlight>
                  <a:schemeClr val="lt1"/>
                </a:highlight>
                <a:latin typeface="Roboto Slab"/>
                <a:ea typeface="Roboto Slab"/>
                <a:cs typeface="Roboto Slab"/>
                <a:sym typeface="Roboto Slab"/>
              </a:rPr>
              <a:t>Arshad et al.[5] did a study where researchers me­asured the success of Re­sNet50 against VGG16 and MCNN.</a:t>
            </a:r>
            <a:r>
              <a:rPr lang="en" sz="1200">
                <a:latin typeface="Roboto Slab"/>
                <a:ea typeface="Roboto Slab"/>
                <a:cs typeface="Roboto Slab"/>
                <a:sym typeface="Roboto Slab"/>
              </a:rPr>
              <a:t>According to the researchers, ResNet50 tops the­ list in terms of effective­ness.</a:t>
            </a:r>
            <a:endParaRPr sz="1200">
              <a:latin typeface="Roboto Slab"/>
              <a:ea typeface="Roboto Slab"/>
              <a:cs typeface="Roboto Slab"/>
              <a:sym typeface="Roboto Slab"/>
            </a:endParaRPr>
          </a:p>
          <a:p>
            <a:pPr indent="0" lvl="0" marL="457200" rtl="0" algn="just">
              <a:spcBef>
                <a:spcPts val="1200"/>
              </a:spcBef>
              <a:spcAft>
                <a:spcPts val="0"/>
              </a:spcAft>
              <a:buNone/>
            </a:pPr>
            <a:r>
              <a:t/>
            </a:r>
            <a:endParaRPr sz="13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Roboto Slab"/>
              <a:buChar char="●"/>
            </a:pPr>
            <a:r>
              <a:rPr lang="en" sz="1400">
                <a:latin typeface="Roboto Slab"/>
                <a:ea typeface="Roboto Slab"/>
                <a:cs typeface="Roboto Slab"/>
                <a:sym typeface="Roboto Slab"/>
              </a:rPr>
              <a:t>Name: </a:t>
            </a:r>
            <a:r>
              <a:rPr lang="en" sz="1400">
                <a:latin typeface="Roboto Slab"/>
                <a:ea typeface="Roboto Slab"/>
                <a:cs typeface="Roboto Slab"/>
                <a:sym typeface="Roboto Slab"/>
              </a:rPr>
              <a:t>Watermelon Disease Recognition Dataset</a:t>
            </a:r>
            <a:endParaRPr sz="1400">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sz="1400">
                <a:latin typeface="Roboto Slab"/>
                <a:ea typeface="Roboto Slab"/>
                <a:cs typeface="Roboto Slab"/>
                <a:sym typeface="Roboto Slab"/>
              </a:rPr>
              <a:t>Size: Number of original images in the dataset is 1155, number of augmentation images is 5775. </a:t>
            </a:r>
            <a:endParaRPr sz="1400">
              <a:latin typeface="Roboto Slab"/>
              <a:ea typeface="Roboto Slab"/>
              <a:cs typeface="Roboto Slab"/>
              <a:sym typeface="Roboto Slab"/>
            </a:endParaRPr>
          </a:p>
          <a:p>
            <a:pPr indent="-317500" lvl="0" marL="457200" rtl="0" algn="just">
              <a:spcBef>
                <a:spcPts val="0"/>
              </a:spcBef>
              <a:spcAft>
                <a:spcPts val="0"/>
              </a:spcAft>
              <a:buSzPts val="1400"/>
              <a:buFont typeface="Roboto Slab"/>
              <a:buChar char="●"/>
            </a:pPr>
            <a:r>
              <a:rPr lang="en" sz="1400">
                <a:latin typeface="Roboto Slab"/>
                <a:ea typeface="Roboto Slab"/>
                <a:cs typeface="Roboto Slab"/>
                <a:sym typeface="Roboto Slab"/>
              </a:rPr>
              <a:t>4 different categories of leaf images exists which are healthy, anthracnose, downy mildew, mosaic virus.</a:t>
            </a:r>
            <a:endParaRPr sz="1400">
              <a:latin typeface="Roboto Slab"/>
              <a:ea typeface="Roboto Slab"/>
              <a:cs typeface="Roboto Slab"/>
              <a:sym typeface="Roboto Slab"/>
            </a:endParaRPr>
          </a:p>
          <a:p>
            <a:pPr indent="-317500" lvl="0" marL="457200" rtl="0" algn="just">
              <a:spcBef>
                <a:spcPts val="0"/>
              </a:spcBef>
              <a:spcAft>
                <a:spcPts val="0"/>
              </a:spcAft>
              <a:buSzPts val="1400"/>
              <a:buFont typeface="Roboto Slab"/>
              <a:buChar char="●"/>
            </a:pPr>
            <a:r>
              <a:rPr lang="en" sz="1400">
                <a:latin typeface="Roboto Slab"/>
                <a:ea typeface="Roboto Slab"/>
                <a:cs typeface="Roboto Slab"/>
                <a:sym typeface="Roboto Slab"/>
              </a:rPr>
              <a:t>We used 3 out of 4 categories in augmented images for training our models. </a:t>
            </a:r>
            <a:endParaRPr sz="1400">
              <a:latin typeface="Roboto Slab"/>
              <a:ea typeface="Roboto Slab"/>
              <a:cs typeface="Roboto Slab"/>
              <a:sym typeface="Roboto Sla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89" name="Google Shape;89;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500">
                <a:latin typeface="Roboto Slab"/>
                <a:ea typeface="Roboto Slab"/>
                <a:cs typeface="Roboto Slab"/>
                <a:sym typeface="Roboto Slab"/>
              </a:rPr>
              <a:t>The experiment was divided into two phases. In our first phase, we tried to find the best model among the chosen transfer learning models which are DenseNet201, Inception V3, ResNet50, EfficientNet and lastly MobileNet. After finding the </a:t>
            </a:r>
            <a:r>
              <a:rPr lang="en" sz="1500">
                <a:latin typeface="Roboto Slab"/>
                <a:ea typeface="Roboto Slab"/>
                <a:cs typeface="Roboto Slab"/>
                <a:sym typeface="Roboto Slab"/>
              </a:rPr>
              <a:t>one we combined it with Grad-CAM to see if there were any improvement.</a:t>
            </a:r>
            <a:r>
              <a:rPr lang="en" sz="1500">
                <a:latin typeface="Roboto Slab"/>
                <a:ea typeface="Roboto Slab"/>
                <a:cs typeface="Roboto Slab"/>
                <a:sym typeface="Roboto Slab"/>
              </a:rPr>
              <a:t> </a:t>
            </a:r>
            <a:endParaRPr sz="1500">
              <a:latin typeface="Roboto Slab"/>
              <a:ea typeface="Roboto Slab"/>
              <a:cs typeface="Roboto Slab"/>
              <a:sym typeface="Roboto Sla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a:t>
            </a:r>
            <a:endParaRPr/>
          </a:p>
        </p:txBody>
      </p:sp>
      <p:sp>
        <p:nvSpPr>
          <p:cNvPr id="95" name="Google Shape;95;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MobileNet had the best accuracy out of all the Models. </a:t>
            </a:r>
            <a:endParaRPr sz="1100"/>
          </a:p>
          <a:p>
            <a:pPr indent="0" lvl="0" marL="0" rtl="0" algn="l">
              <a:spcBef>
                <a:spcPts val="1200"/>
              </a:spcBef>
              <a:spcAft>
                <a:spcPts val="0"/>
              </a:spcAft>
              <a:buNone/>
            </a:pPr>
            <a:r>
              <a:rPr lang="en" sz="1100"/>
              <a:t>Now, </a:t>
            </a:r>
            <a:r>
              <a:rPr lang="en" sz="1100"/>
              <a:t>MobileNet with or Without Grad-CAM had same accuracy. </a:t>
            </a:r>
            <a:endParaRPr sz="1100"/>
          </a:p>
          <a:p>
            <a:pPr indent="0" lvl="0" marL="0" rtl="0" algn="l">
              <a:spcBef>
                <a:spcPts val="1200"/>
              </a:spcBef>
              <a:spcAft>
                <a:spcPts val="0"/>
              </a:spcAft>
              <a:buNone/>
            </a:pPr>
            <a:r>
              <a:rPr lang="en" sz="1100"/>
              <a:t>That is because Grad-CAM does not actually help in training the model </a:t>
            </a:r>
            <a:endParaRPr sz="1100"/>
          </a:p>
          <a:p>
            <a:pPr indent="0" lvl="0" marL="0" rtl="0" algn="l">
              <a:spcBef>
                <a:spcPts val="1200"/>
              </a:spcBef>
              <a:spcAft>
                <a:spcPts val="1200"/>
              </a:spcAft>
              <a:buNone/>
            </a:pPr>
            <a:r>
              <a:rPr lang="en" sz="1100"/>
              <a:t>but helps the model more in decision making. </a:t>
            </a:r>
            <a:endParaRPr sz="1100"/>
          </a:p>
        </p:txBody>
      </p:sp>
      <p:pic>
        <p:nvPicPr>
          <p:cNvPr id="96" name="Google Shape;96;p18"/>
          <p:cNvPicPr preferRelativeResize="0"/>
          <p:nvPr/>
        </p:nvPicPr>
        <p:blipFill>
          <a:blip r:embed="rId3">
            <a:alphaModFix/>
          </a:blip>
          <a:stretch>
            <a:fillRect/>
          </a:stretch>
        </p:blipFill>
        <p:spPr>
          <a:xfrm>
            <a:off x="5431863" y="1144113"/>
            <a:ext cx="3324225" cy="1247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02" name="Google Shape;102;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400">
                <a:latin typeface="Roboto Slab"/>
                <a:ea typeface="Roboto Slab"/>
                <a:cs typeface="Roboto Slab"/>
                <a:sym typeface="Roboto Slab"/>
              </a:rPr>
              <a:t>From our findings we can conclude that MobileNet being a light model can be run on various categories of devices and its accuracy is also above par and if run in combination with Grad-CAM the effectiveness increases as well. This technology can be easily modified to not only detect watermelon leaf disease but any and all kinds of plant disease in the future.For future work, this technology can be embedded into mobile applications for ease of access so anybody can capture an image to test and find if their crops are unhealthy and what sort of remedy to use.</a:t>
            </a:r>
            <a:endParaRPr sz="1400">
              <a:latin typeface="Roboto Slab"/>
              <a:ea typeface="Roboto Slab"/>
              <a:cs typeface="Roboto Slab"/>
              <a:sym typeface="Roboto Sla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a:t>
            </a:r>
            <a:endParaRPr/>
          </a:p>
        </p:txBody>
      </p:sp>
      <p:sp>
        <p:nvSpPr>
          <p:cNvPr id="108" name="Google Shape;108;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298450" lvl="0" marL="457200" rtl="0" algn="just">
              <a:lnSpc>
                <a:spcPct val="200000"/>
              </a:lnSpc>
              <a:spcBef>
                <a:spcPts val="0"/>
              </a:spcBef>
              <a:spcAft>
                <a:spcPts val="0"/>
              </a:spcAft>
              <a:buSzPts val="1100"/>
              <a:buFont typeface="Roboto Slab"/>
              <a:buChar char="●"/>
            </a:pPr>
            <a:r>
              <a:rPr lang="en" sz="1100">
                <a:latin typeface="Roboto Slab"/>
                <a:ea typeface="Roboto Slab"/>
                <a:cs typeface="Roboto Slab"/>
                <a:sym typeface="Roboto Slab"/>
              </a:rPr>
              <a:t>Orchi, H., Sadik, M., Khaldoun, M., &amp; Sabir, E. (2023). Automation of Crop Disease Detection through Conventional Machine Learning and Deep Transfer Learning Approaches. </a:t>
            </a:r>
            <a:r>
              <a:rPr i="1" lang="en" sz="1100">
                <a:latin typeface="Roboto Slab"/>
                <a:ea typeface="Roboto Slab"/>
                <a:cs typeface="Roboto Slab"/>
                <a:sym typeface="Roboto Slab"/>
              </a:rPr>
              <a:t>Agriculture</a:t>
            </a:r>
            <a:r>
              <a:rPr lang="en" sz="1100">
                <a:latin typeface="Roboto Slab"/>
                <a:ea typeface="Roboto Slab"/>
                <a:cs typeface="Roboto Slab"/>
                <a:sym typeface="Roboto Slab"/>
              </a:rPr>
              <a:t>, </a:t>
            </a:r>
            <a:r>
              <a:rPr i="1" lang="en" sz="1100">
                <a:latin typeface="Roboto Slab"/>
                <a:ea typeface="Roboto Slab"/>
                <a:cs typeface="Roboto Slab"/>
                <a:sym typeface="Roboto Slab"/>
              </a:rPr>
              <a:t>13</a:t>
            </a:r>
            <a:r>
              <a:rPr lang="en" sz="1100">
                <a:latin typeface="Roboto Slab"/>
                <a:ea typeface="Roboto Slab"/>
                <a:cs typeface="Roboto Slab"/>
                <a:sym typeface="Roboto Slab"/>
              </a:rPr>
              <a:t>(2), 352. https://doi.org/10.3390/agriculture13020352</a:t>
            </a:r>
            <a:endParaRPr sz="1100">
              <a:latin typeface="Roboto Slab"/>
              <a:ea typeface="Roboto Slab"/>
              <a:cs typeface="Roboto Slab"/>
              <a:sym typeface="Roboto Slab"/>
            </a:endParaRPr>
          </a:p>
          <a:p>
            <a:pPr indent="-298450" lvl="0" marL="457200" rtl="0" algn="just">
              <a:lnSpc>
                <a:spcPct val="200000"/>
              </a:lnSpc>
              <a:spcBef>
                <a:spcPts val="0"/>
              </a:spcBef>
              <a:spcAft>
                <a:spcPts val="0"/>
              </a:spcAft>
              <a:buSzPts val="1100"/>
              <a:buFont typeface="Roboto Slab"/>
              <a:buChar char="●"/>
            </a:pPr>
            <a:r>
              <a:rPr lang="en" sz="1100">
                <a:latin typeface="Roboto Slab"/>
                <a:ea typeface="Roboto Slab"/>
                <a:cs typeface="Roboto Slab"/>
                <a:sym typeface="Roboto Slab"/>
              </a:rPr>
              <a:t>Uğuz, S., &amp; Uysal, N. (2020). Classification of olive leaf diseases using deep convolutional neural networks. </a:t>
            </a:r>
            <a:r>
              <a:rPr i="1" lang="en" sz="1100">
                <a:latin typeface="Roboto Slab"/>
                <a:ea typeface="Roboto Slab"/>
                <a:cs typeface="Roboto Slab"/>
                <a:sym typeface="Roboto Slab"/>
              </a:rPr>
              <a:t>Neural Computing and Applications</a:t>
            </a:r>
            <a:r>
              <a:rPr lang="en" sz="1100">
                <a:latin typeface="Roboto Slab"/>
                <a:ea typeface="Roboto Slab"/>
                <a:cs typeface="Roboto Slab"/>
                <a:sym typeface="Roboto Slab"/>
              </a:rPr>
              <a:t>, </a:t>
            </a:r>
            <a:r>
              <a:rPr i="1" lang="en" sz="1100">
                <a:latin typeface="Roboto Slab"/>
                <a:ea typeface="Roboto Slab"/>
                <a:cs typeface="Roboto Slab"/>
                <a:sym typeface="Roboto Slab"/>
              </a:rPr>
              <a:t>33</a:t>
            </a:r>
            <a:r>
              <a:rPr lang="en" sz="1100">
                <a:latin typeface="Roboto Slab"/>
                <a:ea typeface="Roboto Slab"/>
                <a:cs typeface="Roboto Slab"/>
                <a:sym typeface="Roboto Slab"/>
              </a:rPr>
              <a:t>(9), 4133–4149. https://doi.org/10.1007/s00521-020-05235-5</a:t>
            </a:r>
            <a:endParaRPr sz="1100">
              <a:latin typeface="Roboto Slab"/>
              <a:ea typeface="Roboto Slab"/>
              <a:cs typeface="Roboto Slab"/>
              <a:sym typeface="Roboto Slab"/>
            </a:endParaRPr>
          </a:p>
          <a:p>
            <a:pPr indent="-298450" lvl="0" marL="457200" rtl="0" algn="just">
              <a:spcBef>
                <a:spcPts val="0"/>
              </a:spcBef>
              <a:spcAft>
                <a:spcPts val="0"/>
              </a:spcAft>
              <a:buSzPts val="1100"/>
              <a:buFont typeface="Roboto Slab"/>
              <a:buChar char="●"/>
            </a:pPr>
            <a:r>
              <a:rPr lang="en" sz="1100">
                <a:latin typeface="Roboto Slab"/>
                <a:ea typeface="Roboto Slab"/>
                <a:cs typeface="Roboto Slab"/>
                <a:sym typeface="Roboto Slab"/>
              </a:rPr>
              <a:t>Aarizou, A., &amp; Merah, M. (2022). Transfer learning for plant disease detection on complex images. </a:t>
            </a:r>
            <a:r>
              <a:rPr i="1" lang="en" sz="1100">
                <a:latin typeface="Roboto Slab"/>
                <a:ea typeface="Roboto Slab"/>
                <a:cs typeface="Roboto Slab"/>
                <a:sym typeface="Roboto Slab"/>
              </a:rPr>
              <a:t>2022 7th International Conference on Image and Signal Processing and Their Applications (ISPA)</a:t>
            </a:r>
            <a:r>
              <a:rPr lang="en" sz="1100">
                <a:latin typeface="Roboto Slab"/>
                <a:ea typeface="Roboto Slab"/>
                <a:cs typeface="Roboto Slab"/>
                <a:sym typeface="Roboto Slab"/>
              </a:rPr>
              <a:t>. https://doi.org/10.1109/ispa54004.2022.9786306 </a:t>
            </a:r>
            <a:endParaRPr sz="1100">
              <a:latin typeface="Roboto Slab"/>
              <a:ea typeface="Roboto Slab"/>
              <a:cs typeface="Roboto Slab"/>
              <a:sym typeface="Roboto Slab"/>
            </a:endParaRPr>
          </a:p>
          <a:p>
            <a:pPr indent="-298450" lvl="0" marL="457200" rtl="0" algn="just">
              <a:spcBef>
                <a:spcPts val="0"/>
              </a:spcBef>
              <a:spcAft>
                <a:spcPts val="0"/>
              </a:spcAft>
              <a:buSzPts val="1100"/>
              <a:buFont typeface="Roboto Slab"/>
              <a:buChar char="●"/>
            </a:pPr>
            <a:r>
              <a:rPr lang="en" sz="1100">
                <a:latin typeface="Roboto Slab"/>
                <a:ea typeface="Roboto Slab"/>
                <a:cs typeface="Roboto Slab"/>
                <a:sym typeface="Roboto Slab"/>
              </a:rPr>
              <a:t>Arshad, M. S., Rehman, U. A., &amp; Fraz, M. M. (2021). Plant disease identification using transfer learning. </a:t>
            </a:r>
            <a:r>
              <a:rPr i="1" lang="en" sz="1100">
                <a:latin typeface="Roboto Slab"/>
                <a:ea typeface="Roboto Slab"/>
                <a:cs typeface="Roboto Slab"/>
                <a:sym typeface="Roboto Slab"/>
              </a:rPr>
              <a:t>2021 International Conference on Digital Futures and Transformative Technologies (ICoDT2)</a:t>
            </a:r>
            <a:r>
              <a:rPr lang="en" sz="1100">
                <a:latin typeface="Roboto Slab"/>
                <a:ea typeface="Roboto Slab"/>
                <a:cs typeface="Roboto Slab"/>
                <a:sym typeface="Roboto Slab"/>
              </a:rPr>
              <a:t>. https://doi.org/10.1109/icodt252288.2021.9441512 </a:t>
            </a:r>
            <a:endParaRPr sz="1100">
              <a:latin typeface="Roboto Slab"/>
              <a:ea typeface="Roboto Slab"/>
              <a:cs typeface="Roboto Slab"/>
              <a:sym typeface="Roboto Sla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114" name="Google Shape;114;p21"/>
          <p:cNvSpPr txBox="1"/>
          <p:nvPr>
            <p:ph idx="1" type="body"/>
          </p:nvPr>
        </p:nvSpPr>
        <p:spPr>
          <a:xfrm>
            <a:off x="387900" y="1032299"/>
            <a:ext cx="8368200" cy="30789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