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Slab"/>
      <p:regular r:id="rId22"/>
      <p:bold r:id="rId23"/>
    </p:embeddedFont>
    <p:embeddedFont>
      <p:font typeface="Proxima Nov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9D3B0B-E436-408B-96EE-2903464BA0A9}">
  <a:tblStyle styleId="{899D3B0B-E436-408B-96EE-2903464BA0A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Slab-regular.fntdata"/><Relationship Id="rId21" Type="http://schemas.openxmlformats.org/officeDocument/2006/relationships/slide" Target="slides/slide15.xml"/><Relationship Id="rId24" Type="http://schemas.openxmlformats.org/officeDocument/2006/relationships/font" Target="fonts/ProximaNova-regular.fntdata"/><Relationship Id="rId23"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italic.fntdata"/><Relationship Id="rId25" Type="http://schemas.openxmlformats.org/officeDocument/2006/relationships/font" Target="fonts/ProximaNova-bold.fntdata"/><Relationship Id="rId27" Type="http://schemas.openxmlformats.org/officeDocument/2006/relationships/font" Target="fonts/ProximaNov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39be00719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39be00719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39be0071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39be0071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39be00719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39be00719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54a37efe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54a37efe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54a37efe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54a37efe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54a37efe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54a37efe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39be0071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39be0071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5487d044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5487d044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39be0071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39be0071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39be0071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39be0071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39be007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39be007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39be0071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39be0071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39be0071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39be0071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39be0071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39be0071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ctr" bIns="91425" lIns="91425" spcFirstLastPara="1" rIns="91425" wrap="square" tIns="91425">
            <a:normAutofit/>
          </a:bodyPr>
          <a:lstStyle/>
          <a:p>
            <a:pPr indent="0" lvl="0" marL="0" rtl="0" algn="ctr">
              <a:lnSpc>
                <a:spcPct val="85000"/>
              </a:lnSpc>
              <a:spcBef>
                <a:spcPts val="0"/>
              </a:spcBef>
              <a:spcAft>
                <a:spcPts val="0"/>
              </a:spcAft>
              <a:buNone/>
            </a:pPr>
            <a:r>
              <a:rPr lang="en" sz="1900"/>
              <a:t>WATERMELON LEAF DETECTION USING TRANSFER LEARNING AND EX-AI </a:t>
            </a:r>
            <a:endParaRPr sz="1900"/>
          </a:p>
        </p:txBody>
      </p:sp>
      <p:graphicFrame>
        <p:nvGraphicFramePr>
          <p:cNvPr id="60" name="Google Shape;60;p13"/>
          <p:cNvGraphicFramePr/>
          <p:nvPr/>
        </p:nvGraphicFramePr>
        <p:xfrm>
          <a:off x="952500" y="3190175"/>
          <a:ext cx="3000000" cy="3000000"/>
        </p:xfrm>
        <a:graphic>
          <a:graphicData uri="http://schemas.openxmlformats.org/drawingml/2006/table">
            <a:tbl>
              <a:tblPr>
                <a:noFill/>
                <a:tableStyleId>{899D3B0B-E436-408B-96EE-2903464BA0A9}</a:tableStyleId>
              </a:tblPr>
              <a:tblGrid>
                <a:gridCol w="1809750"/>
                <a:gridCol w="1809750"/>
                <a:gridCol w="1809750"/>
                <a:gridCol w="1809750"/>
              </a:tblGrid>
              <a:tr h="381000">
                <a:tc>
                  <a:txBody>
                    <a:bodyPr/>
                    <a:lstStyle/>
                    <a:p>
                      <a:pPr indent="0" lvl="0" marL="0" rtl="0" algn="ctr">
                        <a:lnSpc>
                          <a:spcPct val="150000"/>
                        </a:lnSpc>
                        <a:spcBef>
                          <a:spcPts val="0"/>
                        </a:spcBef>
                        <a:spcAft>
                          <a:spcPts val="0"/>
                        </a:spcAft>
                        <a:buClr>
                          <a:srgbClr val="000000"/>
                        </a:buClr>
                        <a:buFont typeface="Arial"/>
                        <a:buNone/>
                      </a:pPr>
                      <a:r>
                        <a:rPr lang="en" sz="1100">
                          <a:solidFill>
                            <a:schemeClr val="lt1"/>
                          </a:solidFill>
                          <a:latin typeface="Proxima Nova"/>
                          <a:ea typeface="Proxima Nova"/>
                          <a:cs typeface="Proxima Nova"/>
                          <a:sym typeface="Proxima Nova"/>
                        </a:rPr>
                        <a:t>M.A.B.Siddique Sanjan</a:t>
                      </a:r>
                      <a:endParaRPr sz="1100">
                        <a:solidFill>
                          <a:schemeClr val="lt1"/>
                        </a:solidFill>
                        <a:latin typeface="Proxima Nova"/>
                        <a:ea typeface="Proxima Nova"/>
                        <a:cs typeface="Proxima Nova"/>
                        <a:sym typeface="Proxima Nova"/>
                      </a:endParaRPr>
                    </a:p>
                    <a:p>
                      <a:pPr indent="0" lvl="0" marL="0" rtl="0" algn="ctr">
                        <a:lnSpc>
                          <a:spcPct val="150000"/>
                        </a:lnSpc>
                        <a:spcBef>
                          <a:spcPts val="0"/>
                        </a:spcBef>
                        <a:spcAft>
                          <a:spcPts val="0"/>
                        </a:spcAft>
                        <a:buClr>
                          <a:srgbClr val="000000"/>
                        </a:buClr>
                        <a:buFont typeface="Arial"/>
                        <a:buNone/>
                      </a:pPr>
                      <a:r>
                        <a:rPr lang="en" sz="1100">
                          <a:solidFill>
                            <a:schemeClr val="lt1"/>
                          </a:solidFill>
                          <a:latin typeface="Proxima Nova"/>
                          <a:ea typeface="Proxima Nova"/>
                          <a:cs typeface="Proxima Nova"/>
                          <a:sym typeface="Proxima Nova"/>
                        </a:rPr>
                        <a:t>ID: 19201068</a:t>
                      </a:r>
                      <a:endParaRPr sz="11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100">
                        <a:latin typeface="Proxima Nova"/>
                        <a:ea typeface="Proxima Nova"/>
                        <a:cs typeface="Proxima Nova"/>
                        <a:sym typeface="Proxima Nov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50000"/>
                        </a:lnSpc>
                        <a:spcBef>
                          <a:spcPts val="0"/>
                        </a:spcBef>
                        <a:spcAft>
                          <a:spcPts val="0"/>
                        </a:spcAft>
                        <a:buClr>
                          <a:srgbClr val="000000"/>
                        </a:buClr>
                        <a:buFont typeface="Arial"/>
                        <a:buNone/>
                      </a:pPr>
                      <a:r>
                        <a:rPr lang="en" sz="1100">
                          <a:solidFill>
                            <a:schemeClr val="lt1"/>
                          </a:solidFill>
                          <a:latin typeface="Proxima Nova"/>
                          <a:ea typeface="Proxima Nova"/>
                          <a:cs typeface="Proxima Nova"/>
                          <a:sym typeface="Proxima Nova"/>
                        </a:rPr>
                        <a:t>Ibrahim Sakib</a:t>
                      </a:r>
                      <a:endParaRPr sz="1100">
                        <a:solidFill>
                          <a:schemeClr val="lt1"/>
                        </a:solidFill>
                        <a:latin typeface="Proxima Nova"/>
                        <a:ea typeface="Proxima Nova"/>
                        <a:cs typeface="Proxima Nova"/>
                        <a:sym typeface="Proxima Nova"/>
                      </a:endParaRPr>
                    </a:p>
                    <a:p>
                      <a:pPr indent="0" lvl="0" marL="0" rtl="0" algn="ctr">
                        <a:lnSpc>
                          <a:spcPct val="150000"/>
                        </a:lnSpc>
                        <a:spcBef>
                          <a:spcPts val="0"/>
                        </a:spcBef>
                        <a:spcAft>
                          <a:spcPts val="0"/>
                        </a:spcAft>
                        <a:buClr>
                          <a:srgbClr val="000000"/>
                        </a:buClr>
                        <a:buFont typeface="Arial"/>
                        <a:buNone/>
                      </a:pPr>
                      <a:r>
                        <a:rPr lang="en" sz="1100">
                          <a:solidFill>
                            <a:schemeClr val="lt1"/>
                          </a:solidFill>
                          <a:latin typeface="Proxima Nova"/>
                          <a:ea typeface="Proxima Nova"/>
                          <a:cs typeface="Proxima Nova"/>
                          <a:sym typeface="Proxima Nova"/>
                        </a:rPr>
                        <a:t>ID: 19201083</a:t>
                      </a:r>
                      <a:endParaRPr sz="11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100">
                        <a:latin typeface="Proxima Nova"/>
                        <a:ea typeface="Proxima Nova"/>
                        <a:cs typeface="Proxima Nova"/>
                        <a:sym typeface="Proxima Nov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50000"/>
                        </a:lnSpc>
                        <a:spcBef>
                          <a:spcPts val="0"/>
                        </a:spcBef>
                        <a:spcAft>
                          <a:spcPts val="0"/>
                        </a:spcAft>
                        <a:buClr>
                          <a:srgbClr val="000000"/>
                        </a:buClr>
                        <a:buFont typeface="Arial"/>
                        <a:buNone/>
                      </a:pPr>
                      <a:r>
                        <a:rPr lang="en" sz="1100">
                          <a:solidFill>
                            <a:schemeClr val="lt1"/>
                          </a:solidFill>
                          <a:latin typeface="Proxima Nova"/>
                          <a:ea typeface="Proxima Nova"/>
                          <a:cs typeface="Proxima Nova"/>
                          <a:sym typeface="Proxima Nova"/>
                        </a:rPr>
                        <a:t>Md Fuad Islam</a:t>
                      </a:r>
                      <a:endParaRPr sz="1100">
                        <a:solidFill>
                          <a:schemeClr val="lt1"/>
                        </a:solidFill>
                        <a:latin typeface="Proxima Nova"/>
                        <a:ea typeface="Proxima Nova"/>
                        <a:cs typeface="Proxima Nova"/>
                        <a:sym typeface="Proxima Nova"/>
                      </a:endParaRPr>
                    </a:p>
                    <a:p>
                      <a:pPr indent="0" lvl="0" marL="0" rtl="0" algn="ctr">
                        <a:lnSpc>
                          <a:spcPct val="150000"/>
                        </a:lnSpc>
                        <a:spcBef>
                          <a:spcPts val="0"/>
                        </a:spcBef>
                        <a:spcAft>
                          <a:spcPts val="0"/>
                        </a:spcAft>
                        <a:buClr>
                          <a:srgbClr val="000000"/>
                        </a:buClr>
                        <a:buFont typeface="Arial"/>
                        <a:buNone/>
                      </a:pPr>
                      <a:r>
                        <a:rPr lang="en" sz="1100">
                          <a:solidFill>
                            <a:schemeClr val="lt1"/>
                          </a:solidFill>
                          <a:latin typeface="Proxima Nova"/>
                          <a:ea typeface="Proxima Nova"/>
                          <a:cs typeface="Proxima Nova"/>
                          <a:sym typeface="Proxima Nova"/>
                        </a:rPr>
                        <a:t>20101060</a:t>
                      </a:r>
                      <a:endParaRPr sz="11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100">
                        <a:latin typeface="Proxima Nova"/>
                        <a:ea typeface="Proxima Nova"/>
                        <a:cs typeface="Proxima Nova"/>
                        <a:sym typeface="Proxima Nov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50000"/>
                        </a:lnSpc>
                        <a:spcBef>
                          <a:spcPts val="0"/>
                        </a:spcBef>
                        <a:spcAft>
                          <a:spcPts val="0"/>
                        </a:spcAft>
                        <a:buClr>
                          <a:srgbClr val="000000"/>
                        </a:buClr>
                        <a:buFont typeface="Arial"/>
                        <a:buNone/>
                      </a:pPr>
                      <a:r>
                        <a:rPr lang="en" sz="1100">
                          <a:solidFill>
                            <a:schemeClr val="lt1"/>
                          </a:solidFill>
                          <a:latin typeface="Proxima Nova"/>
                          <a:ea typeface="Proxima Nova"/>
                          <a:cs typeface="Proxima Nova"/>
                          <a:sym typeface="Proxima Nova"/>
                        </a:rPr>
                        <a:t>Md Minhazul Islam Rimon</a:t>
                      </a:r>
                      <a:endParaRPr sz="1100">
                        <a:solidFill>
                          <a:schemeClr val="lt1"/>
                        </a:solidFill>
                        <a:latin typeface="Proxima Nova"/>
                        <a:ea typeface="Proxima Nova"/>
                        <a:cs typeface="Proxima Nova"/>
                        <a:sym typeface="Proxima Nova"/>
                      </a:endParaRPr>
                    </a:p>
                    <a:p>
                      <a:pPr indent="0" lvl="0" marL="0" rtl="0" algn="ctr">
                        <a:lnSpc>
                          <a:spcPct val="150000"/>
                        </a:lnSpc>
                        <a:spcBef>
                          <a:spcPts val="0"/>
                        </a:spcBef>
                        <a:spcAft>
                          <a:spcPts val="0"/>
                        </a:spcAft>
                        <a:buClr>
                          <a:srgbClr val="000000"/>
                        </a:buClr>
                        <a:buFont typeface="Arial"/>
                        <a:buNone/>
                      </a:pPr>
                      <a:r>
                        <a:rPr lang="en" sz="1100">
                          <a:solidFill>
                            <a:schemeClr val="lt1"/>
                          </a:solidFill>
                          <a:latin typeface="Proxima Nova"/>
                          <a:ea typeface="Proxima Nova"/>
                          <a:cs typeface="Proxima Nova"/>
                          <a:sym typeface="Proxima Nova"/>
                        </a:rPr>
                        <a:t>ID: 20101078</a:t>
                      </a:r>
                      <a:endParaRPr sz="11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100">
                        <a:latin typeface="Proxima Nova"/>
                        <a:ea typeface="Proxima Nova"/>
                        <a:cs typeface="Proxima Nova"/>
                        <a:sym typeface="Proxima Nov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61" name="Google Shape;61;p13"/>
          <p:cNvSpPr txBox="1"/>
          <p:nvPr/>
        </p:nvSpPr>
        <p:spPr>
          <a:xfrm>
            <a:off x="3072000" y="4043575"/>
            <a:ext cx="3000000" cy="5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Proxima Nova"/>
                <a:ea typeface="Proxima Nova"/>
                <a:cs typeface="Proxima Nova"/>
                <a:sym typeface="Proxima Nova"/>
              </a:rPr>
              <a:t>RA: Humaion Kabir Mehedi</a:t>
            </a:r>
            <a:br>
              <a:rPr lang="en" sz="1000">
                <a:solidFill>
                  <a:schemeClr val="lt1"/>
                </a:solidFill>
                <a:latin typeface="Proxima Nova"/>
                <a:ea typeface="Proxima Nova"/>
                <a:cs typeface="Proxima Nova"/>
                <a:sym typeface="Proxima Nova"/>
              </a:rPr>
            </a:br>
            <a:r>
              <a:rPr lang="en" sz="1000">
                <a:solidFill>
                  <a:schemeClr val="lt1"/>
                </a:solidFill>
                <a:latin typeface="Proxima Nova"/>
                <a:ea typeface="Proxima Nova"/>
                <a:cs typeface="Proxima Nova"/>
                <a:sym typeface="Proxima Nova"/>
              </a:rPr>
              <a:t>ST: FARAH BINTA HAQUE</a:t>
            </a:r>
            <a:endParaRPr sz="1000">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did we learn:</a:t>
            </a:r>
            <a:endParaRPr/>
          </a:p>
        </p:txBody>
      </p:sp>
      <p:sp>
        <p:nvSpPr>
          <p:cNvPr id="129" name="Google Shape;12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doing disease detection for plants we should use both lab and field images while training.</a:t>
            </a:r>
            <a:endParaRPr/>
          </a:p>
          <a:p>
            <a:pPr indent="-342900" lvl="0" marL="457200" rtl="0" algn="l">
              <a:spcBef>
                <a:spcPts val="0"/>
              </a:spcBef>
              <a:spcAft>
                <a:spcPts val="0"/>
              </a:spcAft>
              <a:buSzPts val="1800"/>
              <a:buChar char="●"/>
            </a:pPr>
            <a:r>
              <a:rPr lang="en"/>
              <a:t>From all of the models they trained using DenseNet </a:t>
            </a:r>
            <a:r>
              <a:rPr lang="en"/>
              <a:t>performed</a:t>
            </a:r>
            <a:r>
              <a:rPr lang="en"/>
              <a:t> best for them.</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 4</a:t>
            </a:r>
            <a:endParaRPr/>
          </a:p>
        </p:txBody>
      </p:sp>
      <p:sp>
        <p:nvSpPr>
          <p:cNvPr id="136" name="Google Shape;136;p23"/>
          <p:cNvSpPr txBox="1"/>
          <p:nvPr>
            <p:ph idx="1" type="body"/>
          </p:nvPr>
        </p:nvSpPr>
        <p:spPr>
          <a:xfrm>
            <a:off x="311700" y="1152475"/>
            <a:ext cx="8520600" cy="100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Paper title: </a:t>
            </a:r>
            <a:r>
              <a:rPr lang="en"/>
              <a:t>Plant Disease Identification Using Transfer Learning</a:t>
            </a:r>
            <a:r>
              <a:rPr lang="en"/>
              <a:t>[4]</a:t>
            </a:r>
            <a:endParaRPr/>
          </a:p>
        </p:txBody>
      </p:sp>
      <p:sp>
        <p:nvSpPr>
          <p:cNvPr id="137" name="Google Shape;137;p23"/>
          <p:cNvSpPr txBox="1"/>
          <p:nvPr/>
        </p:nvSpPr>
        <p:spPr>
          <a:xfrm>
            <a:off x="311700" y="1801500"/>
            <a:ext cx="8784600" cy="2575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The extensive comparative study aimed to find the difference in performance between different deep learning models.</a:t>
            </a:r>
            <a:endParaRPr sz="1800">
              <a:solidFill>
                <a:schemeClr val="accent3"/>
              </a:solidFill>
              <a:latin typeface="Proxima Nova"/>
              <a:ea typeface="Proxima Nova"/>
              <a:cs typeface="Proxima Nova"/>
              <a:sym typeface="Proxima Nova"/>
            </a:endParaRPr>
          </a:p>
          <a:p>
            <a:pPr indent="-342900" lvl="0" marL="457200" rtl="0" algn="l">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For transfer </a:t>
            </a:r>
            <a:r>
              <a:rPr lang="en" sz="1800">
                <a:solidFill>
                  <a:schemeClr val="accent3"/>
                </a:solidFill>
                <a:latin typeface="Proxima Nova"/>
                <a:ea typeface="Proxima Nova"/>
                <a:cs typeface="Proxima Nova"/>
                <a:sym typeface="Proxima Nova"/>
              </a:rPr>
              <a:t>learning</a:t>
            </a:r>
            <a:r>
              <a:rPr lang="en" sz="1800">
                <a:solidFill>
                  <a:schemeClr val="accent3"/>
                </a:solidFill>
                <a:latin typeface="Proxima Nova"/>
                <a:ea typeface="Proxima Nova"/>
                <a:cs typeface="Proxima Nova"/>
                <a:sym typeface="Proxima Nova"/>
              </a:rPr>
              <a:t>,The chosen model were VGG16 and ResNet50.</a:t>
            </a:r>
            <a:endParaRPr sz="1800">
              <a:solidFill>
                <a:schemeClr val="accent3"/>
              </a:solidFill>
              <a:latin typeface="Proxima Nova"/>
              <a:ea typeface="Proxima Nova"/>
              <a:cs typeface="Proxima Nova"/>
              <a:sym typeface="Proxima Nova"/>
            </a:endParaRPr>
          </a:p>
          <a:p>
            <a:pPr indent="-342900" lvl="0" marL="457200" rtl="0" algn="l">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For machine learning, t</a:t>
            </a:r>
            <a:r>
              <a:rPr lang="en" sz="1800">
                <a:solidFill>
                  <a:schemeClr val="accent3"/>
                </a:solidFill>
                <a:latin typeface="Proxima Nova"/>
                <a:ea typeface="Proxima Nova"/>
                <a:cs typeface="Proxima Nova"/>
                <a:sym typeface="Proxima Nova"/>
              </a:rPr>
              <a:t>he chosen model is</a:t>
            </a:r>
            <a:r>
              <a:rPr lang="en" sz="1800">
                <a:solidFill>
                  <a:schemeClr val="accent3"/>
                </a:solidFill>
                <a:latin typeface="Proxima Nova"/>
                <a:ea typeface="Proxima Nova"/>
                <a:cs typeface="Proxima Nova"/>
                <a:sym typeface="Proxima Nova"/>
              </a:rPr>
              <a:t> MCNN (Multilayer Convolutional Neural Network).</a:t>
            </a:r>
            <a:endParaRPr sz="1800">
              <a:solidFill>
                <a:schemeClr val="accent3"/>
              </a:solidFill>
              <a:latin typeface="Proxima Nova"/>
              <a:ea typeface="Proxima Nova"/>
              <a:cs typeface="Proxima Nova"/>
              <a:sym typeface="Proxima Nova"/>
            </a:endParaRPr>
          </a:p>
          <a:p>
            <a:pPr indent="-342900" lvl="0" marL="457200" rtl="0" algn="l">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The models MCNN, VGG16, ResNet50 a</a:t>
            </a:r>
            <a:r>
              <a:rPr lang="en" sz="1800">
                <a:solidFill>
                  <a:schemeClr val="accent3"/>
                </a:solidFill>
                <a:latin typeface="Proxima Nova"/>
                <a:ea typeface="Proxima Nova"/>
                <a:cs typeface="Proxima Nova"/>
                <a:sym typeface="Proxima Nova"/>
              </a:rPr>
              <a:t>chieved the accuracies of </a:t>
            </a:r>
            <a:r>
              <a:rPr lang="en" sz="1800">
                <a:solidFill>
                  <a:schemeClr val="accent3"/>
                </a:solidFill>
                <a:latin typeface="Proxima Nova"/>
                <a:ea typeface="Proxima Nova"/>
                <a:cs typeface="Proxima Nova"/>
                <a:sym typeface="Proxima Nova"/>
              </a:rPr>
              <a:t> 93.7%, 98.3%  and 98.93%.</a:t>
            </a:r>
            <a:endParaRPr sz="1800">
              <a:solidFill>
                <a:schemeClr val="accent3"/>
              </a:solidFill>
              <a:latin typeface="Proxima Nova"/>
              <a:ea typeface="Proxima Nova"/>
              <a:cs typeface="Proxima Nova"/>
              <a:sym typeface="Proxima Nova"/>
            </a:endParaRPr>
          </a:p>
          <a:p>
            <a:pPr indent="-342900" lvl="0" marL="457200" rtl="0" algn="l">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The model with the highest classifier accuracy in the study was ResNet50, which achieved an accuracy of 98.93% for plant disease identification</a:t>
            </a:r>
            <a:endParaRPr sz="1800">
              <a:solidFill>
                <a:schemeClr val="accent3"/>
              </a:solidFill>
              <a:latin typeface="Proxima Nova"/>
              <a:ea typeface="Proxima Nova"/>
              <a:cs typeface="Proxima Nova"/>
              <a:sym typeface="Proxima Nova"/>
            </a:endParaRPr>
          </a:p>
        </p:txBody>
      </p:sp>
      <p:sp>
        <p:nvSpPr>
          <p:cNvPr id="138" name="Google Shape;13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4" name="Google Shape;14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did we learn:</a:t>
            </a:r>
            <a:endParaRPr/>
          </a:p>
          <a:p>
            <a:pPr indent="0" lvl="0" marL="0" rtl="0" algn="l">
              <a:spcBef>
                <a:spcPts val="0"/>
              </a:spcBef>
              <a:spcAft>
                <a:spcPts val="0"/>
              </a:spcAft>
              <a:buNone/>
            </a:pPr>
            <a:r>
              <a:t/>
            </a:r>
            <a:endParaRPr/>
          </a:p>
        </p:txBody>
      </p:sp>
      <p:sp>
        <p:nvSpPr>
          <p:cNvPr id="145" name="Google Shape;14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study highlighted the importance of early disease identification and treatment for maintaining crop yield and plant health, emphasizing the significance of computer vision techniques in plant disease identification.</a:t>
            </a:r>
            <a:endParaRPr/>
          </a:p>
          <a:p>
            <a:pPr indent="-342900" lvl="0" marL="457200" rtl="0" algn="l">
              <a:spcBef>
                <a:spcPts val="0"/>
              </a:spcBef>
              <a:spcAft>
                <a:spcPts val="0"/>
              </a:spcAft>
              <a:buSzPts val="1800"/>
              <a:buChar char="●"/>
            </a:pPr>
            <a:r>
              <a:rPr lang="en"/>
              <a:t>Transfer learning, specifically using the pre-trained ResNet50 model with ImageNet weights, proved to be effective for plant disease identification, achieving the highest accuracy of 98.93% among the models evaluated.</a:t>
            </a:r>
            <a:endParaRPr/>
          </a:p>
          <a:p>
            <a:pPr indent="-342900" lvl="0" marL="457200" rtl="0" algn="l">
              <a:spcBef>
                <a:spcPts val="0"/>
              </a:spcBef>
              <a:spcAft>
                <a:spcPts val="0"/>
              </a:spcAft>
              <a:buSzPts val="1800"/>
              <a:buChar char="●"/>
            </a:pPr>
            <a:r>
              <a:rPr lang="en"/>
              <a:t>Image preprocessing techniques, including resizing, normalization, and data augmentation, were applied to the dataset to enhance model performance.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methodology:</a:t>
            </a:r>
            <a:endParaRPr/>
          </a:p>
        </p:txBody>
      </p:sp>
      <p:sp>
        <p:nvSpPr>
          <p:cNvPr id="151" name="Google Shape;151;p25"/>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In our work, we will compare and contrast between different transfer learning models like ResNet50, Inception, MobileNet, DenseNet. Upon training the models with our dataset, the one with best accuracy will be combined with Grad-CAM to further improve results.</a:t>
            </a:r>
            <a:endParaRPr/>
          </a:p>
        </p:txBody>
      </p:sp>
      <p:sp>
        <p:nvSpPr>
          <p:cNvPr id="152" name="Google Shape;15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a:p>
        </p:txBody>
      </p:sp>
      <p:sp>
        <p:nvSpPr>
          <p:cNvPr id="158" name="Google Shape;15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08610" lvl="0" marL="457200" rtl="0" algn="l">
              <a:lnSpc>
                <a:spcPct val="150000"/>
              </a:lnSpc>
              <a:spcBef>
                <a:spcPts val="0"/>
              </a:spcBef>
              <a:spcAft>
                <a:spcPts val="0"/>
              </a:spcAft>
              <a:buSzPct val="100000"/>
              <a:buAutoNum type="arabicPeriod"/>
            </a:pPr>
            <a:r>
              <a:rPr lang="en"/>
              <a:t>Orchi, H., Sadik, M., Khaldoun, M., &amp; Sabir, E. (2023). Automation of Crop Disease Detection through Conventional Machine Learning and Deep Transfer Learning Approaches. Agriculture, 13(2), 352. https://doi.org/10.3390/agriculture13020352</a:t>
            </a:r>
            <a:endParaRPr/>
          </a:p>
          <a:p>
            <a:pPr indent="-308610" lvl="0" marL="457200" rtl="0" algn="l">
              <a:lnSpc>
                <a:spcPct val="150000"/>
              </a:lnSpc>
              <a:spcBef>
                <a:spcPts val="0"/>
              </a:spcBef>
              <a:spcAft>
                <a:spcPts val="0"/>
              </a:spcAft>
              <a:buSzPct val="100000"/>
              <a:buAutoNum type="arabicPeriod"/>
            </a:pPr>
            <a:r>
              <a:rPr lang="en"/>
              <a:t>Uğuz, S., &amp; Uysal, N. (2020). Classification of olive leaf diseases using deep convolutional neural networks. Neural Computing and Applications, 33(9), 4133–4149. https://doi.org/10.1007/s00521-020-05235-5</a:t>
            </a:r>
            <a:endParaRPr/>
          </a:p>
          <a:p>
            <a:pPr indent="-308610" lvl="0" marL="457200" rtl="0" algn="l">
              <a:lnSpc>
                <a:spcPct val="150000"/>
              </a:lnSpc>
              <a:spcBef>
                <a:spcPts val="0"/>
              </a:spcBef>
              <a:spcAft>
                <a:spcPts val="0"/>
              </a:spcAft>
              <a:buSzPct val="100000"/>
              <a:buAutoNum type="arabicPeriod"/>
            </a:pPr>
            <a:r>
              <a:rPr lang="en"/>
              <a:t>Aarizou, A., &amp; Merah, M. (2022). Transfer learning for plant disease detection on complex images. 2022 7th International Conference on Image and Signal Processing and Their Applications (ISPA). https://doi.org/10.1109/ispa54004.2022.9786306 </a:t>
            </a:r>
            <a:endParaRPr/>
          </a:p>
          <a:p>
            <a:pPr indent="-308610" lvl="0" marL="457200" rtl="0" algn="l">
              <a:lnSpc>
                <a:spcPct val="150000"/>
              </a:lnSpc>
              <a:spcBef>
                <a:spcPts val="0"/>
              </a:spcBef>
              <a:spcAft>
                <a:spcPts val="0"/>
              </a:spcAft>
              <a:buSzPct val="100000"/>
              <a:buAutoNum type="arabicPeriod"/>
            </a:pPr>
            <a:r>
              <a:rPr lang="en"/>
              <a:t>Arshad, M. S., Rehman, U. A., &amp; Fraz, M. M. (2021). Plant disease identification using transfer learning. 2021 International Conference on Digital Futures and Transformative Technologies (ICoDT2). https://doi.org/10.1109/icodt252288.2021.9441512 </a:t>
            </a:r>
            <a:endParaRPr/>
          </a:p>
          <a:p>
            <a:pPr indent="0" lvl="0" marL="0" rtl="0" algn="l">
              <a:lnSpc>
                <a:spcPct val="150000"/>
              </a:lnSpc>
              <a:spcBef>
                <a:spcPts val="1200"/>
              </a:spcBef>
              <a:spcAft>
                <a:spcPts val="1200"/>
              </a:spcAft>
              <a:buNone/>
            </a:pPr>
            <a:r>
              <a:t/>
            </a:r>
            <a:endParaRPr/>
          </a:p>
        </p:txBody>
      </p:sp>
      <p:sp>
        <p:nvSpPr>
          <p:cNvPr id="159" name="Google Shape;15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65" name="Google Shape;165;p27"/>
          <p:cNvSpPr txBox="1"/>
          <p:nvPr>
            <p:ph idx="1" type="body"/>
          </p:nvPr>
        </p:nvSpPr>
        <p:spPr>
          <a:xfrm>
            <a:off x="311700" y="863550"/>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Thank You!</a:t>
            </a:r>
            <a:endParaRPr/>
          </a:p>
        </p:txBody>
      </p:sp>
      <p:sp>
        <p:nvSpPr>
          <p:cNvPr id="166" name="Google Shape;16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Topics</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Introduction</a:t>
            </a:r>
            <a:endParaRPr/>
          </a:p>
          <a:p>
            <a:pPr indent="-342900" lvl="0" marL="457200" rtl="0" algn="l">
              <a:lnSpc>
                <a:spcPct val="150000"/>
              </a:lnSpc>
              <a:spcBef>
                <a:spcPts val="0"/>
              </a:spcBef>
              <a:spcAft>
                <a:spcPts val="0"/>
              </a:spcAft>
              <a:buSzPts val="1800"/>
              <a:buChar char="●"/>
            </a:pPr>
            <a:r>
              <a:rPr lang="en"/>
              <a:t>Literature Review 1</a:t>
            </a:r>
            <a:endParaRPr/>
          </a:p>
          <a:p>
            <a:pPr indent="-342900" lvl="0" marL="457200" rtl="0" algn="l">
              <a:lnSpc>
                <a:spcPct val="150000"/>
              </a:lnSpc>
              <a:spcBef>
                <a:spcPts val="0"/>
              </a:spcBef>
              <a:spcAft>
                <a:spcPts val="0"/>
              </a:spcAft>
              <a:buSzPts val="1800"/>
              <a:buChar char="●"/>
            </a:pPr>
            <a:r>
              <a:rPr lang="en"/>
              <a:t>Literature Review 2</a:t>
            </a:r>
            <a:endParaRPr/>
          </a:p>
          <a:p>
            <a:pPr indent="-342900" lvl="0" marL="457200" rtl="0" algn="l">
              <a:lnSpc>
                <a:spcPct val="150000"/>
              </a:lnSpc>
              <a:spcBef>
                <a:spcPts val="0"/>
              </a:spcBef>
              <a:spcAft>
                <a:spcPts val="0"/>
              </a:spcAft>
              <a:buSzPts val="1800"/>
              <a:buChar char="●"/>
            </a:pPr>
            <a:r>
              <a:rPr lang="en"/>
              <a:t>Literature Review 3</a:t>
            </a:r>
            <a:endParaRPr/>
          </a:p>
          <a:p>
            <a:pPr indent="-342900" lvl="0" marL="457200" rtl="0" algn="l">
              <a:lnSpc>
                <a:spcPct val="150000"/>
              </a:lnSpc>
              <a:spcBef>
                <a:spcPts val="0"/>
              </a:spcBef>
              <a:spcAft>
                <a:spcPts val="0"/>
              </a:spcAft>
              <a:buSzPts val="1800"/>
              <a:buChar char="●"/>
            </a:pPr>
            <a:r>
              <a:rPr lang="en"/>
              <a:t>Literature Review 4</a:t>
            </a:r>
            <a:endParaRPr/>
          </a:p>
          <a:p>
            <a:pPr indent="-342900" lvl="0" marL="457200" rtl="0" algn="l">
              <a:lnSpc>
                <a:spcPct val="150000"/>
              </a:lnSpc>
              <a:spcBef>
                <a:spcPts val="0"/>
              </a:spcBef>
              <a:spcAft>
                <a:spcPts val="0"/>
              </a:spcAft>
              <a:buSzPts val="1800"/>
              <a:buChar char="●"/>
            </a:pPr>
            <a:r>
              <a:rPr lang="en"/>
              <a:t>Reference</a:t>
            </a:r>
            <a:endParaRPr/>
          </a:p>
        </p:txBody>
      </p:sp>
      <p:sp>
        <p:nvSpPr>
          <p:cNvPr id="68" name="Google Shape;6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300">
                <a:solidFill>
                  <a:schemeClr val="dk1"/>
                </a:solidFill>
                <a:latin typeface="Roboto Slab"/>
                <a:ea typeface="Roboto Slab"/>
                <a:cs typeface="Roboto Slab"/>
                <a:sym typeface="Roboto Slab"/>
              </a:rPr>
              <a:t>During summer, one of the most demanded fruits in not only Bangladesh but all across the globe is watermelon. It’s harvest can be improved if farmers were able to detect plant disease sooner and treat them.</a:t>
            </a:r>
            <a:r>
              <a:rPr lang="en">
                <a:solidFill>
                  <a:schemeClr val="dk1"/>
                </a:solidFill>
                <a:latin typeface="Roboto Slab"/>
                <a:ea typeface="Roboto Slab"/>
                <a:cs typeface="Roboto Slab"/>
                <a:sym typeface="Roboto Slab"/>
              </a:rPr>
              <a:t> </a:t>
            </a:r>
            <a:r>
              <a:rPr lang="en" sz="1300">
                <a:solidFill>
                  <a:schemeClr val="dk1"/>
                </a:solidFill>
                <a:latin typeface="Roboto Slab"/>
                <a:ea typeface="Roboto Slab"/>
                <a:cs typeface="Roboto Slab"/>
                <a:sym typeface="Roboto Slab"/>
              </a:rPr>
              <a:t>There is already some work being done in this area to automate the process of detecting disease among plants using machine learning, transfer learning, and deep learning approaches. Some common transfer learning models like Inception had 98.01% accuracy in detecting plant diseases. There are also other models like ResNet50 with 98.93% accuracy in some cases. Our goal is to use different transfer learning techniques and experimental AI models to detect watermelon leaf diseases. </a:t>
            </a:r>
            <a:endParaRPr>
              <a:solidFill>
                <a:schemeClr val="dk1"/>
              </a:solidFill>
              <a:latin typeface="Roboto Slab"/>
              <a:ea typeface="Roboto Slab"/>
              <a:cs typeface="Roboto Slab"/>
              <a:sym typeface="Roboto Slab"/>
            </a:endParaRPr>
          </a:p>
          <a:p>
            <a:pPr indent="0" lvl="0" marL="0" rtl="0" algn="l">
              <a:spcBef>
                <a:spcPts val="1200"/>
              </a:spcBef>
              <a:spcAft>
                <a:spcPts val="1200"/>
              </a:spcAft>
              <a:buNone/>
            </a:pPr>
            <a:r>
              <a:t/>
            </a:r>
            <a:endParaRPr>
              <a:solidFill>
                <a:schemeClr val="dk1"/>
              </a:solidFill>
            </a:endParaRPr>
          </a:p>
        </p:txBody>
      </p:sp>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1050050"/>
            <a:ext cx="8520600" cy="729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chemeClr val="accent3"/>
                </a:solidFill>
              </a:rPr>
              <a:t>Paper Title: </a:t>
            </a:r>
            <a:r>
              <a:rPr lang="en" sz="1800">
                <a:solidFill>
                  <a:schemeClr val="accent3"/>
                </a:solidFill>
              </a:rPr>
              <a:t>Automation of Crop Disease Detection through Conventional Machine Learning and Deep Transfer Learning Approaches[1]</a:t>
            </a:r>
            <a:endParaRPr sz="1800">
              <a:solidFill>
                <a:schemeClr val="accent3"/>
              </a:solidFill>
            </a:endParaRPr>
          </a:p>
        </p:txBody>
      </p:sp>
      <p:sp>
        <p:nvSpPr>
          <p:cNvPr id="81" name="Google Shape;81;p16"/>
          <p:cNvSpPr txBox="1"/>
          <p:nvPr>
            <p:ph idx="1" type="body"/>
          </p:nvPr>
        </p:nvSpPr>
        <p:spPr>
          <a:xfrm>
            <a:off x="248875" y="1812275"/>
            <a:ext cx="8520600" cy="2404200"/>
          </a:xfrm>
          <a:prstGeom prst="rect">
            <a:avLst/>
          </a:prstGeom>
        </p:spPr>
        <p:txBody>
          <a:bodyPr anchorCtr="0" anchor="t" bIns="91425" lIns="91425" spcFirstLastPara="1" rIns="91425" wrap="square" tIns="91425">
            <a:noAutofit/>
          </a:bodyPr>
          <a:lstStyle/>
          <a:p>
            <a:pPr indent="-361950" lvl="0" marL="457200" rtl="0" algn="just">
              <a:spcBef>
                <a:spcPts val="0"/>
              </a:spcBef>
              <a:spcAft>
                <a:spcPts val="0"/>
              </a:spcAft>
              <a:buClr>
                <a:schemeClr val="accent2"/>
              </a:buClr>
              <a:buSzPts val="2100"/>
              <a:buChar char="●"/>
            </a:pPr>
            <a:r>
              <a:rPr lang="en" sz="1600">
                <a:solidFill>
                  <a:schemeClr val="accent2"/>
                </a:solidFill>
              </a:rPr>
              <a:t>Did an extensive comparative study to find the difference between traditional machine learning approach and deep transfer learning approach for detecting crop disease.</a:t>
            </a:r>
            <a:endParaRPr sz="1600">
              <a:solidFill>
                <a:schemeClr val="accent2"/>
              </a:solidFill>
            </a:endParaRPr>
          </a:p>
          <a:p>
            <a:pPr indent="-330200" lvl="0" marL="457200" rtl="0" algn="just">
              <a:spcBef>
                <a:spcPts val="0"/>
              </a:spcBef>
              <a:spcAft>
                <a:spcPts val="0"/>
              </a:spcAft>
              <a:buClr>
                <a:schemeClr val="accent2"/>
              </a:buClr>
              <a:buSzPts val="1600"/>
              <a:buChar char="●"/>
            </a:pPr>
            <a:r>
              <a:rPr lang="en" sz="1600">
                <a:solidFill>
                  <a:schemeClr val="accent2"/>
                </a:solidFill>
              </a:rPr>
              <a:t>For machine learning approach chosen models are: SVM, KNN , Linear Discriminant Analysis, Classification and Regression Trees, NB, and RF.</a:t>
            </a:r>
            <a:endParaRPr sz="1600">
              <a:solidFill>
                <a:schemeClr val="accent2"/>
              </a:solidFill>
            </a:endParaRPr>
          </a:p>
          <a:p>
            <a:pPr indent="-330200" lvl="0" marL="457200" rtl="0" algn="just">
              <a:spcBef>
                <a:spcPts val="0"/>
              </a:spcBef>
              <a:spcAft>
                <a:spcPts val="0"/>
              </a:spcAft>
              <a:buClr>
                <a:schemeClr val="accent2"/>
              </a:buClr>
              <a:buSzPts val="1600"/>
              <a:buChar char="●"/>
            </a:pPr>
            <a:r>
              <a:rPr lang="en" sz="1600">
                <a:solidFill>
                  <a:schemeClr val="accent2"/>
                </a:solidFill>
              </a:rPr>
              <a:t>For transfer learning approach chosen models are: VGG19, VGG16, ResNet50, CNN and Inception.</a:t>
            </a:r>
            <a:endParaRPr sz="1600">
              <a:solidFill>
                <a:schemeClr val="accent2"/>
              </a:solidFill>
            </a:endParaRPr>
          </a:p>
          <a:p>
            <a:pPr indent="-330200" lvl="0" marL="457200" rtl="0" algn="just">
              <a:spcBef>
                <a:spcPts val="0"/>
              </a:spcBef>
              <a:spcAft>
                <a:spcPts val="0"/>
              </a:spcAft>
              <a:buClr>
                <a:schemeClr val="accent2"/>
              </a:buClr>
              <a:buSzPts val="1600"/>
              <a:buChar char="●"/>
            </a:pPr>
            <a:r>
              <a:rPr lang="en" sz="1600">
                <a:solidFill>
                  <a:schemeClr val="accent2"/>
                </a:solidFill>
              </a:rPr>
              <a:t>Models RF, CART, CNN, ResNet50 had accuracy of 97.54%, 94.45%, 93.89% and 93.57%.</a:t>
            </a:r>
            <a:endParaRPr sz="1600">
              <a:solidFill>
                <a:schemeClr val="accent2"/>
              </a:solidFill>
            </a:endParaRPr>
          </a:p>
          <a:p>
            <a:pPr indent="-330200" lvl="0" marL="457200" rtl="0" algn="just">
              <a:spcBef>
                <a:spcPts val="0"/>
              </a:spcBef>
              <a:spcAft>
                <a:spcPts val="0"/>
              </a:spcAft>
              <a:buClr>
                <a:schemeClr val="accent1"/>
              </a:buClr>
              <a:buSzPts val="1600"/>
              <a:buChar char="●"/>
            </a:pPr>
            <a:r>
              <a:rPr lang="en" sz="1600">
                <a:solidFill>
                  <a:schemeClr val="accent2"/>
                </a:solidFill>
              </a:rPr>
              <a:t>The </a:t>
            </a:r>
            <a:r>
              <a:rPr lang="en" sz="1600">
                <a:solidFill>
                  <a:schemeClr val="accent2"/>
                </a:solidFill>
              </a:rPr>
              <a:t>highest</a:t>
            </a:r>
            <a:r>
              <a:rPr lang="en" sz="1600">
                <a:solidFill>
                  <a:schemeClr val="accent2"/>
                </a:solidFill>
              </a:rPr>
              <a:t> classifier accuracy was of the model Inception V3 with accuracy of 98.01%</a:t>
            </a:r>
            <a:r>
              <a:rPr lang="en" sz="1600">
                <a:solidFill>
                  <a:schemeClr val="accent1"/>
                </a:solidFill>
              </a:rPr>
              <a:t>.</a:t>
            </a:r>
            <a:endParaRPr sz="1600">
              <a:solidFill>
                <a:schemeClr val="accent1"/>
              </a:solidFill>
            </a:endParaRPr>
          </a:p>
          <a:p>
            <a:pPr indent="0" lvl="0" marL="457200" rtl="0" algn="just">
              <a:spcBef>
                <a:spcPts val="0"/>
              </a:spcBef>
              <a:spcAft>
                <a:spcPts val="0"/>
              </a:spcAft>
              <a:buNone/>
            </a:pPr>
            <a:r>
              <a:t/>
            </a:r>
            <a:endParaRPr sz="1600">
              <a:solidFill>
                <a:schemeClr val="accent1"/>
              </a:solidFill>
            </a:endParaRPr>
          </a:p>
        </p:txBody>
      </p:sp>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 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did we learn:</a:t>
            </a:r>
            <a:endParaRPr/>
          </a:p>
        </p:txBody>
      </p:sp>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the researchers </a:t>
            </a:r>
            <a:r>
              <a:rPr lang="en"/>
              <a:t>approach was to detect crop disease, we can easily modify the model to detect disease from plant leafs and expect similar result. </a:t>
            </a:r>
            <a:endParaRPr/>
          </a:p>
          <a:p>
            <a:pPr indent="-342900" lvl="0" marL="457200" rtl="0" algn="l">
              <a:spcBef>
                <a:spcPts val="0"/>
              </a:spcBef>
              <a:spcAft>
                <a:spcPts val="0"/>
              </a:spcAft>
              <a:buSzPts val="1800"/>
              <a:buChar char="●"/>
            </a:pPr>
            <a:r>
              <a:rPr lang="en"/>
              <a:t>The Inception V3 models showed promising result, thus it can be considered to be used for our experiments.</a:t>
            </a:r>
            <a:endParaRPr/>
          </a:p>
        </p:txBody>
      </p:sp>
      <p:sp>
        <p:nvSpPr>
          <p:cNvPr id="90" name="Google Shape;9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 2</a:t>
            </a:r>
            <a:endParaRPr/>
          </a:p>
        </p:txBody>
      </p:sp>
      <p:sp>
        <p:nvSpPr>
          <p:cNvPr id="96" name="Google Shape;96;p18"/>
          <p:cNvSpPr txBox="1"/>
          <p:nvPr>
            <p:ph idx="1" type="body"/>
          </p:nvPr>
        </p:nvSpPr>
        <p:spPr>
          <a:xfrm>
            <a:off x="311700" y="1152475"/>
            <a:ext cx="8520600" cy="1004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Paper title: Classification of olive leaf diseases using deep convolutional neural</a:t>
            </a:r>
            <a:endParaRPr/>
          </a:p>
          <a:p>
            <a:pPr indent="0" lvl="0" marL="0" rtl="0" algn="l">
              <a:spcBef>
                <a:spcPts val="1200"/>
              </a:spcBef>
              <a:spcAft>
                <a:spcPts val="1200"/>
              </a:spcAft>
              <a:buNone/>
            </a:pPr>
            <a:r>
              <a:rPr lang="en"/>
              <a:t>Networks [2]</a:t>
            </a:r>
            <a:endParaRPr/>
          </a:p>
        </p:txBody>
      </p:sp>
      <p:sp>
        <p:nvSpPr>
          <p:cNvPr id="97" name="Google Shape;97;p18"/>
          <p:cNvSpPr txBox="1"/>
          <p:nvPr/>
        </p:nvSpPr>
        <p:spPr>
          <a:xfrm>
            <a:off x="236550" y="2031250"/>
            <a:ext cx="8784600" cy="2575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accent3"/>
              </a:buClr>
              <a:buSzPts val="1600"/>
              <a:buFont typeface="Proxima Nova"/>
              <a:buChar char="●"/>
            </a:pPr>
            <a:r>
              <a:rPr lang="en" sz="1600">
                <a:solidFill>
                  <a:schemeClr val="accent3"/>
                </a:solidFill>
                <a:latin typeface="Proxima Nova"/>
                <a:ea typeface="Proxima Nova"/>
                <a:cs typeface="Proxima Nova"/>
                <a:sym typeface="Proxima Nova"/>
              </a:rPr>
              <a:t>Did a </a:t>
            </a:r>
            <a:r>
              <a:rPr lang="en" sz="1600">
                <a:solidFill>
                  <a:schemeClr val="accent3"/>
                </a:solidFill>
                <a:latin typeface="Proxima Nova"/>
                <a:ea typeface="Proxima Nova"/>
                <a:cs typeface="Proxima Nova"/>
                <a:sym typeface="Proxima Nova"/>
              </a:rPr>
              <a:t>comparative</a:t>
            </a:r>
            <a:r>
              <a:rPr lang="en" sz="1600">
                <a:solidFill>
                  <a:schemeClr val="accent3"/>
                </a:solidFill>
                <a:latin typeface="Proxima Nova"/>
                <a:ea typeface="Proxima Nova"/>
                <a:cs typeface="Proxima Nova"/>
                <a:sym typeface="Proxima Nova"/>
              </a:rPr>
              <a:t> study of the existing Deep Learning Technologies and CNN architectures in detection technology</a:t>
            </a:r>
            <a:endParaRPr sz="1600">
              <a:solidFill>
                <a:schemeClr val="accent3"/>
              </a:solidFill>
              <a:latin typeface="Proxima Nova"/>
              <a:ea typeface="Proxima Nova"/>
              <a:cs typeface="Proxima Nova"/>
              <a:sym typeface="Proxima Nova"/>
            </a:endParaRPr>
          </a:p>
          <a:p>
            <a:pPr indent="-330200" lvl="0" marL="457200" rtl="0" algn="l">
              <a:lnSpc>
                <a:spcPct val="115000"/>
              </a:lnSpc>
              <a:spcBef>
                <a:spcPts val="0"/>
              </a:spcBef>
              <a:spcAft>
                <a:spcPts val="0"/>
              </a:spcAft>
              <a:buClr>
                <a:schemeClr val="accent3"/>
              </a:buClr>
              <a:buSzPts val="1600"/>
              <a:buFont typeface="Proxima Nova"/>
              <a:buChar char="●"/>
            </a:pPr>
            <a:r>
              <a:rPr lang="en" sz="1600">
                <a:solidFill>
                  <a:schemeClr val="accent3"/>
                </a:solidFill>
                <a:latin typeface="Proxima Nova"/>
                <a:ea typeface="Proxima Nova"/>
                <a:cs typeface="Proxima Nova"/>
                <a:sym typeface="Proxima Nova"/>
              </a:rPr>
              <a:t>Identified the challenges and problems of the present models and their possible solutions</a:t>
            </a:r>
            <a:endParaRPr sz="1600">
              <a:solidFill>
                <a:schemeClr val="accent3"/>
              </a:solidFill>
              <a:latin typeface="Proxima Nova"/>
              <a:ea typeface="Proxima Nova"/>
              <a:cs typeface="Proxima Nova"/>
              <a:sym typeface="Proxima Nova"/>
            </a:endParaRPr>
          </a:p>
          <a:p>
            <a:pPr indent="-330200" lvl="0" marL="457200" rtl="0" algn="l">
              <a:lnSpc>
                <a:spcPct val="115000"/>
              </a:lnSpc>
              <a:spcBef>
                <a:spcPts val="0"/>
              </a:spcBef>
              <a:spcAft>
                <a:spcPts val="0"/>
              </a:spcAft>
              <a:buClr>
                <a:schemeClr val="accent3"/>
              </a:buClr>
              <a:buSzPts val="1600"/>
              <a:buFont typeface="Proxima Nova"/>
              <a:buChar char="●"/>
            </a:pPr>
            <a:r>
              <a:rPr lang="en" sz="1600">
                <a:solidFill>
                  <a:schemeClr val="accent3"/>
                </a:solidFill>
                <a:latin typeface="Proxima Nova"/>
                <a:ea typeface="Proxima Nova"/>
                <a:cs typeface="Proxima Nova"/>
                <a:sym typeface="Proxima Nova"/>
              </a:rPr>
              <a:t>The solution that they worked on is to optimize the loss function to get </a:t>
            </a:r>
            <a:r>
              <a:rPr lang="en" sz="1600">
                <a:solidFill>
                  <a:schemeClr val="accent3"/>
                </a:solidFill>
                <a:latin typeface="Proxima Nova"/>
                <a:ea typeface="Proxima Nova"/>
                <a:cs typeface="Proxima Nova"/>
                <a:sym typeface="Proxima Nova"/>
              </a:rPr>
              <a:t>better</a:t>
            </a:r>
            <a:r>
              <a:rPr lang="en" sz="1600">
                <a:solidFill>
                  <a:schemeClr val="accent3"/>
                </a:solidFill>
                <a:latin typeface="Proxima Nova"/>
                <a:ea typeface="Proxima Nova"/>
                <a:cs typeface="Proxima Nova"/>
                <a:sym typeface="Proxima Nova"/>
              </a:rPr>
              <a:t> result</a:t>
            </a:r>
            <a:endParaRPr sz="1600">
              <a:solidFill>
                <a:schemeClr val="accent3"/>
              </a:solidFill>
              <a:latin typeface="Proxima Nova"/>
              <a:ea typeface="Proxima Nova"/>
              <a:cs typeface="Proxima Nova"/>
              <a:sym typeface="Proxima Nova"/>
            </a:endParaRPr>
          </a:p>
          <a:p>
            <a:pPr indent="-330200" lvl="0" marL="457200" rtl="0" algn="l">
              <a:lnSpc>
                <a:spcPct val="115000"/>
              </a:lnSpc>
              <a:spcBef>
                <a:spcPts val="0"/>
              </a:spcBef>
              <a:spcAft>
                <a:spcPts val="0"/>
              </a:spcAft>
              <a:buClr>
                <a:schemeClr val="accent3"/>
              </a:buClr>
              <a:buSzPts val="1600"/>
              <a:buFont typeface="Proxima Nova"/>
              <a:buChar char="●"/>
            </a:pPr>
            <a:r>
              <a:rPr lang="en" sz="1600">
                <a:solidFill>
                  <a:schemeClr val="accent3"/>
                </a:solidFill>
                <a:latin typeface="Proxima Nova"/>
                <a:ea typeface="Proxima Nova"/>
                <a:cs typeface="Proxima Nova"/>
                <a:sym typeface="Proxima Nova"/>
              </a:rPr>
              <a:t>Detailed analysis of the VGG16 and VGG19 model and their own suggested model</a:t>
            </a:r>
            <a:endParaRPr sz="1600">
              <a:solidFill>
                <a:schemeClr val="accent3"/>
              </a:solidFill>
              <a:latin typeface="Proxima Nova"/>
              <a:ea typeface="Proxima Nova"/>
              <a:cs typeface="Proxima Nova"/>
              <a:sym typeface="Proxima Nova"/>
            </a:endParaRPr>
          </a:p>
          <a:p>
            <a:pPr indent="-330200" lvl="0" marL="457200" rtl="0" algn="l">
              <a:lnSpc>
                <a:spcPct val="115000"/>
              </a:lnSpc>
              <a:spcBef>
                <a:spcPts val="0"/>
              </a:spcBef>
              <a:spcAft>
                <a:spcPts val="0"/>
              </a:spcAft>
              <a:buClr>
                <a:schemeClr val="accent3"/>
              </a:buClr>
              <a:buSzPts val="1600"/>
              <a:buFont typeface="Proxima Nova"/>
              <a:buChar char="●"/>
            </a:pPr>
            <a:r>
              <a:rPr lang="en" sz="1600">
                <a:solidFill>
                  <a:schemeClr val="accent3"/>
                </a:solidFill>
                <a:latin typeface="Proxima Nova"/>
                <a:ea typeface="Proxima Nova"/>
                <a:cs typeface="Proxima Nova"/>
                <a:sym typeface="Proxima Nova"/>
              </a:rPr>
              <a:t>Implemented Adam, AdaGrad, SDG, RMSProp optimization </a:t>
            </a:r>
            <a:r>
              <a:rPr lang="en" sz="1600">
                <a:solidFill>
                  <a:schemeClr val="accent3"/>
                </a:solidFill>
                <a:latin typeface="Proxima Nova"/>
                <a:ea typeface="Proxima Nova"/>
                <a:cs typeface="Proxima Nova"/>
                <a:sym typeface="Proxima Nova"/>
              </a:rPr>
              <a:t>algorithms</a:t>
            </a:r>
            <a:endParaRPr sz="1600">
              <a:solidFill>
                <a:schemeClr val="accent3"/>
              </a:solidFill>
              <a:latin typeface="Proxima Nova"/>
              <a:ea typeface="Proxima Nova"/>
              <a:cs typeface="Proxima Nova"/>
              <a:sym typeface="Proxima Nova"/>
            </a:endParaRPr>
          </a:p>
          <a:p>
            <a:pPr indent="-330200" lvl="0" marL="457200" rtl="0" algn="l">
              <a:lnSpc>
                <a:spcPct val="115000"/>
              </a:lnSpc>
              <a:spcBef>
                <a:spcPts val="0"/>
              </a:spcBef>
              <a:spcAft>
                <a:spcPts val="0"/>
              </a:spcAft>
              <a:buClr>
                <a:schemeClr val="accent3"/>
              </a:buClr>
              <a:buSzPts val="1600"/>
              <a:buFont typeface="Proxima Nova"/>
              <a:buChar char="●"/>
            </a:pPr>
            <a:r>
              <a:rPr lang="en" sz="1600">
                <a:solidFill>
                  <a:schemeClr val="accent3"/>
                </a:solidFill>
                <a:latin typeface="Proxima Nova"/>
                <a:ea typeface="Proxima Nova"/>
                <a:cs typeface="Proxima Nova"/>
                <a:sym typeface="Proxima Nova"/>
              </a:rPr>
              <a:t>Showed result of the models on olive leaf dataset</a:t>
            </a:r>
            <a:endParaRPr sz="1600">
              <a:solidFill>
                <a:schemeClr val="accent3"/>
              </a:solidFill>
              <a:latin typeface="Proxima Nova"/>
              <a:ea typeface="Proxima Nova"/>
              <a:cs typeface="Proxima Nova"/>
              <a:sym typeface="Proxima Nova"/>
            </a:endParaRPr>
          </a:p>
          <a:p>
            <a:pPr indent="-330200" lvl="0" marL="457200" rtl="0" algn="l">
              <a:lnSpc>
                <a:spcPct val="115000"/>
              </a:lnSpc>
              <a:spcBef>
                <a:spcPts val="0"/>
              </a:spcBef>
              <a:spcAft>
                <a:spcPts val="0"/>
              </a:spcAft>
              <a:buClr>
                <a:schemeClr val="accent3"/>
              </a:buClr>
              <a:buSzPts val="1600"/>
              <a:buFont typeface="Proxima Nova"/>
              <a:buChar char="●"/>
            </a:pPr>
            <a:r>
              <a:rPr lang="en" sz="1600">
                <a:solidFill>
                  <a:schemeClr val="accent3"/>
                </a:solidFill>
                <a:latin typeface="Proxima Nova"/>
                <a:ea typeface="Proxima Nova"/>
                <a:cs typeface="Proxima Nova"/>
                <a:sym typeface="Proxima Nova"/>
              </a:rPr>
              <a:t>Results were complex as different optimization worked differently per model</a:t>
            </a:r>
            <a:endParaRPr sz="1600">
              <a:solidFill>
                <a:schemeClr val="accent3"/>
              </a:solidFill>
              <a:latin typeface="Proxima Nova"/>
              <a:ea typeface="Proxima Nova"/>
              <a:cs typeface="Proxima Nova"/>
              <a:sym typeface="Proxima Nova"/>
            </a:endParaRPr>
          </a:p>
        </p:txBody>
      </p:sp>
      <p:sp>
        <p:nvSpPr>
          <p:cNvPr id="98" name="Google Shape;9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193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104" name="Google Shape;10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5" name="Google Shape;105;p19"/>
          <p:cNvPicPr preferRelativeResize="0"/>
          <p:nvPr/>
        </p:nvPicPr>
        <p:blipFill>
          <a:blip r:embed="rId3">
            <a:alphaModFix/>
          </a:blip>
          <a:stretch>
            <a:fillRect/>
          </a:stretch>
        </p:blipFill>
        <p:spPr>
          <a:xfrm>
            <a:off x="867000" y="766450"/>
            <a:ext cx="6814945" cy="3820975"/>
          </a:xfrm>
          <a:prstGeom prst="rect">
            <a:avLst/>
          </a:prstGeom>
          <a:noFill/>
          <a:ln>
            <a:noFill/>
          </a:ln>
        </p:spPr>
      </p:pic>
      <p:sp>
        <p:nvSpPr>
          <p:cNvPr id="106" name="Google Shape;106;p19"/>
          <p:cNvSpPr txBox="1"/>
          <p:nvPr/>
        </p:nvSpPr>
        <p:spPr>
          <a:xfrm>
            <a:off x="2286900" y="4587425"/>
            <a:ext cx="4570200" cy="23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Fig: Performance Evaluation [2]</a:t>
            </a:r>
            <a:endParaRPr>
              <a:solidFill>
                <a:schemeClr val="accent3"/>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did we learn</a:t>
            </a:r>
            <a:endParaRPr/>
          </a:p>
        </p:txBody>
      </p:sp>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Convolution layers increase the performance of the model but decreases efficiency</a:t>
            </a:r>
            <a:endParaRPr/>
          </a:p>
          <a:p>
            <a:pPr indent="-342900" lvl="0" marL="457200" rtl="0" algn="l">
              <a:spcBef>
                <a:spcPts val="0"/>
              </a:spcBef>
              <a:spcAft>
                <a:spcPts val="0"/>
              </a:spcAft>
              <a:buSzPts val="1800"/>
              <a:buChar char="●"/>
            </a:pPr>
            <a:r>
              <a:rPr lang="en"/>
              <a:t>Different optimization </a:t>
            </a:r>
            <a:r>
              <a:rPr lang="en"/>
              <a:t>algorithm</a:t>
            </a:r>
            <a:r>
              <a:rPr lang="en"/>
              <a:t> can increase or decrease the performance depending on the synergy with the model</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
        <p:nvSpPr>
          <p:cNvPr id="113" name="Google Shape;11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 </a:t>
            </a:r>
            <a:r>
              <a:rPr lang="en"/>
              <a:t>3</a:t>
            </a:r>
            <a:endParaRPr/>
          </a:p>
        </p:txBody>
      </p:sp>
      <p:sp>
        <p:nvSpPr>
          <p:cNvPr id="120" name="Google Shape;120;p21"/>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Paper title: Transfer learning for plant disease detection on complex images[3]</a:t>
            </a:r>
            <a:endParaRPr/>
          </a:p>
        </p:txBody>
      </p:sp>
      <p:sp>
        <p:nvSpPr>
          <p:cNvPr id="121" name="Google Shape;121;p21"/>
          <p:cNvSpPr txBox="1"/>
          <p:nvPr/>
        </p:nvSpPr>
        <p:spPr>
          <a:xfrm>
            <a:off x="311700" y="1725175"/>
            <a:ext cx="8784600" cy="2937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accent3"/>
              </a:buClr>
              <a:buSzPts val="1600"/>
              <a:buFont typeface="Proxima Nova"/>
              <a:buChar char="●"/>
            </a:pPr>
            <a:r>
              <a:rPr lang="en" sz="1600">
                <a:solidFill>
                  <a:schemeClr val="accent3"/>
                </a:solidFill>
                <a:latin typeface="Proxima Nova"/>
                <a:ea typeface="Proxima Nova"/>
                <a:cs typeface="Proxima Nova"/>
                <a:sym typeface="Proxima Nova"/>
              </a:rPr>
              <a:t>Their study demonstrates the application of transfer learning to the identification of plant diseases on intricate photos through the use of CNN</a:t>
            </a:r>
            <a:endParaRPr sz="1600">
              <a:solidFill>
                <a:schemeClr val="accent3"/>
              </a:solidFill>
              <a:latin typeface="Proxima Nova"/>
              <a:ea typeface="Proxima Nova"/>
              <a:cs typeface="Proxima Nova"/>
              <a:sym typeface="Proxima Nova"/>
            </a:endParaRPr>
          </a:p>
          <a:p>
            <a:pPr indent="-330200" lvl="0" marL="457200" rtl="0" algn="l">
              <a:spcBef>
                <a:spcPts val="0"/>
              </a:spcBef>
              <a:spcAft>
                <a:spcPts val="0"/>
              </a:spcAft>
              <a:buClr>
                <a:schemeClr val="accent3"/>
              </a:buClr>
              <a:buSzPts val="1600"/>
              <a:buFont typeface="Proxima Nova"/>
              <a:buChar char="●"/>
            </a:pPr>
            <a:r>
              <a:rPr lang="en" sz="1600">
                <a:solidFill>
                  <a:schemeClr val="accent3"/>
                </a:solidFill>
                <a:latin typeface="Proxima Nova"/>
                <a:ea typeface="Proxima Nova"/>
                <a:cs typeface="Proxima Nova"/>
                <a:sym typeface="Proxima Nova"/>
              </a:rPr>
              <a:t>Their combined lab images and real images two public dataset into one dataset by labeling into two classes ‘Healthy’ and ‘Unhealthy’ </a:t>
            </a:r>
            <a:endParaRPr sz="1600">
              <a:solidFill>
                <a:schemeClr val="accent3"/>
              </a:solidFill>
              <a:latin typeface="Proxima Nova"/>
              <a:ea typeface="Proxima Nova"/>
              <a:cs typeface="Proxima Nova"/>
              <a:sym typeface="Proxima Nova"/>
            </a:endParaRPr>
          </a:p>
          <a:p>
            <a:pPr indent="-330200" lvl="0" marL="457200" rtl="0" algn="l">
              <a:spcBef>
                <a:spcPts val="0"/>
              </a:spcBef>
              <a:spcAft>
                <a:spcPts val="0"/>
              </a:spcAft>
              <a:buClr>
                <a:schemeClr val="accent3"/>
              </a:buClr>
              <a:buSzPts val="1600"/>
              <a:buFont typeface="Proxima Nova"/>
              <a:buChar char="●"/>
            </a:pPr>
            <a:r>
              <a:rPr lang="en" sz="1600">
                <a:solidFill>
                  <a:schemeClr val="accent3"/>
                </a:solidFill>
                <a:latin typeface="Proxima Nova"/>
                <a:ea typeface="Proxima Nova"/>
                <a:cs typeface="Proxima Nova"/>
                <a:sym typeface="Proxima Nova"/>
              </a:rPr>
              <a:t>Their three selected models was DenseNet121, </a:t>
            </a:r>
            <a:r>
              <a:rPr lang="en" sz="1600">
                <a:solidFill>
                  <a:schemeClr val="accent3"/>
                </a:solidFill>
                <a:latin typeface="Proxima Nova"/>
                <a:ea typeface="Proxima Nova"/>
                <a:cs typeface="Proxima Nova"/>
                <a:sym typeface="Proxima Nova"/>
              </a:rPr>
              <a:t>ResNet 34</a:t>
            </a:r>
            <a:r>
              <a:rPr lang="en" sz="1600">
                <a:solidFill>
                  <a:schemeClr val="accent3"/>
                </a:solidFill>
                <a:latin typeface="Proxima Nova"/>
                <a:ea typeface="Proxima Nova"/>
                <a:cs typeface="Proxima Nova"/>
                <a:sym typeface="Proxima Nova"/>
              </a:rPr>
              <a:t> and AlexNet.</a:t>
            </a:r>
            <a:endParaRPr sz="1600">
              <a:solidFill>
                <a:schemeClr val="accent3"/>
              </a:solidFill>
              <a:latin typeface="Proxima Nova"/>
              <a:ea typeface="Proxima Nova"/>
              <a:cs typeface="Proxima Nova"/>
              <a:sym typeface="Proxima Nova"/>
            </a:endParaRPr>
          </a:p>
          <a:p>
            <a:pPr indent="-330200" lvl="0" marL="457200" rtl="0" algn="l">
              <a:spcBef>
                <a:spcPts val="0"/>
              </a:spcBef>
              <a:spcAft>
                <a:spcPts val="0"/>
              </a:spcAft>
              <a:buClr>
                <a:schemeClr val="accent3"/>
              </a:buClr>
              <a:buSzPts val="1600"/>
              <a:buFont typeface="Proxima Nova"/>
              <a:buChar char="●"/>
            </a:pPr>
            <a:r>
              <a:rPr lang="en" sz="1600">
                <a:solidFill>
                  <a:schemeClr val="accent3"/>
                </a:solidFill>
                <a:latin typeface="Proxima Nova"/>
                <a:ea typeface="Proxima Nova"/>
                <a:cs typeface="Proxima Nova"/>
                <a:sym typeface="Proxima Nova"/>
              </a:rPr>
              <a:t>They trained three times using lab images, real images and combined images using which they tested into either same image type or combined test set.</a:t>
            </a:r>
            <a:endParaRPr sz="1600">
              <a:solidFill>
                <a:schemeClr val="accent3"/>
              </a:solidFill>
              <a:latin typeface="Proxima Nova"/>
              <a:ea typeface="Proxima Nova"/>
              <a:cs typeface="Proxima Nova"/>
              <a:sym typeface="Proxima Nova"/>
            </a:endParaRPr>
          </a:p>
          <a:p>
            <a:pPr indent="-330200" lvl="0" marL="457200" rtl="0" algn="l">
              <a:spcBef>
                <a:spcPts val="0"/>
              </a:spcBef>
              <a:spcAft>
                <a:spcPts val="0"/>
              </a:spcAft>
              <a:buClr>
                <a:schemeClr val="accent3"/>
              </a:buClr>
              <a:buSzPts val="1600"/>
              <a:buFont typeface="Proxima Nova"/>
              <a:buChar char="●"/>
            </a:pPr>
            <a:r>
              <a:rPr lang="en" sz="1600">
                <a:solidFill>
                  <a:schemeClr val="accent3"/>
                </a:solidFill>
                <a:latin typeface="Proxima Nova"/>
                <a:ea typeface="Proxima Nova"/>
                <a:cs typeface="Proxima Nova"/>
                <a:sym typeface="Proxima Nova"/>
              </a:rPr>
              <a:t>They got less than 60% accuracy when using one type train set and testing into other type test set.</a:t>
            </a:r>
            <a:endParaRPr sz="1600">
              <a:solidFill>
                <a:schemeClr val="accent3"/>
              </a:solidFill>
              <a:latin typeface="Proxima Nova"/>
              <a:ea typeface="Proxima Nova"/>
              <a:cs typeface="Proxima Nova"/>
              <a:sym typeface="Proxima Nova"/>
            </a:endParaRPr>
          </a:p>
          <a:p>
            <a:pPr indent="-330200" lvl="0" marL="457200" rtl="0" algn="l">
              <a:spcBef>
                <a:spcPts val="0"/>
              </a:spcBef>
              <a:spcAft>
                <a:spcPts val="0"/>
              </a:spcAft>
              <a:buClr>
                <a:schemeClr val="accent3"/>
              </a:buClr>
              <a:buSzPts val="1600"/>
              <a:buFont typeface="Proxima Nova"/>
              <a:buChar char="●"/>
            </a:pPr>
            <a:r>
              <a:rPr lang="en" sz="1600">
                <a:solidFill>
                  <a:schemeClr val="accent3"/>
                </a:solidFill>
                <a:latin typeface="Proxima Nova"/>
                <a:ea typeface="Proxima Nova"/>
                <a:cs typeface="Proxima Nova"/>
                <a:sym typeface="Proxima Nova"/>
              </a:rPr>
              <a:t>However, when trained using combined dataset they got 99.76%, 99.85% and 99.43% for lab images test set, and 97.46%, 97.02% and 98.65% for field images test set.</a:t>
            </a:r>
            <a:endParaRPr sz="1600">
              <a:solidFill>
                <a:schemeClr val="accent3"/>
              </a:solidFill>
              <a:latin typeface="Proxima Nova"/>
              <a:ea typeface="Proxima Nova"/>
              <a:cs typeface="Proxima Nova"/>
              <a:sym typeface="Proxima Nova"/>
            </a:endParaRPr>
          </a:p>
        </p:txBody>
      </p:sp>
      <p:sp>
        <p:nvSpPr>
          <p:cNvPr id="122" name="Google Shape;12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