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Xy0WVRLlgWvJp0fdEQdxde37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621139-8B0A-41BC-90D1-C7D3FE387257}">
  <a:tblStyle styleId="{50621139-8B0A-41BC-90D1-C7D3FE387257}"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61cd13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361cd1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35b20a01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35b20a0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5cd534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5cd534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35b20a01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35b20a0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35b20a0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35b20a0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5b20a01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5b20a0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35b20a01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35b20a0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Say we are </a:t>
            </a:r>
            <a:r>
              <a:rPr lang="en-US"/>
              <a:t>looking</a:t>
            </a:r>
            <a:r>
              <a:rPr lang="en-US"/>
              <a:t> to use only three </a:t>
            </a:r>
            <a:r>
              <a:rPr lang="en-US"/>
              <a:t>categories</a:t>
            </a:r>
            <a:r>
              <a:rPr lang="en-US"/>
              <a:t> and exclude Anthracnose.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35b20a01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35b20a0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35b20a0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35b20a0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6" name="Google Shape;16;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6"/>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8" name="Google Shape;28;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4" name="Google Shape;34;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10"/>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2" name="Google Shape;42;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8" name="Google Shape;48;p11"/>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9" name="Google Shape;49;p11"/>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0" name="Google Shape;50;p11"/>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1" name="Google Shape;51;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13"/>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1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413248" y="1069847"/>
            <a:ext cx="6099048" cy="4800600"/>
          </a:xfrm>
          <a:prstGeom prst="rect">
            <a:avLst/>
          </a:prstGeom>
          <a:noFill/>
          <a:ln>
            <a:noFill/>
          </a:ln>
        </p:spPr>
      </p:sp>
      <p:sp>
        <p:nvSpPr>
          <p:cNvPr id="68" name="Google Shape;68;p14"/>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5"/>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FFFFFF"/>
              </a:buClr>
              <a:buSzPct val="100000"/>
              <a:buFont typeface="Corbel"/>
              <a:buNone/>
            </a:pPr>
            <a:r>
              <a:rPr lang="en-US"/>
              <a:t>WATERMELON LEAF DETECTION USING TRANSFER LEARNING AND EX-AI </a:t>
            </a:r>
            <a:endParaRPr/>
          </a:p>
        </p:txBody>
      </p:sp>
      <p:graphicFrame>
        <p:nvGraphicFramePr>
          <p:cNvPr id="89" name="Google Shape;89;p1"/>
          <p:cNvGraphicFramePr/>
          <p:nvPr/>
        </p:nvGraphicFramePr>
        <p:xfrm>
          <a:off x="276161" y="4166963"/>
          <a:ext cx="3000000" cy="3000000"/>
        </p:xfrm>
        <a:graphic>
          <a:graphicData uri="http://schemas.openxmlformats.org/drawingml/2006/table">
            <a:tbl>
              <a:tblPr bandRow="1" firstRow="1">
                <a:noFill/>
                <a:tableStyleId>{50621139-8B0A-41BC-90D1-C7D3FE387257}</a:tableStyleId>
              </a:tblPr>
              <a:tblGrid>
                <a:gridCol w="2890475"/>
                <a:gridCol w="2890475"/>
                <a:gridCol w="2890475"/>
                <a:gridCol w="2890475"/>
              </a:tblGrid>
              <a:tr h="1361450">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M.A.B.Siddique Sanjan</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ID: 19201068</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Ibrahim Sakib</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ID: 19201083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Md Fuad Islam</a:t>
                      </a:r>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20101060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800" u="none" cap="none" strike="noStrike"/>
                        <a:t>Md Minhazul Islam Rimon</a:t>
                      </a:r>
                      <a:endParaRPr/>
                    </a:p>
                    <a:p>
                      <a:pPr indent="0" lvl="0" marL="0" marR="0" rtl="0" algn="ctr">
                        <a:lnSpc>
                          <a:spcPct val="150000"/>
                        </a:lnSpc>
                        <a:spcBef>
                          <a:spcPts val="0"/>
                        </a:spcBef>
                        <a:spcAft>
                          <a:spcPts val="0"/>
                        </a:spcAft>
                        <a:buNone/>
                      </a:pPr>
                      <a:r>
                        <a:rPr lang="en-US" sz="1800" u="none" cap="none" strike="noStrike"/>
                        <a:t>ID: 20101078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4877400" y="5528425"/>
            <a:ext cx="243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lt1"/>
                </a:solidFill>
                <a:latin typeface="Corbel"/>
                <a:ea typeface="Corbel"/>
                <a:cs typeface="Corbel"/>
                <a:sym typeface="Corbel"/>
              </a:rPr>
              <a:t>RA: Humaion Kabir Mehedi</a:t>
            </a:r>
            <a:br>
              <a:rPr b="1" lang="en-US" sz="1500">
                <a:solidFill>
                  <a:schemeClr val="lt1"/>
                </a:solidFill>
                <a:latin typeface="Corbel"/>
                <a:ea typeface="Corbel"/>
                <a:cs typeface="Corbel"/>
                <a:sym typeface="Corbel"/>
              </a:rPr>
            </a:br>
            <a:r>
              <a:rPr b="1" lang="en-US" sz="1500">
                <a:solidFill>
                  <a:schemeClr val="lt1"/>
                </a:solidFill>
                <a:latin typeface="Corbel"/>
                <a:ea typeface="Corbel"/>
                <a:cs typeface="Corbel"/>
                <a:sym typeface="Corbel"/>
              </a:rPr>
              <a:t>ST: FARAH BINTA HAQUE</a:t>
            </a:r>
            <a:endParaRPr b="1" sz="2100">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361cd1314_0_0"/>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endParaRPr/>
          </a:p>
        </p:txBody>
      </p:sp>
      <p:sp>
        <p:nvSpPr>
          <p:cNvPr id="149" name="Google Shape;149;g26361cd1314_0_0"/>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11150" lvl="0" marL="457200" rtl="0" algn="just">
              <a:lnSpc>
                <a:spcPct val="200000"/>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Orchi, H., Sadik, M., Khaldoun, M., &amp; Sabir, E. (2023). Automation of Crop Disease Detection through Conventional Machine Learning and Deep Transfer Learning Approaches. </a:t>
            </a:r>
            <a:r>
              <a:rPr i="1" lang="en-US" sz="1200">
                <a:solidFill>
                  <a:schemeClr val="dk1"/>
                </a:solidFill>
                <a:latin typeface="Times New Roman"/>
                <a:ea typeface="Times New Roman"/>
                <a:cs typeface="Times New Roman"/>
                <a:sym typeface="Times New Roman"/>
              </a:rPr>
              <a:t>Agriculture</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13</a:t>
            </a:r>
            <a:r>
              <a:rPr lang="en-US" sz="1200">
                <a:solidFill>
                  <a:schemeClr val="dk1"/>
                </a:solidFill>
                <a:latin typeface="Times New Roman"/>
                <a:ea typeface="Times New Roman"/>
                <a:cs typeface="Times New Roman"/>
                <a:sym typeface="Times New Roman"/>
              </a:rPr>
              <a:t>(2), 352. https://doi.org/10.3390/agriculture13020352</a:t>
            </a:r>
            <a:endParaRPr sz="12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Aarizou, A., &amp; Merah, M. (2022). Transfer learning for plant disease detection on complex images. </a:t>
            </a:r>
            <a:r>
              <a:rPr i="1" lang="en-US" sz="1300">
                <a:solidFill>
                  <a:schemeClr val="dk1"/>
                </a:solidFill>
                <a:latin typeface="Times New Roman"/>
                <a:ea typeface="Times New Roman"/>
                <a:cs typeface="Times New Roman"/>
                <a:sym typeface="Times New Roman"/>
              </a:rPr>
              <a:t>2022 7th International Conference on Image and Signal Processing and Their Applications (ISPA)</a:t>
            </a:r>
            <a:r>
              <a:rPr lang="en-US" sz="1300">
                <a:solidFill>
                  <a:schemeClr val="dk1"/>
                </a:solidFill>
                <a:latin typeface="Times New Roman"/>
                <a:ea typeface="Times New Roman"/>
                <a:cs typeface="Times New Roman"/>
                <a:sym typeface="Times New Roman"/>
              </a:rPr>
              <a:t>. https://doi.org/10.1109/ispa54004.2022.9786306 </a:t>
            </a:r>
            <a:endParaRPr sz="1300">
              <a:solidFill>
                <a:schemeClr val="dk1"/>
              </a:solidFill>
              <a:latin typeface="Times New Roman"/>
              <a:ea typeface="Times New Roman"/>
              <a:cs typeface="Times New Roman"/>
              <a:sym typeface="Times New Roman"/>
            </a:endParaRPr>
          </a:p>
          <a:p>
            <a:pPr indent="0" lvl="0" marL="457200" rtl="0" algn="l">
              <a:spcBef>
                <a:spcPts val="140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35b20a010_0_38"/>
          <p:cNvSpPr txBox="1"/>
          <p:nvPr>
            <p:ph type="title"/>
          </p:nvPr>
        </p:nvSpPr>
        <p:spPr>
          <a:xfrm>
            <a:off x="1158300" y="2750850"/>
            <a:ext cx="9875400" cy="135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 !!!</a:t>
            </a:r>
            <a:endParaRPr/>
          </a:p>
          <a:p>
            <a:pPr indent="0" lvl="0" marL="0" rtl="0" algn="ctr">
              <a:spcBef>
                <a:spcPts val="0"/>
              </a:spcBef>
              <a:spcAft>
                <a:spcPts val="0"/>
              </a:spcAft>
              <a:buNone/>
            </a:pPr>
            <a:r>
              <a:rPr lang="en-US" sz="1200"/>
              <a:t>Be sure to like and subscribe!!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35cd5342a_2_0"/>
          <p:cNvSpPr txBox="1"/>
          <p:nvPr>
            <p:ph type="title"/>
          </p:nvPr>
        </p:nvSpPr>
        <p:spPr>
          <a:xfrm>
            <a:off x="1080175"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Topics</a:t>
            </a:r>
            <a:endParaRPr/>
          </a:p>
        </p:txBody>
      </p:sp>
      <p:sp>
        <p:nvSpPr>
          <p:cNvPr id="96" name="Google Shape;96;g2635cd5342a_2_0"/>
          <p:cNvSpPr txBox="1"/>
          <p:nvPr>
            <p:ph idx="1" type="body"/>
          </p:nvPr>
        </p:nvSpPr>
        <p:spPr>
          <a:xfrm>
            <a:off x="912650" y="2067850"/>
            <a:ext cx="9873000" cy="4038600"/>
          </a:xfrm>
          <a:prstGeom prst="rect">
            <a:avLst/>
          </a:prstGeom>
        </p:spPr>
        <p:txBody>
          <a:bodyPr anchorCtr="0" anchor="t" bIns="45700" lIns="91425" spcFirstLastPara="1" rIns="91425" wrap="square" tIns="45700">
            <a:normAutofit/>
          </a:bodyPr>
          <a:lstStyle/>
          <a:p>
            <a:pPr indent="-320040" lvl="0" marL="457200" rtl="0" algn="l">
              <a:lnSpc>
                <a:spcPct val="150000"/>
              </a:lnSpc>
              <a:spcBef>
                <a:spcPts val="1400"/>
              </a:spcBef>
              <a:spcAft>
                <a:spcPts val="0"/>
              </a:spcAft>
              <a:buClr>
                <a:schemeClr val="dk1"/>
              </a:buClr>
              <a:buSzPts val="1440"/>
              <a:buChar char="•"/>
            </a:pPr>
            <a:r>
              <a:rPr lang="en-US">
                <a:solidFill>
                  <a:schemeClr val="dk1"/>
                </a:solidFill>
              </a:rPr>
              <a:t>Introduction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Motivation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Existing Work</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Our Goal</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Dataset</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Proposed Methodology</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Limitation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Reference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635b20a010_0_5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Corbel"/>
              <a:buNone/>
            </a:pPr>
            <a:r>
              <a:rPr lang="en-US"/>
              <a:t>Introduction:</a:t>
            </a:r>
            <a:endParaRPr/>
          </a:p>
          <a:p>
            <a:pPr indent="0" lvl="0" marL="0" rtl="0" algn="l">
              <a:spcBef>
                <a:spcPts val="0"/>
              </a:spcBef>
              <a:spcAft>
                <a:spcPts val="0"/>
              </a:spcAft>
              <a:buNone/>
            </a:pPr>
            <a:r>
              <a:t/>
            </a:r>
            <a:endParaRPr/>
          </a:p>
        </p:txBody>
      </p:sp>
      <p:sp>
        <p:nvSpPr>
          <p:cNvPr id="102" name="Google Shape;102;g2635b20a010_0_5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None/>
            </a:pPr>
            <a:r>
              <a:rPr lang="en-US" sz="2100">
                <a:solidFill>
                  <a:schemeClr val="dk1"/>
                </a:solidFill>
                <a:highlight>
                  <a:schemeClr val="lt1"/>
                </a:highlight>
              </a:rPr>
              <a:t>Transfer learning has been utilized to train networks for accurate plant disease identification, while EX-AI methods have been employed to improve the detection process. The use of EX-AI and transfer learning for watermelon leaf disease detection can be introduced as a promising approach for early detection and diagnosis of plant diseases, ultimately contributing to better crop management and yield. </a:t>
            </a:r>
            <a:endParaRPr sz="21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231140" y="243840"/>
            <a:ext cx="11724640" cy="637793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 name="Google Shape;108;p3"/>
          <p:cNvSpPr/>
          <p:nvPr/>
        </p:nvSpPr>
        <p:spPr>
          <a:xfrm>
            <a:off x="1" y="1"/>
            <a:ext cx="12192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 name="Google Shape;109;p3"/>
          <p:cNvSpPr/>
          <p:nvPr/>
        </p:nvSpPr>
        <p:spPr>
          <a:xfrm>
            <a:off x="1" y="0"/>
            <a:ext cx="415505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3"/>
          <p:cNvSpPr txBox="1"/>
          <p:nvPr>
            <p:ph type="title"/>
          </p:nvPr>
        </p:nvSpPr>
        <p:spPr>
          <a:xfrm>
            <a:off x="441009" y="873457"/>
            <a:ext cx="3449794" cy="52225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orbel"/>
              <a:buNone/>
            </a:pPr>
            <a:r>
              <a:rPr lang="en-US" sz="5400">
                <a:solidFill>
                  <a:srgbClr val="FFFFFF"/>
                </a:solidFill>
              </a:rPr>
              <a:t>Motivation</a:t>
            </a:r>
            <a:endParaRPr/>
          </a:p>
        </p:txBody>
      </p:sp>
      <p:sp>
        <p:nvSpPr>
          <p:cNvPr id="111" name="Google Shape;111;p3"/>
          <p:cNvSpPr txBox="1"/>
          <p:nvPr/>
        </p:nvSpPr>
        <p:spPr>
          <a:xfrm>
            <a:off x="4387806" y="873532"/>
            <a:ext cx="6020700" cy="5222400"/>
          </a:xfrm>
          <a:prstGeom prst="rect">
            <a:avLst/>
          </a:prstGeom>
          <a:noFill/>
          <a:ln>
            <a:noFill/>
          </a:ln>
        </p:spPr>
        <p:txBody>
          <a:bodyPr anchorCtr="0" anchor="ctr" bIns="45700" lIns="91425" spcFirstLastPara="1" rIns="91425" wrap="square" tIns="45700">
            <a:normAutofit/>
          </a:bodyPr>
          <a:lstStyle/>
          <a:p>
            <a:pPr indent="0" lvl="0" marL="457200" marR="0" rtl="0" algn="l">
              <a:lnSpc>
                <a:spcPct val="90000"/>
              </a:lnSpc>
              <a:spcBef>
                <a:spcPts val="0"/>
              </a:spcBef>
              <a:spcAft>
                <a:spcPts val="0"/>
              </a:spcAft>
              <a:buNone/>
            </a:pPr>
            <a:r>
              <a:rPr lang="en-US" sz="2000">
                <a:solidFill>
                  <a:schemeClr val="dk1"/>
                </a:solidFill>
                <a:latin typeface="Corbel"/>
                <a:ea typeface="Corbel"/>
                <a:cs typeface="Corbel"/>
                <a:sym typeface="Corbel"/>
              </a:rPr>
              <a:t>Our aim is to explore the transfer learning models and implement it in watermelon leaf disease detection and compare it. We also aim to implement ex-ai in this case to accurately deduce what our model is targeting on when running the dataset. By accurate running this, we will be able to detect watermelon disease much earlier and accurately as it is a Deep learning model.  Also with transfer learning technology, we can shift it to other </a:t>
            </a:r>
            <a:r>
              <a:rPr lang="en-US" sz="2000">
                <a:solidFill>
                  <a:schemeClr val="dk1"/>
                </a:solidFill>
                <a:latin typeface="Corbel"/>
                <a:ea typeface="Corbel"/>
                <a:cs typeface="Corbel"/>
                <a:sym typeface="Corbel"/>
              </a:rPr>
              <a:t>similar</a:t>
            </a:r>
            <a:r>
              <a:rPr lang="en-US" sz="2000">
                <a:solidFill>
                  <a:schemeClr val="dk1"/>
                </a:solidFill>
                <a:latin typeface="Corbel"/>
                <a:ea typeface="Corbel"/>
                <a:cs typeface="Corbel"/>
                <a:sym typeface="Corbel"/>
              </a:rPr>
              <a:t> study as well. </a:t>
            </a:r>
            <a:endParaRPr/>
          </a:p>
        </p:txBody>
      </p:sp>
      <p:sp>
        <p:nvSpPr>
          <p:cNvPr id="112" name="Google Shape;112;p3"/>
          <p:cNvSpPr txBox="1"/>
          <p:nvPr/>
        </p:nvSpPr>
        <p:spPr>
          <a:xfrm>
            <a:off x="4872709" y="5885299"/>
            <a:ext cx="3725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Keyword: Transfer Learning, Ex-AI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35b20a010_0_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Existing works:</a:t>
            </a:r>
            <a:endParaRPr/>
          </a:p>
        </p:txBody>
      </p:sp>
      <p:sp>
        <p:nvSpPr>
          <p:cNvPr id="118" name="Google Shape;118;g2635b20a010_0_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l">
              <a:spcBef>
                <a:spcPts val="1400"/>
              </a:spcBef>
              <a:spcAft>
                <a:spcPts val="0"/>
              </a:spcAft>
              <a:buNone/>
            </a:pPr>
            <a:r>
              <a:t/>
            </a:r>
            <a:endParaRPr>
              <a:solidFill>
                <a:schemeClr val="dk1"/>
              </a:solidFill>
            </a:endParaRPr>
          </a:p>
          <a:p>
            <a:pPr indent="-320040" lvl="0" marL="457200" rtl="0" algn="l">
              <a:spcBef>
                <a:spcPts val="1400"/>
              </a:spcBef>
              <a:spcAft>
                <a:spcPts val="0"/>
              </a:spcAft>
              <a:buClr>
                <a:schemeClr val="dk1"/>
              </a:buClr>
              <a:buSzPts val="1440"/>
              <a:buChar char="•"/>
            </a:pPr>
            <a:r>
              <a:rPr lang="en-US">
                <a:solidFill>
                  <a:schemeClr val="dk1"/>
                </a:solidFill>
              </a:rPr>
              <a:t>In a comparative study between </a:t>
            </a:r>
            <a:r>
              <a:rPr lang="en-US">
                <a:solidFill>
                  <a:schemeClr val="dk1"/>
                </a:solidFill>
              </a:rPr>
              <a:t>different</a:t>
            </a:r>
            <a:r>
              <a:rPr lang="en-US">
                <a:solidFill>
                  <a:schemeClr val="dk1"/>
                </a:solidFill>
              </a:rPr>
              <a:t> </a:t>
            </a:r>
            <a:r>
              <a:rPr lang="en-US">
                <a:solidFill>
                  <a:schemeClr val="dk1"/>
                </a:solidFill>
              </a:rPr>
              <a:t>models like SVM, KNN , LDA, CART, NB, RF, VGG19, VGG16, ResNet50, CNN and Inception, the model Inception yielded an accuracy of 98.01%[1].</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 In another study to detect plant disease, DenseNet yielded the most accuracy of 98.46 % [2].</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35b20a010_0_11"/>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Goal:</a:t>
            </a:r>
            <a:endParaRPr/>
          </a:p>
        </p:txBody>
      </p:sp>
      <p:sp>
        <p:nvSpPr>
          <p:cNvPr id="124" name="Google Shape;124;g2635b20a010_0_11"/>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Clr>
                <a:schemeClr val="dk1"/>
              </a:buClr>
              <a:buSzPts val="1100"/>
              <a:buFont typeface="Arial"/>
              <a:buNone/>
            </a:pPr>
            <a:r>
              <a:rPr lang="en-US">
                <a:solidFill>
                  <a:schemeClr val="dk1"/>
                </a:solidFill>
              </a:rPr>
              <a:t>We want to use different transfer learning models and experimental AI models to detect watermelon disease. </a:t>
            </a:r>
            <a:endParaRPr>
              <a:solidFill>
                <a:schemeClr val="dk1"/>
              </a:solidFill>
            </a:endParaRPr>
          </a:p>
          <a:p>
            <a:pPr indent="0" lvl="0" marL="0" rtl="0" algn="ctr">
              <a:spcBef>
                <a:spcPts val="1400"/>
              </a:spcBef>
              <a:spcAft>
                <a:spcPts val="0"/>
              </a:spcAft>
              <a:buClr>
                <a:schemeClr val="dk1"/>
              </a:buClr>
              <a:buSzPts val="1100"/>
              <a:buFont typeface="Arial"/>
              <a:buNone/>
            </a:pPr>
            <a:r>
              <a:rPr lang="en-US">
                <a:solidFill>
                  <a:schemeClr val="dk1"/>
                </a:solidFill>
              </a:rPr>
              <a:t>We will compare and contrast between this models individually and in combination with one another to find the best solution for the given scenario.</a:t>
            </a:r>
            <a:endParaRPr>
              <a:solidFill>
                <a:schemeClr val="dk1"/>
              </a:solidFill>
            </a:endParaRPr>
          </a:p>
          <a:p>
            <a:pPr indent="0" lvl="0" marL="0" rtl="0" algn="ctr">
              <a:spcBef>
                <a:spcPts val="14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35b20a010_0_16"/>
          <p:cNvSpPr txBox="1"/>
          <p:nvPr>
            <p:ph type="title"/>
          </p:nvPr>
        </p:nvSpPr>
        <p:spPr>
          <a:xfrm>
            <a:off x="1143000" y="1097280"/>
            <a:ext cx="39318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30" name="Google Shape;130;g2635b20a010_0_16"/>
          <p:cNvSpPr txBox="1"/>
          <p:nvPr>
            <p:ph idx="1" type="body"/>
          </p:nvPr>
        </p:nvSpPr>
        <p:spPr>
          <a:xfrm>
            <a:off x="1143000" y="2834640"/>
            <a:ext cx="3931800" cy="288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Name: </a:t>
            </a:r>
            <a:r>
              <a:rPr lang="en-US">
                <a:solidFill>
                  <a:schemeClr val="dk1"/>
                </a:solidFill>
              </a:rPr>
              <a:t>Watermelon Disease Recognition Dataset</a:t>
            </a:r>
            <a:endParaRPr>
              <a:solidFill>
                <a:schemeClr val="dk1"/>
              </a:solidFill>
            </a:endParaRPr>
          </a:p>
          <a:p>
            <a:pPr indent="-314960" lvl="0" marL="457200" rtl="0" algn="l">
              <a:spcBef>
                <a:spcPts val="1000"/>
              </a:spcBef>
              <a:spcAft>
                <a:spcPts val="0"/>
              </a:spcAft>
              <a:buClr>
                <a:schemeClr val="dk1"/>
              </a:buClr>
              <a:buSzPts val="1360"/>
              <a:buChar char="●"/>
            </a:pPr>
            <a:r>
              <a:rPr lang="en-US">
                <a:solidFill>
                  <a:schemeClr val="dk1"/>
                </a:solidFill>
              </a:rPr>
              <a:t>It contains 5775 augmented images of four different classes: Mosaic Virus, Healthy, Anthracnose, and Downy Mildew.</a:t>
            </a:r>
            <a:endParaRPr>
              <a:solidFill>
                <a:schemeClr val="dk1"/>
              </a:solidFill>
            </a:endParaRPr>
          </a:p>
          <a:p>
            <a:pPr indent="-314960" lvl="0" marL="457200" rtl="0" algn="l">
              <a:spcBef>
                <a:spcPts val="0"/>
              </a:spcBef>
              <a:spcAft>
                <a:spcPts val="0"/>
              </a:spcAft>
              <a:buClr>
                <a:schemeClr val="dk1"/>
              </a:buClr>
              <a:buSzPts val="1360"/>
              <a:buChar char="●"/>
            </a:pPr>
            <a:r>
              <a:rPr lang="en-US">
                <a:solidFill>
                  <a:schemeClr val="dk1"/>
                </a:solidFill>
              </a:rPr>
              <a:t>URL: https://data.mendeley.com/datasets/ntzym554jp/1</a:t>
            </a:r>
            <a:endParaRPr>
              <a:solidFill>
                <a:schemeClr val="dk1"/>
              </a:solidFill>
            </a:endParaRPr>
          </a:p>
        </p:txBody>
      </p:sp>
      <p:pic>
        <p:nvPicPr>
          <p:cNvPr id="131" name="Google Shape;131;g2635b20a010_0_16"/>
          <p:cNvPicPr preferRelativeResize="0"/>
          <p:nvPr>
            <p:ph idx="2" type="pic"/>
          </p:nvPr>
        </p:nvPicPr>
        <p:blipFill rotWithShape="1">
          <a:blip r:embed="rId3">
            <a:alphaModFix/>
          </a:blip>
          <a:srcRect b="0" l="8402" r="8402" t="0"/>
          <a:stretch/>
        </p:blipFill>
        <p:spPr>
          <a:xfrm>
            <a:off x="5413248" y="1069847"/>
            <a:ext cx="6098999" cy="4800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635b20a010_0_22"/>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methodology:</a:t>
            </a:r>
            <a:endParaRPr/>
          </a:p>
        </p:txBody>
      </p:sp>
      <p:sp>
        <p:nvSpPr>
          <p:cNvPr id="137" name="Google Shape;137;g2635b20a010_0_22"/>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457200" rtl="0" algn="ctr">
              <a:spcBef>
                <a:spcPts val="1400"/>
              </a:spcBef>
              <a:spcAft>
                <a:spcPts val="0"/>
              </a:spcAft>
              <a:buNone/>
            </a:pPr>
            <a:r>
              <a:t/>
            </a:r>
            <a:endParaRPr>
              <a:solidFill>
                <a:schemeClr val="dk1"/>
              </a:solidFill>
            </a:endParaRPr>
          </a:p>
          <a:p>
            <a:pPr indent="0" lvl="0" marL="0" rtl="0" algn="ctr">
              <a:spcBef>
                <a:spcPts val="1400"/>
              </a:spcBef>
              <a:spcAft>
                <a:spcPts val="0"/>
              </a:spcAft>
              <a:buNone/>
            </a:pPr>
            <a:r>
              <a:rPr lang="en-US">
                <a:solidFill>
                  <a:schemeClr val="dk1"/>
                </a:solidFill>
              </a:rPr>
              <a:t>Compare and contrast between transfer learning models like </a:t>
            </a:r>
            <a:r>
              <a:rPr lang="en-US">
                <a:solidFill>
                  <a:schemeClr val="dk1"/>
                </a:solidFill>
              </a:rPr>
              <a:t>MobileNetV2, EfficientNet-V3, ResNet50, Inception_V3, DenseNet201 </a:t>
            </a:r>
            <a:endParaRPr>
              <a:solidFill>
                <a:schemeClr val="dk1"/>
              </a:solidFill>
            </a:endParaRPr>
          </a:p>
          <a:p>
            <a:pPr indent="0" lvl="0" marL="0" rtl="0" algn="ctr">
              <a:spcBef>
                <a:spcPts val="1400"/>
              </a:spcBef>
              <a:spcAft>
                <a:spcPts val="0"/>
              </a:spcAft>
              <a:buNone/>
            </a:pPr>
            <a:r>
              <a:rPr lang="en-US">
                <a:solidFill>
                  <a:schemeClr val="dk1"/>
                </a:solidFill>
              </a:rPr>
              <a:t>to find the best one, which will be combined with Grad-CAM </a:t>
            </a:r>
            <a:endParaRPr>
              <a:solidFill>
                <a:schemeClr val="dk1"/>
              </a:solidFill>
            </a:endParaRPr>
          </a:p>
          <a:p>
            <a:pPr indent="0" lvl="0" marL="0" rtl="0" algn="ctr">
              <a:spcBef>
                <a:spcPts val="1400"/>
              </a:spcBef>
              <a:spcAft>
                <a:spcPts val="0"/>
              </a:spcAft>
              <a:buNone/>
            </a:pPr>
            <a:r>
              <a:rPr lang="en-US">
                <a:solidFill>
                  <a:schemeClr val="dk1"/>
                </a:solidFill>
              </a:rPr>
              <a:t>to improve classifier accuracy.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35b20a010_0_28"/>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a:t>
            </a:r>
            <a:endParaRPr/>
          </a:p>
        </p:txBody>
      </p:sp>
      <p:sp>
        <p:nvSpPr>
          <p:cNvPr id="143" name="Google Shape;143;g2635b20a010_0_28"/>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20040" lvl="0" marL="457200" rtl="0" algn="l">
              <a:spcBef>
                <a:spcPts val="1400"/>
              </a:spcBef>
              <a:spcAft>
                <a:spcPts val="0"/>
              </a:spcAft>
              <a:buClr>
                <a:schemeClr val="dk1"/>
              </a:buClr>
              <a:buSzPts val="1440"/>
              <a:buChar char="•"/>
            </a:pPr>
            <a:r>
              <a:rPr lang="en-US">
                <a:solidFill>
                  <a:schemeClr val="dk1"/>
                </a:solidFill>
              </a:rPr>
              <a:t>Number of data in the original dataset is only 1155.</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2023-12-08T11:59:54Z</dcterms:created>
  <dc:creator>Minhazul Islam Rimon</dc:creator>
</cp:coreProperties>
</file>