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Slab"/>
      <p:regular r:id="rId14"/>
      <p:bold r:id="rId15"/>
    </p:embeddedFon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C2D86E-5D9C-4022-A9F3-8F03BAC1A5AA}">
  <a:tblStyle styleId="{F9C2D86E-5D9C-4022-A9F3-8F03BAC1A5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1.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5487d04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5487d04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54a37e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54a37e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54a37ef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54a37ef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4a37ef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54a37ef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4a37ef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54a37ef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54a37ef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54a37ef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ctr" bIns="91425" lIns="91425" spcFirstLastPara="1" rIns="91425" wrap="square" tIns="91425">
            <a:normAutofit/>
          </a:bodyPr>
          <a:lstStyle/>
          <a:p>
            <a:pPr indent="0" lvl="0" marL="0" rtl="0" algn="ctr">
              <a:lnSpc>
                <a:spcPct val="85000"/>
              </a:lnSpc>
              <a:spcBef>
                <a:spcPts val="0"/>
              </a:spcBef>
              <a:spcAft>
                <a:spcPts val="0"/>
              </a:spcAft>
              <a:buNone/>
            </a:pPr>
            <a:r>
              <a:rPr lang="en" sz="1900"/>
              <a:t>WATERMELON LEAF DETECTION USING TRANSFER LEARNING AND EX-AI </a:t>
            </a:r>
            <a:endParaRPr sz="1900"/>
          </a:p>
        </p:txBody>
      </p:sp>
      <p:graphicFrame>
        <p:nvGraphicFramePr>
          <p:cNvPr id="60" name="Google Shape;60;p13"/>
          <p:cNvGraphicFramePr/>
          <p:nvPr/>
        </p:nvGraphicFramePr>
        <p:xfrm>
          <a:off x="952500" y="3190175"/>
          <a:ext cx="3000000" cy="3000000"/>
        </p:xfrm>
        <a:graphic>
          <a:graphicData uri="http://schemas.openxmlformats.org/drawingml/2006/table">
            <a:tbl>
              <a:tblPr>
                <a:noFill/>
                <a:tableStyleId>{F9C2D86E-5D9C-4022-A9F3-8F03BAC1A5AA}</a:tableStyleId>
              </a:tblPr>
              <a:tblGrid>
                <a:gridCol w="1809750"/>
                <a:gridCol w="1809750"/>
                <a:gridCol w="1809750"/>
                <a:gridCol w="1809750"/>
              </a:tblGrid>
              <a:tr h="381000">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M.A.B.Siddique Sanjan</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19201068</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Ibrahim Sakib</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19201083</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Md Fuad Islam</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20101060</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Md Minhazul Islam Rimon</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20101078</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1" name="Google Shape;61;p13"/>
          <p:cNvSpPr txBox="1"/>
          <p:nvPr/>
        </p:nvSpPr>
        <p:spPr>
          <a:xfrm>
            <a:off x="3072000" y="4043575"/>
            <a:ext cx="30000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Proxima Nova"/>
                <a:ea typeface="Proxima Nova"/>
                <a:cs typeface="Proxima Nova"/>
                <a:sym typeface="Proxima Nova"/>
              </a:rPr>
              <a:t>RA: Humaion Kabir Mehedi</a:t>
            </a:r>
            <a:br>
              <a:rPr lang="en" sz="1000">
                <a:solidFill>
                  <a:schemeClr val="lt1"/>
                </a:solidFill>
                <a:latin typeface="Proxima Nova"/>
                <a:ea typeface="Proxima Nova"/>
                <a:cs typeface="Proxima Nova"/>
                <a:sym typeface="Proxima Nova"/>
              </a:rPr>
            </a:br>
            <a:r>
              <a:rPr lang="en" sz="1000">
                <a:solidFill>
                  <a:schemeClr val="lt1"/>
                </a:solidFill>
                <a:latin typeface="Proxima Nova"/>
                <a:ea typeface="Proxima Nova"/>
                <a:cs typeface="Proxima Nova"/>
                <a:sym typeface="Proxima Nova"/>
              </a:rPr>
              <a:t>ST: FARAH BINTA HAQUE</a:t>
            </a:r>
            <a:endParaRPr sz="1000">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solidFill>
                  <a:schemeClr val="dk1"/>
                </a:solidFill>
                <a:latin typeface="Roboto Slab"/>
                <a:ea typeface="Roboto Slab"/>
                <a:cs typeface="Roboto Slab"/>
                <a:sym typeface="Roboto Slab"/>
              </a:rPr>
              <a:t>During summer, one of the most demanded fruits in not only Bangladesh but all across the globe is watermelon. It’s harvest can be improved if farmers were able to detect plant disease sooner and treat them.</a:t>
            </a:r>
            <a:r>
              <a:rPr lang="en">
                <a:solidFill>
                  <a:schemeClr val="dk1"/>
                </a:solidFill>
                <a:latin typeface="Roboto Slab"/>
                <a:ea typeface="Roboto Slab"/>
                <a:cs typeface="Roboto Slab"/>
                <a:sym typeface="Roboto Slab"/>
              </a:rPr>
              <a:t> </a:t>
            </a:r>
            <a:r>
              <a:rPr lang="en" sz="1300">
                <a:solidFill>
                  <a:schemeClr val="dk1"/>
                </a:solidFill>
                <a:latin typeface="Roboto Slab"/>
                <a:ea typeface="Roboto Slab"/>
                <a:cs typeface="Roboto Slab"/>
                <a:sym typeface="Roboto Slab"/>
              </a:rPr>
              <a:t>There is already some work being done in this area to automate the process of detecting disease among plants using machine learning, transfer learning, and deep learning approaches. Some common transfer learning models like Inception had 98.01% accuracy in detecting plant diseases. There are also other models like ResNet50 with 98.93% accuracy in some cases. Our goal is to use different transfer learning techniques and experimental AI models to detect watermelon leaf diseases. </a:t>
            </a:r>
            <a:endParaRPr>
              <a:solidFill>
                <a:schemeClr val="dk1"/>
              </a:solidFill>
              <a:latin typeface="Roboto Slab"/>
              <a:ea typeface="Roboto Slab"/>
              <a:cs typeface="Roboto Slab"/>
              <a:sym typeface="Roboto Slab"/>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chemeClr val="dk1"/>
              </a:buClr>
              <a:buSzPts val="1700"/>
              <a:buFont typeface="Roboto Slab"/>
              <a:buChar char="●"/>
            </a:pPr>
            <a:r>
              <a:rPr lang="en" sz="1200">
                <a:solidFill>
                  <a:schemeClr val="dk1"/>
                </a:solidFill>
                <a:highlight>
                  <a:schemeClr val="lt1"/>
                </a:highlight>
                <a:latin typeface="Roboto Slab"/>
                <a:ea typeface="Roboto Slab"/>
                <a:cs typeface="Roboto Slab"/>
                <a:sym typeface="Roboto Slab"/>
              </a:rPr>
              <a:t>Orchi et al.[1] did an extensive comparative study where he found Inception V3 outperforms other models such as VGG19, VGG16, ResNet50, CNN, SVM, LDA, KNN, RF, NB in detecting crop disease.</a:t>
            </a:r>
            <a:endParaRPr sz="1200">
              <a:solidFill>
                <a:schemeClr val="dk1"/>
              </a:solidFill>
              <a:highlight>
                <a:schemeClr val="lt1"/>
              </a:highlight>
              <a:latin typeface="Roboto Slab"/>
              <a:ea typeface="Roboto Slab"/>
              <a:cs typeface="Roboto Slab"/>
              <a:sym typeface="Roboto Slab"/>
            </a:endParaRPr>
          </a:p>
          <a:p>
            <a:pPr indent="-336550" lvl="0" marL="457200" rtl="0" algn="just">
              <a:spcBef>
                <a:spcPts val="0"/>
              </a:spcBef>
              <a:spcAft>
                <a:spcPts val="0"/>
              </a:spcAft>
              <a:buClr>
                <a:schemeClr val="dk1"/>
              </a:buClr>
              <a:buSzPts val="1700"/>
              <a:buFont typeface="Roboto Slab"/>
              <a:buChar char="●"/>
            </a:pPr>
            <a:r>
              <a:rPr lang="en" sz="1200">
                <a:solidFill>
                  <a:schemeClr val="dk1"/>
                </a:solidFill>
                <a:highlight>
                  <a:schemeClr val="lt1"/>
                </a:highlight>
                <a:latin typeface="Roboto Slab"/>
                <a:ea typeface="Roboto Slab"/>
                <a:cs typeface="Roboto Slab"/>
                <a:sym typeface="Roboto Slab"/>
              </a:rPr>
              <a:t>Uguz et al.[2] compared the accuracy of the VGG transfer learning models with their own proposed model according to the change of optimization algorithms.</a:t>
            </a:r>
            <a:endParaRPr sz="1200">
              <a:solidFill>
                <a:schemeClr val="dk1"/>
              </a:solidFill>
              <a:highlight>
                <a:schemeClr val="lt1"/>
              </a:highlight>
              <a:latin typeface="Roboto Slab"/>
              <a:ea typeface="Roboto Slab"/>
              <a:cs typeface="Roboto Slab"/>
              <a:sym typeface="Roboto Slab"/>
            </a:endParaRPr>
          </a:p>
          <a:p>
            <a:pPr indent="-304800" lvl="0" marL="457200" rtl="0" algn="just">
              <a:spcBef>
                <a:spcPts val="0"/>
              </a:spcBef>
              <a:spcAft>
                <a:spcPts val="0"/>
              </a:spcAft>
              <a:buClr>
                <a:schemeClr val="dk1"/>
              </a:buClr>
              <a:buSzPts val="1200"/>
              <a:buFont typeface="Roboto Slab"/>
              <a:buChar char="●"/>
            </a:pPr>
            <a:r>
              <a:rPr lang="en" sz="1200">
                <a:solidFill>
                  <a:schemeClr val="dk1"/>
                </a:solidFill>
                <a:highlight>
                  <a:schemeClr val="lt1"/>
                </a:highlight>
                <a:latin typeface="Roboto Slab"/>
                <a:ea typeface="Roboto Slab"/>
                <a:cs typeface="Roboto Slab"/>
                <a:sym typeface="Roboto Slab"/>
              </a:rPr>
              <a:t>AARIZOU et al.[3] in their study demonstrates the application of transfer learning to the identification of plant diseases on intricate photos through the use of CNN. They concluded that DenseNet121 gave the best accuracy for them.</a:t>
            </a:r>
            <a:endParaRPr sz="1200">
              <a:solidFill>
                <a:schemeClr val="dk1"/>
              </a:solidFill>
              <a:highlight>
                <a:schemeClr val="lt1"/>
              </a:highlight>
              <a:latin typeface="Roboto Slab"/>
              <a:ea typeface="Roboto Slab"/>
              <a:cs typeface="Roboto Slab"/>
              <a:sym typeface="Roboto Slab"/>
            </a:endParaRPr>
          </a:p>
          <a:p>
            <a:pPr indent="-304800" lvl="0" marL="457200" rtl="0" algn="just">
              <a:spcBef>
                <a:spcPts val="0"/>
              </a:spcBef>
              <a:spcAft>
                <a:spcPts val="0"/>
              </a:spcAft>
              <a:buClr>
                <a:schemeClr val="dk1"/>
              </a:buClr>
              <a:buSzPts val="1200"/>
              <a:buFont typeface="Roboto Slab"/>
              <a:buChar char="●"/>
            </a:pPr>
            <a:r>
              <a:rPr lang="en" sz="1200">
                <a:solidFill>
                  <a:schemeClr val="dk1"/>
                </a:solidFill>
                <a:highlight>
                  <a:schemeClr val="lt1"/>
                </a:highlight>
                <a:latin typeface="Roboto Slab"/>
                <a:ea typeface="Roboto Slab"/>
                <a:cs typeface="Roboto Slab"/>
                <a:sym typeface="Roboto Slab"/>
              </a:rPr>
              <a:t>Arshad et al.[5] did a study where researchers me­asured the success of Re­sNet50 against VGG16 and MCNN.According to the researchers, ResNet50 tops the­ list in terms of effective­ness.</a:t>
            </a:r>
            <a:endParaRPr sz="1200">
              <a:solidFill>
                <a:schemeClr val="dk1"/>
              </a:solidFill>
              <a:highlight>
                <a:schemeClr val="lt1"/>
              </a:highlight>
              <a:latin typeface="Roboto Slab"/>
              <a:ea typeface="Roboto Slab"/>
              <a:cs typeface="Roboto Slab"/>
              <a:sym typeface="Roboto Slab"/>
            </a:endParaRPr>
          </a:p>
          <a:p>
            <a:pPr indent="0" lvl="0" marL="457200" rtl="0" algn="just">
              <a:spcBef>
                <a:spcPts val="120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Name: Watermelon Disease Recognition Dataset</a:t>
            </a:r>
            <a:endParaRPr sz="1400">
              <a:solidFill>
                <a:schemeClr val="dk1"/>
              </a:solidFill>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Size: Number of original images in the dataset is 1155, number of augmentation images is 5775. </a:t>
            </a:r>
            <a:endParaRPr sz="1400">
              <a:solidFill>
                <a:schemeClr val="dk1"/>
              </a:solidFill>
              <a:latin typeface="Roboto Slab"/>
              <a:ea typeface="Roboto Slab"/>
              <a:cs typeface="Roboto Slab"/>
              <a:sym typeface="Roboto Slab"/>
            </a:endParaRPr>
          </a:p>
          <a:p>
            <a:pPr indent="-317500" lvl="0" marL="457200" rtl="0" algn="just">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4 different categories of leaf images exists which are healthy, anthracnose, downy mildew, mosaic virus.</a:t>
            </a:r>
            <a:endParaRPr sz="1400">
              <a:solidFill>
                <a:schemeClr val="dk1"/>
              </a:solidFill>
              <a:latin typeface="Roboto Slab"/>
              <a:ea typeface="Roboto Slab"/>
              <a:cs typeface="Roboto Slab"/>
              <a:sym typeface="Roboto Slab"/>
            </a:endParaRPr>
          </a:p>
          <a:p>
            <a:pPr indent="-317500" lvl="0" marL="457200" rtl="0" algn="just">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We used 3 out of 4 categories in augmented images for training our models.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a:t>
            </a:r>
            <a:endParaRPr/>
          </a:p>
        </p:txBody>
      </p:sp>
      <p:sp>
        <p:nvSpPr>
          <p:cNvPr id="85" name="Google Shape;85;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300">
                <a:solidFill>
                  <a:srgbClr val="000000"/>
                </a:solidFill>
                <a:latin typeface="Times New Roman"/>
                <a:ea typeface="Times New Roman"/>
                <a:cs typeface="Times New Roman"/>
                <a:sym typeface="Times New Roman"/>
              </a:rPr>
              <a:t>In our work, we will compare and contrast between different transfer learning models like ResNet50, Inception, MobileNet, DenseNet. Upon training the models with our dataset, the one with best accuracy will be combined with Grad-CAM to further improve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8450" lvl="0" marL="457200" rtl="0" algn="just">
              <a:lnSpc>
                <a:spcPct val="200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Orchi, H., Sadik, M., Khaldoun, M., &amp; Sabir, E. (2023). Automation of Crop Disease Detection through Conventional Machine Learning and Deep Transfer Learning Approaches. </a:t>
            </a:r>
            <a:r>
              <a:rPr i="1" lang="en" sz="1100">
                <a:solidFill>
                  <a:schemeClr val="dk1"/>
                </a:solidFill>
                <a:latin typeface="Roboto Slab"/>
                <a:ea typeface="Roboto Slab"/>
                <a:cs typeface="Roboto Slab"/>
                <a:sym typeface="Roboto Slab"/>
              </a:rPr>
              <a:t>Agriculture</a:t>
            </a:r>
            <a:r>
              <a:rPr lang="en" sz="1100">
                <a:solidFill>
                  <a:schemeClr val="dk1"/>
                </a:solidFill>
                <a:latin typeface="Roboto Slab"/>
                <a:ea typeface="Roboto Slab"/>
                <a:cs typeface="Roboto Slab"/>
                <a:sym typeface="Roboto Slab"/>
              </a:rPr>
              <a:t>, </a:t>
            </a:r>
            <a:r>
              <a:rPr i="1" lang="en" sz="1100">
                <a:solidFill>
                  <a:schemeClr val="dk1"/>
                </a:solidFill>
                <a:latin typeface="Roboto Slab"/>
                <a:ea typeface="Roboto Slab"/>
                <a:cs typeface="Roboto Slab"/>
                <a:sym typeface="Roboto Slab"/>
              </a:rPr>
              <a:t>13</a:t>
            </a:r>
            <a:r>
              <a:rPr lang="en" sz="1100">
                <a:solidFill>
                  <a:schemeClr val="dk1"/>
                </a:solidFill>
                <a:latin typeface="Roboto Slab"/>
                <a:ea typeface="Roboto Slab"/>
                <a:cs typeface="Roboto Slab"/>
                <a:sym typeface="Roboto Slab"/>
              </a:rPr>
              <a:t>(2), 352. https://doi.org/10.3390/agriculture13020352</a:t>
            </a:r>
            <a:endParaRPr sz="1100">
              <a:solidFill>
                <a:schemeClr val="dk1"/>
              </a:solidFill>
              <a:latin typeface="Roboto Slab"/>
              <a:ea typeface="Roboto Slab"/>
              <a:cs typeface="Roboto Slab"/>
              <a:sym typeface="Roboto Slab"/>
            </a:endParaRPr>
          </a:p>
          <a:p>
            <a:pPr indent="-298450" lvl="0" marL="457200" rtl="0" algn="just">
              <a:lnSpc>
                <a:spcPct val="200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Uğuz, S., &amp; Uysal, N. (2020). Classification of olive leaf diseases using deep convolutional neural networks. </a:t>
            </a:r>
            <a:r>
              <a:rPr i="1" lang="en" sz="1100">
                <a:solidFill>
                  <a:schemeClr val="dk1"/>
                </a:solidFill>
                <a:latin typeface="Roboto Slab"/>
                <a:ea typeface="Roboto Slab"/>
                <a:cs typeface="Roboto Slab"/>
                <a:sym typeface="Roboto Slab"/>
              </a:rPr>
              <a:t>Neural Computing and Applications</a:t>
            </a:r>
            <a:r>
              <a:rPr lang="en" sz="1100">
                <a:solidFill>
                  <a:schemeClr val="dk1"/>
                </a:solidFill>
                <a:latin typeface="Roboto Slab"/>
                <a:ea typeface="Roboto Slab"/>
                <a:cs typeface="Roboto Slab"/>
                <a:sym typeface="Roboto Slab"/>
              </a:rPr>
              <a:t>, </a:t>
            </a:r>
            <a:r>
              <a:rPr i="1" lang="en" sz="1100">
                <a:solidFill>
                  <a:schemeClr val="dk1"/>
                </a:solidFill>
                <a:latin typeface="Roboto Slab"/>
                <a:ea typeface="Roboto Slab"/>
                <a:cs typeface="Roboto Slab"/>
                <a:sym typeface="Roboto Slab"/>
              </a:rPr>
              <a:t>33</a:t>
            </a:r>
            <a:r>
              <a:rPr lang="en" sz="1100">
                <a:solidFill>
                  <a:schemeClr val="dk1"/>
                </a:solidFill>
                <a:latin typeface="Roboto Slab"/>
                <a:ea typeface="Roboto Slab"/>
                <a:cs typeface="Roboto Slab"/>
                <a:sym typeface="Roboto Slab"/>
              </a:rPr>
              <a:t>(9), 4133–4149. https://doi.org/10.1007/s00521-020-05235-5</a:t>
            </a:r>
            <a:endParaRPr sz="1100">
              <a:solidFill>
                <a:schemeClr val="dk1"/>
              </a:solidFill>
              <a:latin typeface="Roboto Slab"/>
              <a:ea typeface="Roboto Slab"/>
              <a:cs typeface="Roboto Slab"/>
              <a:sym typeface="Roboto Slab"/>
            </a:endParaRPr>
          </a:p>
          <a:p>
            <a:pPr indent="-298450" lvl="0" marL="457200" rtl="0" algn="just">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Aarizou, A., &amp; Merah, M. (2022). Transfer learning for plant disease detection on complex images. </a:t>
            </a:r>
            <a:r>
              <a:rPr i="1" lang="en" sz="1100">
                <a:solidFill>
                  <a:schemeClr val="dk1"/>
                </a:solidFill>
                <a:latin typeface="Roboto Slab"/>
                <a:ea typeface="Roboto Slab"/>
                <a:cs typeface="Roboto Slab"/>
                <a:sym typeface="Roboto Slab"/>
              </a:rPr>
              <a:t>2022 7th International Conference on Image and Signal Processing and Their Applications (ISPA)</a:t>
            </a:r>
            <a:r>
              <a:rPr lang="en" sz="1100">
                <a:solidFill>
                  <a:schemeClr val="dk1"/>
                </a:solidFill>
                <a:latin typeface="Roboto Slab"/>
                <a:ea typeface="Roboto Slab"/>
                <a:cs typeface="Roboto Slab"/>
                <a:sym typeface="Roboto Slab"/>
              </a:rPr>
              <a:t>. https://doi.org/10.1109/ispa54004.2022.9786306 </a:t>
            </a:r>
            <a:endParaRPr sz="1100">
              <a:solidFill>
                <a:schemeClr val="dk1"/>
              </a:solidFill>
              <a:latin typeface="Roboto Slab"/>
              <a:ea typeface="Roboto Slab"/>
              <a:cs typeface="Roboto Slab"/>
              <a:sym typeface="Roboto Slab"/>
            </a:endParaRPr>
          </a:p>
          <a:p>
            <a:pPr indent="-298450" lvl="0" marL="457200" rtl="0" algn="just">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Arshad, M. S., Rehman, U. A., &amp; Fraz, M. M. (2021). Plant disease identification using transfer learning. </a:t>
            </a:r>
            <a:r>
              <a:rPr i="1" lang="en" sz="1100">
                <a:solidFill>
                  <a:schemeClr val="dk1"/>
                </a:solidFill>
                <a:latin typeface="Roboto Slab"/>
                <a:ea typeface="Roboto Slab"/>
                <a:cs typeface="Roboto Slab"/>
                <a:sym typeface="Roboto Slab"/>
              </a:rPr>
              <a:t>2021 International Conference on Digital Futures and Transformative Technologies (ICoDT2)</a:t>
            </a:r>
            <a:r>
              <a:rPr lang="en" sz="1100">
                <a:solidFill>
                  <a:schemeClr val="dk1"/>
                </a:solidFill>
                <a:latin typeface="Roboto Slab"/>
                <a:ea typeface="Roboto Slab"/>
                <a:cs typeface="Roboto Slab"/>
                <a:sym typeface="Roboto Slab"/>
              </a:rPr>
              <a:t>. https://doi.org/10.1109/icodt252288.2021.9441512 </a:t>
            </a:r>
            <a:endParaRPr sz="1100">
              <a:solidFill>
                <a:schemeClr val="dk1"/>
              </a:solidFill>
              <a:latin typeface="Roboto Slab"/>
              <a:ea typeface="Roboto Slab"/>
              <a:cs typeface="Roboto Slab"/>
              <a:sym typeface="Roboto Slab"/>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7" name="Google Shape;97;p19"/>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