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Roboto Thin"/>
      <p:regular r:id="rId44"/>
      <p:bold r:id="rId45"/>
      <p:italic r:id="rId46"/>
      <p:boldItalic r:id="rId47"/>
    </p:embeddedFont>
    <p:embeddedFont>
      <p:font typeface="Proxima Nova"/>
      <p:regular r:id="rId48"/>
      <p:bold r:id="rId49"/>
      <p:italic r:id="rId50"/>
      <p:boldItalic r:id="rId51"/>
    </p:embeddedFont>
    <p:embeddedFont>
      <p:font typeface="Roboto Medium"/>
      <p:regular r:id="rId52"/>
      <p:bold r:id="rId53"/>
      <p:italic r:id="rId54"/>
      <p:boldItalic r:id="rId55"/>
    </p:embeddedFont>
    <p:embeddedFont>
      <p:font typeface="Robot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2C1F77-CF19-4914-A7EB-91AAEF61DA14}">
  <a:tblStyle styleId="{282C1F77-CF19-4914-A7EB-91AAEF61DA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obotoThin-regular.fntdata"/><Relationship Id="rId43" Type="http://schemas.openxmlformats.org/officeDocument/2006/relationships/slide" Target="slides/slide37.xml"/><Relationship Id="rId46" Type="http://schemas.openxmlformats.org/officeDocument/2006/relationships/font" Target="fonts/RobotoThin-italic.fntdata"/><Relationship Id="rId45" Type="http://schemas.openxmlformats.org/officeDocument/2006/relationships/font" Target="fonts/RobotoThin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ProximaNova-regular.fntdata"/><Relationship Id="rId47" Type="http://schemas.openxmlformats.org/officeDocument/2006/relationships/font" Target="fonts/RobotoThin-boldItalic.fntdata"/><Relationship Id="rId49" Type="http://schemas.openxmlformats.org/officeDocument/2006/relationships/font" Target="fonts/ProximaNov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-boldItalic.fntdata"/><Relationship Id="rId50" Type="http://schemas.openxmlformats.org/officeDocument/2006/relationships/font" Target="fonts/ProximaNova-italic.fntdata"/><Relationship Id="rId53" Type="http://schemas.openxmlformats.org/officeDocument/2006/relationships/font" Target="fonts/RobotoMedium-bold.fntdata"/><Relationship Id="rId52" Type="http://schemas.openxmlformats.org/officeDocument/2006/relationships/font" Target="fonts/RobotoMedium-regular.fntdata"/><Relationship Id="rId11" Type="http://schemas.openxmlformats.org/officeDocument/2006/relationships/slide" Target="slides/slide5.xml"/><Relationship Id="rId55" Type="http://schemas.openxmlformats.org/officeDocument/2006/relationships/font" Target="fonts/RobotoMedium-boldItalic.fntdata"/><Relationship Id="rId10" Type="http://schemas.openxmlformats.org/officeDocument/2006/relationships/slide" Target="slides/slide4.xml"/><Relationship Id="rId54" Type="http://schemas.openxmlformats.org/officeDocument/2006/relationships/font" Target="fonts/RobotoMedium-italic.fntdata"/><Relationship Id="rId13" Type="http://schemas.openxmlformats.org/officeDocument/2006/relationships/slide" Target="slides/slide7.xml"/><Relationship Id="rId57" Type="http://schemas.openxmlformats.org/officeDocument/2006/relationships/font" Target="fonts/Roboto-bold.fntdata"/><Relationship Id="rId12" Type="http://schemas.openxmlformats.org/officeDocument/2006/relationships/slide" Target="slides/slide6.xml"/><Relationship Id="rId56" Type="http://schemas.openxmlformats.org/officeDocument/2006/relationships/font" Target="fonts/Roboto-regular.fntdata"/><Relationship Id="rId15" Type="http://schemas.openxmlformats.org/officeDocument/2006/relationships/slide" Target="slides/slide9.xml"/><Relationship Id="rId59" Type="http://schemas.openxmlformats.org/officeDocument/2006/relationships/font" Target="fonts/Roboto-boldItalic.fntdata"/><Relationship Id="rId14" Type="http://schemas.openxmlformats.org/officeDocument/2006/relationships/slide" Target="slides/slide8.xml"/><Relationship Id="rId58" Type="http://schemas.openxmlformats.org/officeDocument/2006/relationships/font" Target="fonts/Robo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5f4d8d22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5f4d8d22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dd8055ca4_0_1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dd8055ca4_0_1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dd8055ca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dd8055ca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5f4d8d22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5f4d8d22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dd8055ca4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dd8055ca4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dd8055ca4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dd8055ca4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f4d8d22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f4d8d22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dd8055ca4_0_1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dd8055ca4_0_1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5d9591d32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65d9591d3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65d9591d32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65d9591d32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5c592b8f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5c592b8f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65d9591d3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65d9591d3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65d9591d32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65d9591d32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65d9591d32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65d9591d3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65d9591d3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65d9591d3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add8055ca4_0_2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add8055ca4_0_2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65f4d8d2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65f4d8d2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65f4d8d22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65f4d8d22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65f4d8d2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65f4d8d2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65f4d8d22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65f4d8d22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65f4d8d22b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65f4d8d22b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5f4d8d22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5f4d8d22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add8055ca4_0_2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add8055ca4_0_2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65c592b8f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65c592b8f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65c592b8f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65c592b8f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65c592b8f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65c592b8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65f4d8d22b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65f4d8d22b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add8055ca4_0_2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add8055ca4_0_2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add8055ca4_0_2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add8055ca4_0_2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add8055ca4_0_2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add8055ca4_0_2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dd8055ca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dd8055ca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dd8055ca4_0_1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dd8055ca4_0_1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5f4d8d22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5f4d8d22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5f4d8d22b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5f4d8d22b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5f4d8d22b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5f4d8d22b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dd8055ca4_0_1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dd8055ca4_0_1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Relationship Id="rId4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Relationship Id="rId4" Type="http://schemas.openxmlformats.org/officeDocument/2006/relationships/image" Target="../media/image28.jpg"/><Relationship Id="rId5" Type="http://schemas.openxmlformats.org/officeDocument/2006/relationships/image" Target="../media/image2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jp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jpg"/><Relationship Id="rId4" Type="http://schemas.openxmlformats.org/officeDocument/2006/relationships/image" Target="../media/image3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9.png"/><Relationship Id="rId4" Type="http://schemas.openxmlformats.org/officeDocument/2006/relationships/image" Target="../media/image46.png"/><Relationship Id="rId5" Type="http://schemas.openxmlformats.org/officeDocument/2006/relationships/image" Target="../media/image4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8.png"/><Relationship Id="rId4" Type="http://schemas.openxmlformats.org/officeDocument/2006/relationships/image" Target="../media/image4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Relationship Id="rId4" Type="http://schemas.openxmlformats.org/officeDocument/2006/relationships/image" Target="../media/image4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0.png"/><Relationship Id="rId13" Type="http://schemas.openxmlformats.org/officeDocument/2006/relationships/image" Target="../media/image16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38.jpg"/><Relationship Id="rId9" Type="http://schemas.openxmlformats.org/officeDocument/2006/relationships/image" Target="../media/image8.png"/><Relationship Id="rId15" Type="http://schemas.openxmlformats.org/officeDocument/2006/relationships/image" Target="../media/image18.png"/><Relationship Id="rId14" Type="http://schemas.openxmlformats.org/officeDocument/2006/relationships/image" Target="../media/image30.png"/><Relationship Id="rId17" Type="http://schemas.openxmlformats.org/officeDocument/2006/relationships/image" Target="../media/image25.png"/><Relationship Id="rId16" Type="http://schemas.openxmlformats.org/officeDocument/2006/relationships/image" Target="../media/image23.png"/><Relationship Id="rId5" Type="http://schemas.openxmlformats.org/officeDocument/2006/relationships/image" Target="../media/image5.jpg"/><Relationship Id="rId6" Type="http://schemas.openxmlformats.org/officeDocument/2006/relationships/image" Target="../media/image3.jpg"/><Relationship Id="rId7" Type="http://schemas.openxmlformats.org/officeDocument/2006/relationships/image" Target="../media/image13.png"/><Relationship Id="rId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835050"/>
            <a:ext cx="8123100" cy="17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Document Template Identification and Data Extraction using Machine Learning and Deep Learning Approach</a:t>
            </a:r>
            <a:endParaRPr sz="27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557650" y="3150875"/>
            <a:ext cx="3075900" cy="18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640"/>
              <a:t>Supervisor</a:t>
            </a:r>
            <a:endParaRPr b="1" sz="16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6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40"/>
              <a:t>Dr. Md. Khalilur Rahman</a:t>
            </a:r>
            <a:endParaRPr b="1" sz="14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40"/>
              <a:t>Professor</a:t>
            </a:r>
            <a:endParaRPr sz="14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40"/>
              <a:t>Department of Computer Science and Engineering</a:t>
            </a:r>
            <a:endParaRPr sz="14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40"/>
              <a:t>Brac University</a:t>
            </a:r>
            <a:endParaRPr sz="1440"/>
          </a:p>
        </p:txBody>
      </p:sp>
      <p:graphicFrame>
        <p:nvGraphicFramePr>
          <p:cNvPr id="61" name="Google Shape;61;p13"/>
          <p:cNvGraphicFramePr/>
          <p:nvPr/>
        </p:nvGraphicFramePr>
        <p:xfrm>
          <a:off x="84800" y="328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{282C1F77-CF19-4914-A7EB-91AAEF61DA14}</a:tableStyleId>
              </a:tblPr>
              <a:tblGrid>
                <a:gridCol w="1847950"/>
                <a:gridCol w="1031750"/>
              </a:tblGrid>
              <a:tr h="320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Kaushik Roy</a:t>
                      </a:r>
                      <a:endParaRPr sz="11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20101185</a:t>
                      </a:r>
                      <a:endParaRPr sz="11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Md Fuad Islam</a:t>
                      </a:r>
                      <a:endParaRPr sz="11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20101060</a:t>
                      </a:r>
                      <a:endParaRPr sz="11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Md Minhazul Islam Rimon</a:t>
                      </a:r>
                      <a:endParaRPr sz="11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20101078</a:t>
                      </a:r>
                      <a:endParaRPr sz="11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Tasnim Mobarak</a:t>
                      </a:r>
                      <a:endParaRPr sz="11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20101296</a:t>
                      </a:r>
                      <a:endParaRPr sz="11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Mysha Samiha Priota</a:t>
                      </a:r>
                      <a:endParaRPr sz="11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20301205</a:t>
                      </a:r>
                      <a:endParaRPr sz="11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027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" name="Google Shape;62;p13"/>
          <p:cNvSpPr txBox="1"/>
          <p:nvPr/>
        </p:nvSpPr>
        <p:spPr>
          <a:xfrm>
            <a:off x="84800" y="2936125"/>
            <a:ext cx="347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Thesis Group - T2310001</a:t>
            </a:r>
            <a:endParaRPr b="1" sz="1600" u="sng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334900" y="99425"/>
            <a:ext cx="17100" cy="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Methodology</a:t>
            </a:r>
            <a:endParaRPr b="1"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Methodology:</a:t>
            </a:r>
            <a:endParaRPr b="1"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Machine Learning Models and 2 Deep Learning models have been </a:t>
            </a:r>
            <a:r>
              <a:rPr lang="en"/>
              <a:t>chosen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Models have been prepared for implementation in any environment.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 Models have been </a:t>
            </a:r>
            <a:r>
              <a:rPr lang="en"/>
              <a:t>chosen</a:t>
            </a:r>
            <a:r>
              <a:rPr lang="en"/>
              <a:t> for better performance. </a:t>
            </a:r>
            <a:endParaRPr/>
          </a:p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45025"/>
            <a:ext cx="12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239400" y="1152400"/>
            <a:ext cx="4011300" cy="12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Nearest </a:t>
            </a:r>
            <a:r>
              <a:rPr lang="en"/>
              <a:t>Neighbor have been</a:t>
            </a:r>
            <a:r>
              <a:rPr lang="en"/>
              <a:t> Set to 3.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Weights has been set to ‘distance’.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311700" y="2383000"/>
            <a:ext cx="1696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SVM</a:t>
            </a:r>
            <a:endParaRPr sz="2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311700" y="3049450"/>
            <a:ext cx="4068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set to ‘rbf’ mode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Cost Parameters set to 10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Gaussian Width set to 0.01</a:t>
            </a:r>
            <a:endParaRPr/>
          </a:p>
        </p:txBody>
      </p:sp>
      <p:sp>
        <p:nvSpPr>
          <p:cNvPr id="168" name="Google Shape;168;p24"/>
          <p:cNvSpPr txBox="1"/>
          <p:nvPr>
            <p:ph type="title"/>
          </p:nvPr>
        </p:nvSpPr>
        <p:spPr>
          <a:xfrm>
            <a:off x="4916050" y="445025"/>
            <a:ext cx="338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SGDClassifier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4709975" y="1152400"/>
            <a:ext cx="41331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is set to ‘hinge’ type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Tolerance has been set turned 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Warm start has been turned on.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252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50" y="1118475"/>
            <a:ext cx="802190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YOLOv8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3032175" y="1152475"/>
            <a:ext cx="580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advance model for image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Model’s mode has been kept default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AdamW optimizer has been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Rate set to 0.000714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Momentum has been set to 0.9</a:t>
            </a:r>
            <a:endParaRPr/>
          </a:p>
        </p:txBody>
      </p:sp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</a:t>
            </a:r>
            <a:endParaRPr b="1"/>
          </a:p>
        </p:txBody>
      </p:sp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452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Steps of Model Interface Implementation</a:t>
            </a:r>
            <a:endParaRPr b="1"/>
          </a:p>
        </p:txBody>
      </p:sp>
      <p:sp>
        <p:nvSpPr>
          <p:cNvPr id="200" name="Google Shape;20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1" name="Google Shape;201;p29"/>
          <p:cNvGrpSpPr/>
          <p:nvPr/>
        </p:nvGrpSpPr>
        <p:grpSpPr>
          <a:xfrm>
            <a:off x="1593013" y="2346079"/>
            <a:ext cx="5957975" cy="643500"/>
            <a:chOff x="1593000" y="2322568"/>
            <a:chExt cx="5957975" cy="643500"/>
          </a:xfrm>
        </p:grpSpPr>
        <p:sp>
          <p:nvSpPr>
            <p:cNvPr id="202" name="Google Shape;202;p2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Segmentation on Extracted Data Regions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Segment using contours.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Remove anomaly.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9" name="Google Shape;209;p29"/>
          <p:cNvGrpSpPr/>
          <p:nvPr/>
        </p:nvGrpSpPr>
        <p:grpSpPr>
          <a:xfrm>
            <a:off x="1593013" y="1685824"/>
            <a:ext cx="5957975" cy="643500"/>
            <a:chOff x="1593000" y="2322568"/>
            <a:chExt cx="5957975" cy="643500"/>
          </a:xfrm>
        </p:grpSpPr>
        <p:sp>
          <p:nvSpPr>
            <p:cNvPr id="210" name="Google Shape;210;p2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Extract Data Region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216" name="Google Shape;216;p29"/>
          <p:cNvGrpSpPr/>
          <p:nvPr/>
        </p:nvGrpSpPr>
        <p:grpSpPr>
          <a:xfrm>
            <a:off x="1593013" y="1025571"/>
            <a:ext cx="5957975" cy="643500"/>
            <a:chOff x="1593000" y="2322568"/>
            <a:chExt cx="5957975" cy="643500"/>
          </a:xfrm>
        </p:grpSpPr>
        <p:sp>
          <p:nvSpPr>
            <p:cNvPr id="217" name="Google Shape;217;p2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Fix Image Orientation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Pre-process image.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Find </a:t>
              </a: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quadrilateral</a:t>
              </a: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 points using hough lines.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Extract document using said points.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29"/>
          <p:cNvGrpSpPr/>
          <p:nvPr/>
        </p:nvGrpSpPr>
        <p:grpSpPr>
          <a:xfrm>
            <a:off x="1593013" y="3006329"/>
            <a:ext cx="5957975" cy="643500"/>
            <a:chOff x="1593000" y="2322568"/>
            <a:chExt cx="5957975" cy="643500"/>
          </a:xfrm>
        </p:grpSpPr>
        <p:sp>
          <p:nvSpPr>
            <p:cNvPr id="225" name="Google Shape;225;p2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Classify Using Chosen OCR Model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Pre-process segmented Image.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Classify using model.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" name="Google Shape;232;p29"/>
          <p:cNvGrpSpPr/>
          <p:nvPr/>
        </p:nvGrpSpPr>
        <p:grpSpPr>
          <a:xfrm>
            <a:off x="1593013" y="3666579"/>
            <a:ext cx="5957975" cy="643500"/>
            <a:chOff x="1593000" y="2322568"/>
            <a:chExt cx="5957975" cy="643500"/>
          </a:xfrm>
        </p:grpSpPr>
        <p:sp>
          <p:nvSpPr>
            <p:cNvPr id="233" name="Google Shape;233;p2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Verification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05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Cross-check predicted id and database.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Store cropped image if predicted id is invalid.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" name="Google Shape;240;p29"/>
          <p:cNvGrpSpPr/>
          <p:nvPr/>
        </p:nvGrpSpPr>
        <p:grpSpPr>
          <a:xfrm>
            <a:off x="1593013" y="4326829"/>
            <a:ext cx="5957975" cy="643500"/>
            <a:chOff x="1593000" y="2322568"/>
            <a:chExt cx="5957975" cy="643500"/>
          </a:xfrm>
        </p:grpSpPr>
        <p:sp>
          <p:nvSpPr>
            <p:cNvPr id="241" name="Google Shape;241;p2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Generate CSV File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06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1:</a:t>
            </a:r>
            <a:endParaRPr b="1"/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311700" y="1152475"/>
            <a:ext cx="495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Fix image orientation.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Pre-processing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Finding quadrilateral using hough lines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Extracting quadrilateral using warp perspective function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Extract data regions.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450" y="102250"/>
            <a:ext cx="3872698" cy="446662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0"/>
          <p:cNvSpPr txBox="1"/>
          <p:nvPr/>
        </p:nvSpPr>
        <p:spPr>
          <a:xfrm>
            <a:off x="5749200" y="4568875"/>
            <a:ext cx="3083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FIg: Input Image</a:t>
            </a:r>
            <a:endParaRPr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1:</a:t>
            </a:r>
            <a:endParaRPr/>
          </a:p>
        </p:txBody>
      </p:sp>
      <p:sp>
        <p:nvSpPr>
          <p:cNvPr id="261" name="Google Shape;26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Fix image orientation.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Pre-processing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Finding quadrilateral using hough lines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Extracting quadrilateral using warp perspective function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Extract data regions.</a:t>
            </a:r>
            <a:endParaRPr/>
          </a:p>
        </p:txBody>
      </p:sp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31"/>
          <p:cNvSpPr txBox="1"/>
          <p:nvPr/>
        </p:nvSpPr>
        <p:spPr>
          <a:xfrm>
            <a:off x="5270300" y="4624425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Fig: Processed Image</a:t>
            </a:r>
            <a:endParaRPr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300" y="133700"/>
            <a:ext cx="3750849" cy="449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Topics</a:t>
            </a:r>
            <a:endParaRPr b="1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Related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 and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 and Future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</a:t>
            </a:r>
            <a:endParaRPr/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1:</a:t>
            </a:r>
            <a:endParaRPr/>
          </a:p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311700" y="1152475"/>
            <a:ext cx="495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Fix image orientation.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Pre-processing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Finding quadrilateral using hough lines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Extracting quadrilateral using warp perspective function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Extract data regions.</a:t>
            </a:r>
            <a:endParaRPr/>
          </a:p>
        </p:txBody>
      </p:sp>
      <p:sp>
        <p:nvSpPr>
          <p:cNvPr id="271" name="Google Shape;27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32"/>
          <p:cNvSpPr txBox="1"/>
          <p:nvPr/>
        </p:nvSpPr>
        <p:spPr>
          <a:xfrm>
            <a:off x="5882775" y="4758125"/>
            <a:ext cx="327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3" name="Google Shape;2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362" y="853950"/>
            <a:ext cx="2587436" cy="34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2"/>
          <p:cNvSpPr txBox="1"/>
          <p:nvPr/>
        </p:nvSpPr>
        <p:spPr>
          <a:xfrm>
            <a:off x="6142375" y="4412100"/>
            <a:ext cx="2933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Fig: Transformed Image</a:t>
            </a:r>
            <a:endParaRPr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5" name="Google Shape;2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400" y="125825"/>
            <a:ext cx="3750750" cy="41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1:</a:t>
            </a:r>
            <a:endParaRPr/>
          </a:p>
        </p:txBody>
      </p:sp>
      <p:sp>
        <p:nvSpPr>
          <p:cNvPr id="281" name="Google Shape;281;p33"/>
          <p:cNvSpPr txBox="1"/>
          <p:nvPr>
            <p:ph idx="1" type="body"/>
          </p:nvPr>
        </p:nvSpPr>
        <p:spPr>
          <a:xfrm>
            <a:off x="311700" y="1152475"/>
            <a:ext cx="495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Fix image orientation.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Pre-processing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Finding quadrilateral using hough lines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Extracting quadrilateral using warp perspective function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Extract data regions.</a:t>
            </a:r>
            <a:endParaRPr/>
          </a:p>
        </p:txBody>
      </p:sp>
      <p:sp>
        <p:nvSpPr>
          <p:cNvPr id="282" name="Google Shape;28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33"/>
          <p:cNvSpPr txBox="1"/>
          <p:nvPr/>
        </p:nvSpPr>
        <p:spPr>
          <a:xfrm>
            <a:off x="5882775" y="4758125"/>
            <a:ext cx="327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4" name="Google Shape;2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775" y="853950"/>
            <a:ext cx="2587436" cy="34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3"/>
          <p:cNvSpPr txBox="1"/>
          <p:nvPr/>
        </p:nvSpPr>
        <p:spPr>
          <a:xfrm>
            <a:off x="5882775" y="4377588"/>
            <a:ext cx="3114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Fig: Hough Line Implementation.</a:t>
            </a:r>
            <a:endParaRPr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6" name="Google Shape;28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400" y="149425"/>
            <a:ext cx="3726675" cy="41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0400" y="149425"/>
            <a:ext cx="3750750" cy="4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2:</a:t>
            </a:r>
            <a:endParaRPr/>
          </a:p>
        </p:txBody>
      </p:sp>
      <p:sp>
        <p:nvSpPr>
          <p:cNvPr id="293" name="Google Shape;293;p34"/>
          <p:cNvSpPr txBox="1"/>
          <p:nvPr>
            <p:ph idx="1" type="body"/>
          </p:nvPr>
        </p:nvSpPr>
        <p:spPr>
          <a:xfrm>
            <a:off x="311700" y="1152475"/>
            <a:ext cx="564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Fix image orientation.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Pre-processing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Finding quadrilateral using hough lines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Extracting quadrilateral using warp perspective function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Extract data regions.</a:t>
            </a:r>
            <a:endParaRPr/>
          </a:p>
        </p:txBody>
      </p:sp>
      <p:sp>
        <p:nvSpPr>
          <p:cNvPr id="294" name="Google Shape;29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5" name="Google Shape;2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225" y="306725"/>
            <a:ext cx="2519228" cy="343560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/>
          <p:nvPr/>
        </p:nvSpPr>
        <p:spPr>
          <a:xfrm>
            <a:off x="5953225" y="3814375"/>
            <a:ext cx="3153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Fig: Correctly Oriented Image</a:t>
            </a:r>
            <a:endParaRPr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2:</a:t>
            </a:r>
            <a:endParaRPr/>
          </a:p>
        </p:txBody>
      </p:sp>
      <p:sp>
        <p:nvSpPr>
          <p:cNvPr id="302" name="Google Shape;302;p35"/>
          <p:cNvSpPr txBox="1"/>
          <p:nvPr>
            <p:ph idx="1" type="body"/>
          </p:nvPr>
        </p:nvSpPr>
        <p:spPr>
          <a:xfrm>
            <a:off x="311700" y="1152475"/>
            <a:ext cx="301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Fix image orientation.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Pre-processing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Finding quadrilateral using hough lines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Extracting quadrilateral using warp perspective function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Extract data regions.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303" name="Google Shape;30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4" name="Google Shape;3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713" y="1192650"/>
            <a:ext cx="6010275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5"/>
          <p:cNvSpPr txBox="1"/>
          <p:nvPr/>
        </p:nvSpPr>
        <p:spPr>
          <a:xfrm>
            <a:off x="3873863" y="4444075"/>
            <a:ext cx="453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Fig: Extracted Data Regions</a:t>
            </a:r>
            <a:endParaRPr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Step 3:</a:t>
            </a:r>
            <a:endParaRPr b="1"/>
          </a:p>
        </p:txBody>
      </p:sp>
      <p:sp>
        <p:nvSpPr>
          <p:cNvPr id="311" name="Google Shape;311;p36"/>
          <p:cNvSpPr txBox="1"/>
          <p:nvPr>
            <p:ph idx="1" type="body"/>
          </p:nvPr>
        </p:nvSpPr>
        <p:spPr>
          <a:xfrm>
            <a:off x="311700" y="1406875"/>
            <a:ext cx="3282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Segmentation using contours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○"/>
            </a:pPr>
            <a:r>
              <a:rPr lang="en" sz="1500">
                <a:solidFill>
                  <a:schemeClr val="accent5"/>
                </a:solidFill>
              </a:rPr>
              <a:t>Perform segmentation.</a:t>
            </a:r>
            <a:endParaRPr sz="1500">
              <a:solidFill>
                <a:schemeClr val="accent5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Handling segmentation anomalies.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Prediction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Pre-process image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312" name="Google Shape;3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300" y="0"/>
            <a:ext cx="29337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9413" y="1757350"/>
            <a:ext cx="4934592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36"/>
          <p:cNvSpPr txBox="1"/>
          <p:nvPr/>
        </p:nvSpPr>
        <p:spPr>
          <a:xfrm>
            <a:off x="4209375" y="1714500"/>
            <a:ext cx="190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6" name="Google Shape;316;p36"/>
          <p:cNvSpPr txBox="1"/>
          <p:nvPr/>
        </p:nvSpPr>
        <p:spPr>
          <a:xfrm>
            <a:off x="6354375" y="762875"/>
            <a:ext cx="2789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Fig: Contour Implementation on Cropped Image</a:t>
            </a:r>
            <a:endParaRPr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7" name="Google Shape;317;p36"/>
          <p:cNvSpPr txBox="1"/>
          <p:nvPr/>
        </p:nvSpPr>
        <p:spPr>
          <a:xfrm>
            <a:off x="4903263" y="3460450"/>
            <a:ext cx="3546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Fig: Finding borders using contours</a:t>
            </a:r>
            <a:endParaRPr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3: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23" name="Google Shape;323;p37"/>
          <p:cNvSpPr txBox="1"/>
          <p:nvPr>
            <p:ph idx="1" type="body"/>
          </p:nvPr>
        </p:nvSpPr>
        <p:spPr>
          <a:xfrm>
            <a:off x="311700" y="1152475"/>
            <a:ext cx="378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Segmentation using contours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Perform segmentation.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○"/>
            </a:pPr>
            <a:r>
              <a:rPr lang="en" sz="1500">
                <a:solidFill>
                  <a:schemeClr val="accent5"/>
                </a:solidFill>
              </a:rPr>
              <a:t>Handling segmentation anomalies.</a:t>
            </a:r>
            <a:endParaRPr sz="1500">
              <a:solidFill>
                <a:schemeClr val="accent5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Prediction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Pre-process image</a:t>
            </a:r>
            <a:endParaRPr/>
          </a:p>
        </p:txBody>
      </p:sp>
      <p:sp>
        <p:nvSpPr>
          <p:cNvPr id="324" name="Google Shape;32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5" name="Google Shape;3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200" y="0"/>
            <a:ext cx="3575799" cy="14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3550" y="1477063"/>
            <a:ext cx="4737599" cy="269152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7"/>
          <p:cNvSpPr txBox="1"/>
          <p:nvPr/>
        </p:nvSpPr>
        <p:spPr>
          <a:xfrm>
            <a:off x="5301150" y="4168575"/>
            <a:ext cx="372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Fig: Anomaly Handler</a:t>
            </a:r>
            <a:endParaRPr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4: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33" name="Google Shape;333;p38"/>
          <p:cNvSpPr txBox="1"/>
          <p:nvPr>
            <p:ph idx="1" type="body"/>
          </p:nvPr>
        </p:nvSpPr>
        <p:spPr>
          <a:xfrm>
            <a:off x="311700" y="1152475"/>
            <a:ext cx="378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Segmentation using contours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Perform segmentation.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Handling segmentation anomalies.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</a:pPr>
            <a:r>
              <a:rPr lang="en" sz="1500">
                <a:solidFill>
                  <a:schemeClr val="accent5"/>
                </a:solidFill>
              </a:rPr>
              <a:t>Prediction</a:t>
            </a:r>
            <a:endParaRPr sz="1500">
              <a:solidFill>
                <a:schemeClr val="accent5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○"/>
            </a:pPr>
            <a:r>
              <a:rPr lang="en" sz="1500">
                <a:solidFill>
                  <a:schemeClr val="accent5"/>
                </a:solidFill>
              </a:rPr>
              <a:t>Pre-process image.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34" name="Google Shape;33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5" name="Google Shape;3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425" y="165150"/>
            <a:ext cx="19050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8"/>
          <p:cNvSpPr txBox="1"/>
          <p:nvPr/>
        </p:nvSpPr>
        <p:spPr>
          <a:xfrm>
            <a:off x="4209425" y="1879650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Fig: Training Data Representation.</a:t>
            </a:r>
            <a:endParaRPr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7" name="Google Shape;33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1588" y="2465388"/>
            <a:ext cx="473392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8"/>
          <p:cNvSpPr txBox="1"/>
          <p:nvPr/>
        </p:nvSpPr>
        <p:spPr>
          <a:xfrm>
            <a:off x="4101600" y="3255975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Fig: Segmented Image</a:t>
            </a:r>
            <a:endParaRPr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5:</a:t>
            </a:r>
            <a:endParaRPr b="1"/>
          </a:p>
        </p:txBody>
      </p:sp>
      <p:sp>
        <p:nvSpPr>
          <p:cNvPr id="344" name="Google Shape;344;p3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Verification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5" name="Google Shape;34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6" name="Google Shape;3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063" y="445025"/>
            <a:ext cx="3487864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9"/>
          <p:cNvSpPr txBox="1"/>
          <p:nvPr/>
        </p:nvSpPr>
        <p:spPr>
          <a:xfrm>
            <a:off x="3873750" y="4370725"/>
            <a:ext cx="1396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Fig: Verification Process</a:t>
            </a:r>
            <a:endParaRPr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6:</a:t>
            </a:r>
            <a:endParaRPr b="1"/>
          </a:p>
        </p:txBody>
      </p:sp>
      <p:sp>
        <p:nvSpPr>
          <p:cNvPr id="353" name="Google Shape;353;p40"/>
          <p:cNvSpPr txBox="1"/>
          <p:nvPr>
            <p:ph idx="1" type="body"/>
          </p:nvPr>
        </p:nvSpPr>
        <p:spPr>
          <a:xfrm>
            <a:off x="311700" y="1152475"/>
            <a:ext cx="4260300" cy="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CSV compilation.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4" name="Google Shape;35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5" name="Google Shape;3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575" y="1517500"/>
            <a:ext cx="3338326" cy="33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0"/>
          <p:cNvSpPr txBox="1"/>
          <p:nvPr/>
        </p:nvSpPr>
        <p:spPr>
          <a:xfrm>
            <a:off x="1814938" y="4813350"/>
            <a:ext cx="117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Fig: CSV File Compilation</a:t>
            </a:r>
            <a:endParaRPr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7" name="Google Shape;357;p40"/>
          <p:cNvSpPr txBox="1"/>
          <p:nvPr/>
        </p:nvSpPr>
        <p:spPr>
          <a:xfrm>
            <a:off x="5347438" y="1870250"/>
            <a:ext cx="137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Fig: A P</a:t>
            </a:r>
            <a:r>
              <a:rPr lang="en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seudo</a:t>
            </a:r>
            <a:r>
              <a:rPr lang="en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Output</a:t>
            </a:r>
            <a:endParaRPr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58" name="Google Shape;35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0125" y="930565"/>
            <a:ext cx="5971031" cy="855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 and Analysis</a:t>
            </a:r>
            <a:endParaRPr b="1"/>
          </a:p>
        </p:txBody>
      </p:sp>
      <p:sp>
        <p:nvSpPr>
          <p:cNvPr id="364" name="Google Shape;36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>
            <p:ph type="title"/>
          </p:nvPr>
        </p:nvSpPr>
        <p:spPr>
          <a:xfrm>
            <a:off x="217475" y="285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</a:t>
            </a:r>
            <a:endParaRPr b="1"/>
          </a:p>
        </p:txBody>
      </p:sp>
      <p:graphicFrame>
        <p:nvGraphicFramePr>
          <p:cNvPr id="370" name="Google Shape;370;p42"/>
          <p:cNvGraphicFramePr/>
          <p:nvPr/>
        </p:nvGraphicFramePr>
        <p:xfrm>
          <a:off x="1629300" y="28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{282C1F77-CF19-4914-A7EB-91AAEF61DA14}</a:tableStyleId>
              </a:tblPr>
              <a:tblGrid>
                <a:gridCol w="1203950"/>
                <a:gridCol w="1203950"/>
                <a:gridCol w="1203950"/>
                <a:gridCol w="1203950"/>
                <a:gridCol w="1203950"/>
                <a:gridCol w="1203950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Digits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SGDClassifier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YOLOv8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1" name="Google Shape;371;p42"/>
          <p:cNvSpPr txBox="1"/>
          <p:nvPr/>
        </p:nvSpPr>
        <p:spPr>
          <a:xfrm>
            <a:off x="147725" y="1156150"/>
            <a:ext cx="13125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F1 score of the models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2" name="Google Shape;37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3"/>
          <p:cNvSpPr txBox="1"/>
          <p:nvPr>
            <p:ph type="title"/>
          </p:nvPr>
        </p:nvSpPr>
        <p:spPr>
          <a:xfrm>
            <a:off x="217450" y="8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</a:t>
            </a:r>
            <a:endParaRPr b="1"/>
          </a:p>
        </p:txBody>
      </p:sp>
      <p:sp>
        <p:nvSpPr>
          <p:cNvPr id="378" name="Google Shape;378;p43"/>
          <p:cNvSpPr txBox="1"/>
          <p:nvPr>
            <p:ph idx="1" type="body"/>
          </p:nvPr>
        </p:nvSpPr>
        <p:spPr>
          <a:xfrm>
            <a:off x="14588" y="3969100"/>
            <a:ext cx="34314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KNN </a:t>
            </a:r>
            <a:endParaRPr/>
          </a:p>
        </p:txBody>
      </p:sp>
      <p:sp>
        <p:nvSpPr>
          <p:cNvPr id="379" name="Google Shape;379;p43"/>
          <p:cNvSpPr txBox="1"/>
          <p:nvPr>
            <p:ph idx="1" type="body"/>
          </p:nvPr>
        </p:nvSpPr>
        <p:spPr>
          <a:xfrm>
            <a:off x="3446000" y="4038275"/>
            <a:ext cx="31188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SGDClassifier</a:t>
            </a:r>
            <a:r>
              <a:rPr lang="en"/>
              <a:t> </a:t>
            </a:r>
            <a:endParaRPr/>
          </a:p>
        </p:txBody>
      </p:sp>
      <p:pic>
        <p:nvPicPr>
          <p:cNvPr id="380" name="Google Shape;3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0" y="808900"/>
            <a:ext cx="3155771" cy="32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0363" y="826925"/>
            <a:ext cx="3156807" cy="3193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7175" y="916300"/>
            <a:ext cx="2768526" cy="30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3"/>
          <p:cNvSpPr txBox="1"/>
          <p:nvPr>
            <p:ph idx="1" type="body"/>
          </p:nvPr>
        </p:nvSpPr>
        <p:spPr>
          <a:xfrm>
            <a:off x="6152038" y="4038275"/>
            <a:ext cx="31188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384" name="Google Shape;38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"/>
          <p:cNvSpPr txBox="1"/>
          <p:nvPr>
            <p:ph type="title"/>
          </p:nvPr>
        </p:nvSpPr>
        <p:spPr>
          <a:xfrm>
            <a:off x="311700" y="6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</a:t>
            </a:r>
            <a:endParaRPr b="1"/>
          </a:p>
        </p:txBody>
      </p:sp>
      <p:pic>
        <p:nvPicPr>
          <p:cNvPr id="390" name="Google Shape;39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50" y="634225"/>
            <a:ext cx="3957536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4100" y="542550"/>
            <a:ext cx="4507725" cy="391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4"/>
          <p:cNvSpPr txBox="1"/>
          <p:nvPr/>
        </p:nvSpPr>
        <p:spPr>
          <a:xfrm>
            <a:off x="1051025" y="4564900"/>
            <a:ext cx="29487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YOLOv8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3" name="Google Shape;393;p44"/>
          <p:cNvSpPr txBox="1"/>
          <p:nvPr/>
        </p:nvSpPr>
        <p:spPr>
          <a:xfrm>
            <a:off x="5153613" y="4564900"/>
            <a:ext cx="29487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CNN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4" name="Google Shape;39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</a:t>
            </a:r>
            <a:endParaRPr b="1"/>
          </a:p>
        </p:txBody>
      </p:sp>
      <p:graphicFrame>
        <p:nvGraphicFramePr>
          <p:cNvPr id="400" name="Google Shape;400;p45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{282C1F77-CF19-4914-A7EB-91AAEF61DA14}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SGDClassifier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98.6%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YOLOv8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98.8%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1" name="Google Shape;401;p45"/>
          <p:cNvSpPr txBox="1"/>
          <p:nvPr/>
        </p:nvSpPr>
        <p:spPr>
          <a:xfrm>
            <a:off x="2329325" y="4070625"/>
            <a:ext cx="47553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Overall Accuracy 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Comparison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2" name="Google Shape;40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408" name="Google Shape;40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 and Future Work</a:t>
            </a:r>
            <a:endParaRPr b="1"/>
          </a:p>
        </p:txBody>
      </p:sp>
      <p:sp>
        <p:nvSpPr>
          <p:cNvPr id="414" name="Google Shape;414;p47"/>
          <p:cNvSpPr txBox="1"/>
          <p:nvPr>
            <p:ph idx="1" type="body"/>
          </p:nvPr>
        </p:nvSpPr>
        <p:spPr>
          <a:xfrm>
            <a:off x="311700" y="1152475"/>
            <a:ext cx="3342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issue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 making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</a:t>
            </a:r>
            <a:endParaRPr/>
          </a:p>
        </p:txBody>
      </p:sp>
      <p:sp>
        <p:nvSpPr>
          <p:cNvPr id="415" name="Google Shape;41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47"/>
          <p:cNvSpPr txBox="1"/>
          <p:nvPr/>
        </p:nvSpPr>
        <p:spPr>
          <a:xfrm>
            <a:off x="4638750" y="1275450"/>
            <a:ext cx="23265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Fall ID</a:t>
            </a:r>
            <a:b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201, 211, 221, 231</a:t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Summer ID</a:t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202, 212, 222, 232</a:t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Fall ID</a:t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203, 213, 223, 233</a:t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7" name="Google Shape;41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850" y="1275450"/>
            <a:ext cx="2450592" cy="493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850" y="2438900"/>
            <a:ext cx="2514600" cy="520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Reference:</a:t>
            </a:r>
            <a:endParaRPr b="1"/>
          </a:p>
        </p:txBody>
      </p:sp>
      <p:sp>
        <p:nvSpPr>
          <p:cNvPr id="424" name="Google Shape;42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[1] Z. Lei, S. Zhao, H. Song, and J. Shen, “Scene text recognition using residual convolutional recurrent neural network,” Machine Vision and Applications, vol. 29, no. 5, pp. 861–871, 2018. doi: 10.1007/s00138-018-0942-y.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[2] S. S. Mor, S. Solanki, S. Gupta, S. Dhingra, M. Jain, and R. Saxena, “Handwritten text recognition: With deep learning and android,” International Journal of Engineering and Advanced Technology, vol. 8, no. 3S, pp. 819–825, Feb. 2019, ISSN: 2249-8958. [Online].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[3] H. Dave, “Ocr text detector and audio convertor,” International Journal for Research in Applied Science and Engineering Technology, vol. 8, no. 5, pp. 991–999, 2020. doi: 10.22214/ijraset.2020.5157.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[4] J. E. Tejaswini, “Text extraction from images using ocr,” International Journal for Research in Applied Science and Engineering Technology, vol. 8, no. 5, pp. 1805–1810, 2020. doi: 10.22214/ijraset.2020.5291.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[5] A. U, “Text localization and recognition,” International Journal for Research in Applied Science and Engineering Technology, vol. 8, no. 5, pp. 981–985, 2020. doi: 10.22214/ijraset.2020.5155.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[6] Y. Jiang, Z. Jiang, L. He, and S. Chen, “Text recognition in natural scenes based on deep learning,” Multimedia Tools and Applications, vol. 81, no. 8, pp. 10 545–10 559, 2022. doi: 10.1007/s11042-022-12024-w.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[7] S. Patil, V. Varadarajan, S. Mahadevkar, R. Athawade, L. Maheshwari, S. Kumbhare, Y. Garg, D. Dharrao, P. Kamat, and K. Kotecha, “Enhancing optical character recognition on images with mixed text using semantic segmentation,” Journal of Sensor and Actuator Networks, vol. 11, no. 4, p. 63, 2022. doi: 10.3390/jsan11040063.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[8] S. Xia, J. Kou, N. Liu, and T. Yin, “Scene text recognition based on twostage attention and multi-branch feature fusion module,” Applied Intelligence, vol. 53, no. 11, pp. 14 219–14 232, 2022. doi: 10.1007/s10489-022-04241-5.</a:t>
            </a:r>
            <a:endParaRPr sz="1100"/>
          </a:p>
        </p:txBody>
      </p:sp>
      <p:sp>
        <p:nvSpPr>
          <p:cNvPr id="425" name="Google Shape;42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31" name="Google Shape;431;p49"/>
          <p:cNvSpPr txBox="1"/>
          <p:nvPr>
            <p:ph idx="1" type="body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</a:rPr>
              <a:t>Thank You All!!</a:t>
            </a:r>
            <a:endParaRPr b="1" sz="4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/>
              <a:t> </a:t>
            </a:r>
            <a:endParaRPr b="1" sz="1200"/>
          </a:p>
        </p:txBody>
      </p:sp>
      <p:sp>
        <p:nvSpPr>
          <p:cNvPr id="432" name="Google Shape;43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0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Introduction:</a:t>
            </a:r>
            <a:endParaRPr b="1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A</a:t>
            </a:r>
            <a:r>
              <a:rPr lang="en" sz="1600"/>
              <a:t> technologically advanced tomorrow awaits.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073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The increasing demand for quick data processing.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073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Moving data from paper to computers is laborious and reduces efficiency.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073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Our goal: Making this  process fast and efficient by directly converting the information of the manually checked scripts into digital data.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26948" t="0"/>
          <a:stretch/>
        </p:blipFill>
        <p:spPr>
          <a:xfrm>
            <a:off x="4457340" y="692585"/>
            <a:ext cx="4563818" cy="351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Related</a:t>
            </a:r>
            <a:r>
              <a:rPr b="1" lang="en"/>
              <a:t> Work:</a:t>
            </a:r>
            <a:endParaRPr b="1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017725"/>
            <a:ext cx="4260300" cy="3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CNN with deep descriptor. (Zhengchao et al.[1])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Adamax, a first order gradient based optimization method. (Shubham et al.[2] )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Geometric rectification, pre- processing, image detection, text extractions. (Himank et al.[3])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LSTM( Long Short- Term Memory). (Jyothi et al. [4])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CNN with deep descriptor. (Zhengchao et al.[1])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Adamax, a first order gradient based optimization method. (Shubham et al.[2] )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Geometric rectification, pre- processing, image detection, text extractions. (Himank et al.[3])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LSTM( Long Short- Term Memory). (Jyothi et al. [4])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825" y="1017725"/>
            <a:ext cx="2075688" cy="96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1650" y="1017724"/>
            <a:ext cx="1371599" cy="1165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1250" y="2256575"/>
            <a:ext cx="2148840" cy="753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8315" y="2329034"/>
            <a:ext cx="1024127" cy="933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</a:t>
            </a:r>
            <a:endParaRPr b="1"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029500" y="406925"/>
            <a:ext cx="266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 Creation</a:t>
            </a:r>
            <a:endParaRPr b="1"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12771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25" y="1659475"/>
            <a:ext cx="7953939" cy="269894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3933450" y="4358425"/>
            <a:ext cx="1277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Fig: Data Creation Timeline </a:t>
            </a:r>
            <a:endParaRPr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521500" y="445025"/>
            <a:ext cx="23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09350"/>
            <a:ext cx="25545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Bad </a:t>
            </a:r>
            <a:r>
              <a:rPr lang="en">
                <a:solidFill>
                  <a:schemeClr val="dk1"/>
                </a:solidFill>
              </a:rPr>
              <a:t>Handwriting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00" y="1709300"/>
            <a:ext cx="1204575" cy="12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8125" y="1625649"/>
            <a:ext cx="1271016" cy="127101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4660425" y="1109350"/>
            <a:ext cx="417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Overlapped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9875" y="1709300"/>
            <a:ext cx="1271025" cy="12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5688" y="1625650"/>
            <a:ext cx="1271025" cy="12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688" y="3228350"/>
            <a:ext cx="1929384" cy="844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3621" y="3228350"/>
            <a:ext cx="658368" cy="72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3616" y="4016450"/>
            <a:ext cx="612648" cy="6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36966" y="3122275"/>
            <a:ext cx="7810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10789" y="3122274"/>
            <a:ext cx="8001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03664" y="3146087"/>
            <a:ext cx="7810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44826" y="4092899"/>
            <a:ext cx="11811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54275" y="4149175"/>
            <a:ext cx="1014984" cy="427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183416" y="4059563"/>
            <a:ext cx="4572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942300" y="4653100"/>
            <a:ext cx="1362456" cy="343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703266" y="4103800"/>
            <a:ext cx="1078992" cy="349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2949900" y="96850"/>
            <a:ext cx="162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Dataset:</a:t>
            </a:r>
            <a:endParaRPr b="1"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54275" y="539700"/>
            <a:ext cx="6210300" cy="4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Primary dataset: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Total data size: 7118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Secondary dataset: MNIST dataset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Total data Size: 70,000 (Training - 60,000, Testing - 10,000)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40" name="Google Shape;140;p21"/>
          <p:cNvGraphicFramePr/>
          <p:nvPr/>
        </p:nvGraphicFramePr>
        <p:xfrm>
          <a:off x="6566900" y="53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{282C1F77-CF19-4914-A7EB-91AAEF61DA14}</a:tableStyleId>
              </a:tblPr>
              <a:tblGrid>
                <a:gridCol w="679725"/>
                <a:gridCol w="676225"/>
                <a:gridCol w="6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Digit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Train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Test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1" name="Google Shape;141;p21"/>
          <p:cNvSpPr txBox="1"/>
          <p:nvPr/>
        </p:nvSpPr>
        <p:spPr>
          <a:xfrm>
            <a:off x="4498400" y="393225"/>
            <a:ext cx="135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6808138" y="96850"/>
            <a:ext cx="135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Primary Dataset</a:t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75" y="3398300"/>
            <a:ext cx="4905677" cy="15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2275" y="1226125"/>
            <a:ext cx="2739725" cy="13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