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88" r:id="rId8"/>
    <p:sldId id="291" r:id="rId9"/>
    <p:sldId id="293" r:id="rId10"/>
    <p:sldId id="294" r:id="rId11"/>
    <p:sldId id="295" r:id="rId12"/>
    <p:sldId id="296" r:id="rId13"/>
    <p:sldId id="292" r:id="rId14"/>
    <p:sldId id="29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" initials="B" lastIdx="1" clrIdx="0">
    <p:extLst>
      <p:ext uri="{19B8F6BF-5375-455C-9EA6-DF929625EA0E}">
        <p15:presenceInfo xmlns:p15="http://schemas.microsoft.com/office/powerpoint/2012/main" userId="1b49803c72e8e1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F0AFA-1180-424D-B14D-C121015F8E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DAA72F1-0A02-439D-A46D-DC6766B5DB33}">
      <dgm:prSet phldrT="[Text]"/>
      <dgm:spPr/>
      <dgm:t>
        <a:bodyPr/>
        <a:lstStyle/>
        <a:p>
          <a:r>
            <a:rPr lang="en-US" dirty="0"/>
            <a:t>Standard Form</a:t>
          </a:r>
        </a:p>
      </dgm:t>
    </dgm:pt>
    <dgm:pt modelId="{D5125534-4DA2-41E3-A020-7352D31F09C8}" type="parTrans" cxnId="{CABF4CDF-7F06-4ECB-883E-B71EEFD52CEA}">
      <dgm:prSet/>
      <dgm:spPr/>
      <dgm:t>
        <a:bodyPr/>
        <a:lstStyle/>
        <a:p>
          <a:endParaRPr lang="en-US"/>
        </a:p>
      </dgm:t>
    </dgm:pt>
    <dgm:pt modelId="{A04BA56E-B96A-4798-AD5F-792F80F703DA}" type="sibTrans" cxnId="{CABF4CDF-7F06-4ECB-883E-B71EEFD52CEA}">
      <dgm:prSet/>
      <dgm:spPr/>
      <dgm:t>
        <a:bodyPr/>
        <a:lstStyle/>
        <a:p>
          <a:endParaRPr lang="en-US"/>
        </a:p>
      </dgm:t>
    </dgm:pt>
    <dgm:pt modelId="{2F506B41-7691-455D-ADF6-6D5DD3B5EC72}">
      <dgm:prSet phldrT="[Text]"/>
      <dgm:spPr/>
      <dgm:t>
        <a:bodyPr/>
        <a:lstStyle/>
        <a:p>
          <a:r>
            <a:rPr lang="en-US" dirty="0"/>
            <a:t>Simplex Method</a:t>
          </a:r>
        </a:p>
      </dgm:t>
    </dgm:pt>
    <dgm:pt modelId="{2E7DEF4F-D005-44CE-AC4C-EEFED730B0EC}" type="parTrans" cxnId="{2AD05FB7-1449-4530-9F6E-9BE8B8A5D41F}">
      <dgm:prSet/>
      <dgm:spPr/>
      <dgm:t>
        <a:bodyPr/>
        <a:lstStyle/>
        <a:p>
          <a:endParaRPr lang="en-US"/>
        </a:p>
      </dgm:t>
    </dgm:pt>
    <dgm:pt modelId="{25708B7E-ED45-4C37-AD4B-23136E695AF9}" type="sibTrans" cxnId="{2AD05FB7-1449-4530-9F6E-9BE8B8A5D41F}">
      <dgm:prSet/>
      <dgm:spPr/>
      <dgm:t>
        <a:bodyPr/>
        <a:lstStyle/>
        <a:p>
          <a:endParaRPr lang="en-US"/>
        </a:p>
      </dgm:t>
    </dgm:pt>
    <dgm:pt modelId="{812AD057-6CE0-4920-8390-BC9F96FA6E1A}">
      <dgm:prSet phldrT="[Text]"/>
      <dgm:spPr/>
      <dgm:t>
        <a:bodyPr/>
        <a:lstStyle/>
        <a:p>
          <a:r>
            <a:rPr lang="en-US" dirty="0"/>
            <a:t>Max/Min value</a:t>
          </a:r>
        </a:p>
      </dgm:t>
    </dgm:pt>
    <dgm:pt modelId="{72C521F4-9C5B-438F-B121-13E1FA3FB9A7}" type="sibTrans" cxnId="{C2FCEF45-EA13-4377-94CA-E180B2059051}">
      <dgm:prSet/>
      <dgm:spPr/>
      <dgm:t>
        <a:bodyPr/>
        <a:lstStyle/>
        <a:p>
          <a:endParaRPr lang="en-US"/>
        </a:p>
      </dgm:t>
    </dgm:pt>
    <dgm:pt modelId="{8561E8D7-DBCD-4314-BE8C-4135910145E7}" type="parTrans" cxnId="{C2FCEF45-EA13-4377-94CA-E180B2059051}">
      <dgm:prSet/>
      <dgm:spPr/>
      <dgm:t>
        <a:bodyPr/>
        <a:lstStyle/>
        <a:p>
          <a:endParaRPr lang="en-US"/>
        </a:p>
      </dgm:t>
    </dgm:pt>
    <dgm:pt modelId="{FE329591-DDCA-43DF-8BA4-87C34612A234}" type="pres">
      <dgm:prSet presAssocID="{652F0AFA-1180-424D-B14D-C121015F8E8A}" presName="Name0" presStyleCnt="0">
        <dgm:presLayoutVars>
          <dgm:dir/>
          <dgm:resizeHandles val="exact"/>
        </dgm:presLayoutVars>
      </dgm:prSet>
      <dgm:spPr/>
    </dgm:pt>
    <dgm:pt modelId="{8CC61741-3035-4850-A490-7B85EC86530F}" type="pres">
      <dgm:prSet presAssocID="{6DAA72F1-0A02-439D-A46D-DC6766B5DB33}" presName="node" presStyleLbl="node1" presStyleIdx="0" presStyleCnt="3">
        <dgm:presLayoutVars>
          <dgm:bulletEnabled val="1"/>
        </dgm:presLayoutVars>
      </dgm:prSet>
      <dgm:spPr/>
    </dgm:pt>
    <dgm:pt modelId="{57D8B70E-E96D-451A-A11A-59701CBE197F}" type="pres">
      <dgm:prSet presAssocID="{A04BA56E-B96A-4798-AD5F-792F80F703DA}" presName="sibTrans" presStyleLbl="sibTrans2D1" presStyleIdx="0" presStyleCnt="2"/>
      <dgm:spPr/>
    </dgm:pt>
    <dgm:pt modelId="{F12839EB-2479-441D-BC43-3F2042C53A1D}" type="pres">
      <dgm:prSet presAssocID="{A04BA56E-B96A-4798-AD5F-792F80F703DA}" presName="connectorText" presStyleLbl="sibTrans2D1" presStyleIdx="0" presStyleCnt="2"/>
      <dgm:spPr/>
    </dgm:pt>
    <dgm:pt modelId="{6EC58EF7-5A77-45DF-BC54-EF968D3B940E}" type="pres">
      <dgm:prSet presAssocID="{2F506B41-7691-455D-ADF6-6D5DD3B5EC72}" presName="node" presStyleLbl="node1" presStyleIdx="1" presStyleCnt="3">
        <dgm:presLayoutVars>
          <dgm:bulletEnabled val="1"/>
        </dgm:presLayoutVars>
      </dgm:prSet>
      <dgm:spPr/>
    </dgm:pt>
    <dgm:pt modelId="{B6265179-BD91-440D-8872-3E3FE408EA4D}" type="pres">
      <dgm:prSet presAssocID="{25708B7E-ED45-4C37-AD4B-23136E695AF9}" presName="sibTrans" presStyleLbl="sibTrans2D1" presStyleIdx="1" presStyleCnt="2"/>
      <dgm:spPr/>
    </dgm:pt>
    <dgm:pt modelId="{A4DD3393-4FA1-49D1-B7C4-4D6106EDEF97}" type="pres">
      <dgm:prSet presAssocID="{25708B7E-ED45-4C37-AD4B-23136E695AF9}" presName="connectorText" presStyleLbl="sibTrans2D1" presStyleIdx="1" presStyleCnt="2"/>
      <dgm:spPr/>
    </dgm:pt>
    <dgm:pt modelId="{34427C54-2DDB-4DB3-BEDF-727EDB52F75C}" type="pres">
      <dgm:prSet presAssocID="{812AD057-6CE0-4920-8390-BC9F96FA6E1A}" presName="node" presStyleLbl="node1" presStyleIdx="2" presStyleCnt="3">
        <dgm:presLayoutVars>
          <dgm:bulletEnabled val="1"/>
        </dgm:presLayoutVars>
      </dgm:prSet>
      <dgm:spPr/>
    </dgm:pt>
  </dgm:ptLst>
  <dgm:cxnLst>
    <dgm:cxn modelId="{BC2AE022-1400-4F66-AC2B-3AB61E56D786}" type="presOf" srcId="{25708B7E-ED45-4C37-AD4B-23136E695AF9}" destId="{A4DD3393-4FA1-49D1-B7C4-4D6106EDEF97}" srcOrd="1" destOrd="0" presId="urn:microsoft.com/office/officeart/2005/8/layout/process1"/>
    <dgm:cxn modelId="{62F60B24-DB61-4882-BC20-E03A3E49A44F}" type="presOf" srcId="{A04BA56E-B96A-4798-AD5F-792F80F703DA}" destId="{F12839EB-2479-441D-BC43-3F2042C53A1D}" srcOrd="1" destOrd="0" presId="urn:microsoft.com/office/officeart/2005/8/layout/process1"/>
    <dgm:cxn modelId="{1EB2BD36-9A7C-4B02-8218-705ECD05F4FE}" type="presOf" srcId="{812AD057-6CE0-4920-8390-BC9F96FA6E1A}" destId="{34427C54-2DDB-4DB3-BEDF-727EDB52F75C}" srcOrd="0" destOrd="0" presId="urn:microsoft.com/office/officeart/2005/8/layout/process1"/>
    <dgm:cxn modelId="{A5F3B23A-9EDC-422B-B788-064FCBF38CB7}" type="presOf" srcId="{652F0AFA-1180-424D-B14D-C121015F8E8A}" destId="{FE329591-DDCA-43DF-8BA4-87C34612A234}" srcOrd="0" destOrd="0" presId="urn:microsoft.com/office/officeart/2005/8/layout/process1"/>
    <dgm:cxn modelId="{C2FCEF45-EA13-4377-94CA-E180B2059051}" srcId="{652F0AFA-1180-424D-B14D-C121015F8E8A}" destId="{812AD057-6CE0-4920-8390-BC9F96FA6E1A}" srcOrd="2" destOrd="0" parTransId="{8561E8D7-DBCD-4314-BE8C-4135910145E7}" sibTransId="{72C521F4-9C5B-438F-B121-13E1FA3FB9A7}"/>
    <dgm:cxn modelId="{6E0DE29A-37A1-4862-85A5-95E0C043CB9C}" type="presOf" srcId="{2F506B41-7691-455D-ADF6-6D5DD3B5EC72}" destId="{6EC58EF7-5A77-45DF-BC54-EF968D3B940E}" srcOrd="0" destOrd="0" presId="urn:microsoft.com/office/officeart/2005/8/layout/process1"/>
    <dgm:cxn modelId="{2AD05FB7-1449-4530-9F6E-9BE8B8A5D41F}" srcId="{652F0AFA-1180-424D-B14D-C121015F8E8A}" destId="{2F506B41-7691-455D-ADF6-6D5DD3B5EC72}" srcOrd="1" destOrd="0" parTransId="{2E7DEF4F-D005-44CE-AC4C-EEFED730B0EC}" sibTransId="{25708B7E-ED45-4C37-AD4B-23136E695AF9}"/>
    <dgm:cxn modelId="{ACC49CB8-7845-49E3-AF4A-0963777AD4E7}" type="presOf" srcId="{A04BA56E-B96A-4798-AD5F-792F80F703DA}" destId="{57D8B70E-E96D-451A-A11A-59701CBE197F}" srcOrd="0" destOrd="0" presId="urn:microsoft.com/office/officeart/2005/8/layout/process1"/>
    <dgm:cxn modelId="{CABF4CDF-7F06-4ECB-883E-B71EEFD52CEA}" srcId="{652F0AFA-1180-424D-B14D-C121015F8E8A}" destId="{6DAA72F1-0A02-439D-A46D-DC6766B5DB33}" srcOrd="0" destOrd="0" parTransId="{D5125534-4DA2-41E3-A020-7352D31F09C8}" sibTransId="{A04BA56E-B96A-4798-AD5F-792F80F703DA}"/>
    <dgm:cxn modelId="{4C6B5AE7-CE16-41CF-9C8B-9D861C733DC9}" type="presOf" srcId="{25708B7E-ED45-4C37-AD4B-23136E695AF9}" destId="{B6265179-BD91-440D-8872-3E3FE408EA4D}" srcOrd="0" destOrd="0" presId="urn:microsoft.com/office/officeart/2005/8/layout/process1"/>
    <dgm:cxn modelId="{AE5BECF6-4B4D-40C1-9F0A-569033C1760F}" type="presOf" srcId="{6DAA72F1-0A02-439D-A46D-DC6766B5DB33}" destId="{8CC61741-3035-4850-A490-7B85EC86530F}" srcOrd="0" destOrd="0" presId="urn:microsoft.com/office/officeart/2005/8/layout/process1"/>
    <dgm:cxn modelId="{5B5E16AD-FC90-4F51-89BF-4A68972FCE60}" type="presParOf" srcId="{FE329591-DDCA-43DF-8BA4-87C34612A234}" destId="{8CC61741-3035-4850-A490-7B85EC86530F}" srcOrd="0" destOrd="0" presId="urn:microsoft.com/office/officeart/2005/8/layout/process1"/>
    <dgm:cxn modelId="{31DD02E9-6E33-4001-8527-178DD793BE00}" type="presParOf" srcId="{FE329591-DDCA-43DF-8BA4-87C34612A234}" destId="{57D8B70E-E96D-451A-A11A-59701CBE197F}" srcOrd="1" destOrd="0" presId="urn:microsoft.com/office/officeart/2005/8/layout/process1"/>
    <dgm:cxn modelId="{F77C2716-A41F-4312-A6C7-155C573133DD}" type="presParOf" srcId="{57D8B70E-E96D-451A-A11A-59701CBE197F}" destId="{F12839EB-2479-441D-BC43-3F2042C53A1D}" srcOrd="0" destOrd="0" presId="urn:microsoft.com/office/officeart/2005/8/layout/process1"/>
    <dgm:cxn modelId="{0664CB59-894F-4595-A0EA-EF9C6D83D1A5}" type="presParOf" srcId="{FE329591-DDCA-43DF-8BA4-87C34612A234}" destId="{6EC58EF7-5A77-45DF-BC54-EF968D3B940E}" srcOrd="2" destOrd="0" presId="urn:microsoft.com/office/officeart/2005/8/layout/process1"/>
    <dgm:cxn modelId="{4E62829C-F3FA-4E9A-A681-01259C675051}" type="presParOf" srcId="{FE329591-DDCA-43DF-8BA4-87C34612A234}" destId="{B6265179-BD91-440D-8872-3E3FE408EA4D}" srcOrd="3" destOrd="0" presId="urn:microsoft.com/office/officeart/2005/8/layout/process1"/>
    <dgm:cxn modelId="{AC7838F6-6825-4D1D-AF9B-D698FAB80A84}" type="presParOf" srcId="{B6265179-BD91-440D-8872-3E3FE408EA4D}" destId="{A4DD3393-4FA1-49D1-B7C4-4D6106EDEF97}" srcOrd="0" destOrd="0" presId="urn:microsoft.com/office/officeart/2005/8/layout/process1"/>
    <dgm:cxn modelId="{0CE32D41-3467-4128-BBF1-A4E847EFFF2F}" type="presParOf" srcId="{FE329591-DDCA-43DF-8BA4-87C34612A234}" destId="{34427C54-2DDB-4DB3-BEDF-727EDB52F7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1741-3035-4850-A490-7B85EC86530F}">
      <dsp:nvSpPr>
        <dsp:cNvPr id="0" name=""/>
        <dsp:cNvSpPr/>
      </dsp:nvSpPr>
      <dsp:spPr>
        <a:xfrm>
          <a:off x="7427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Standard Form</a:t>
          </a:r>
        </a:p>
      </dsp:txBody>
      <dsp:txXfrm>
        <a:off x="46438" y="1401912"/>
        <a:ext cx="2141876" cy="1253917"/>
      </dsp:txXfrm>
    </dsp:sp>
    <dsp:sp modelId="{57D8B70E-E96D-451A-A11A-59701CBE197F}">
      <dsp:nvSpPr>
        <dsp:cNvPr id="0" name=""/>
        <dsp:cNvSpPr/>
      </dsp:nvSpPr>
      <dsp:spPr>
        <a:xfrm>
          <a:off x="2449315" y="1753603"/>
          <a:ext cx="470618" cy="55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449315" y="1863710"/>
        <a:ext cx="329433" cy="330320"/>
      </dsp:txXfrm>
    </dsp:sp>
    <dsp:sp modelId="{6EC58EF7-5A77-45DF-BC54-EF968D3B940E}">
      <dsp:nvSpPr>
        <dsp:cNvPr id="0" name=""/>
        <dsp:cNvSpPr/>
      </dsp:nvSpPr>
      <dsp:spPr>
        <a:xfrm>
          <a:off x="3115285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Simplex Method</a:t>
          </a:r>
        </a:p>
      </dsp:txBody>
      <dsp:txXfrm>
        <a:off x="3154296" y="1401912"/>
        <a:ext cx="2141876" cy="1253917"/>
      </dsp:txXfrm>
    </dsp:sp>
    <dsp:sp modelId="{B6265179-BD91-440D-8872-3E3FE408EA4D}">
      <dsp:nvSpPr>
        <dsp:cNvPr id="0" name=""/>
        <dsp:cNvSpPr/>
      </dsp:nvSpPr>
      <dsp:spPr>
        <a:xfrm>
          <a:off x="5557174" y="1753603"/>
          <a:ext cx="470618" cy="55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557174" y="1863710"/>
        <a:ext cx="329433" cy="330320"/>
      </dsp:txXfrm>
    </dsp:sp>
    <dsp:sp modelId="{34427C54-2DDB-4DB3-BEDF-727EDB52F75C}">
      <dsp:nvSpPr>
        <dsp:cNvPr id="0" name=""/>
        <dsp:cNvSpPr/>
      </dsp:nvSpPr>
      <dsp:spPr>
        <a:xfrm>
          <a:off x="6223143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Max/Min value</a:t>
          </a:r>
        </a:p>
      </dsp:txBody>
      <dsp:txXfrm>
        <a:off x="6262154" y="1401912"/>
        <a:ext cx="2141876" cy="125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SakibAlHasan/SPL-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234" y="922221"/>
            <a:ext cx="6260591" cy="741218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PROJECT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2834917"/>
            <a:ext cx="839986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 </a:t>
            </a:r>
            <a:r>
              <a:rPr lang="en-US" sz="1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Equation Solver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by:                               Supervised by: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64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Sakib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Al Hasan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Dr.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Naushin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Nower</a:t>
            </a: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Roll: 60931				Associate professor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4915" r="4447" b="5687"/>
          <a:stretch/>
        </p:blipFill>
        <p:spPr>
          <a:xfrm>
            <a:off x="9025247" y="1626919"/>
            <a:ext cx="2196935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2367693" y="2267025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variable and number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367693" y="3263498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matrix from equations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30" y="1428825"/>
            <a:ext cx="2733675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7693" y="4259972"/>
            <a:ext cx="5180508" cy="61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simplex, </a:t>
            </a:r>
            <a:r>
              <a:rPr lang="en-US" dirty="0" err="1"/>
              <a:t>bairstow’s</a:t>
            </a:r>
            <a:r>
              <a:rPr lang="en-US" dirty="0"/>
              <a:t> algorithm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9387" y="2412310"/>
            <a:ext cx="9150074" cy="36845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Language: </a:t>
            </a:r>
            <a:r>
              <a:rPr lang="en-US" dirty="0"/>
              <a:t>C</a:t>
            </a:r>
            <a:r>
              <a:rPr lang="en-US" sz="1800" dirty="0">
                <a:latin typeface="+mn-lt"/>
              </a:rPr>
              <a:t>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20" y="2982985"/>
            <a:ext cx="1571167" cy="17123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2866" y="5266004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>
                <a:solidFill>
                  <a:srgbClr val="92D050"/>
                </a:solidFill>
              </a:rPr>
              <a:t>Github</a:t>
            </a:r>
            <a:r>
              <a:rPr lang="en-SG" dirty="0">
                <a:solidFill>
                  <a:srgbClr val="92D050"/>
                </a:solidFill>
              </a:rPr>
              <a:t> link: </a:t>
            </a:r>
            <a:r>
              <a:rPr lang="en-SG" dirty="0">
                <a:solidFill>
                  <a:srgbClr val="92D050"/>
                </a:solidFill>
                <a:hlinkClick r:id="rId3"/>
              </a:rPr>
              <a:t>https://github.com/mdSakibAlHasan/SPL-1</a:t>
            </a:r>
            <a:endParaRPr lang="en-SG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F0E55-4049-A906-C791-80F8325D7295}"/>
              </a:ext>
            </a:extLst>
          </p:cNvPr>
          <p:cNvSpPr txBox="1"/>
          <p:nvPr/>
        </p:nvSpPr>
        <p:spPr>
          <a:xfrm>
            <a:off x="7162800" y="2398456"/>
            <a:ext cx="3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of code: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EA10959-3BB8-4C3C-D877-020F767844AA}"/>
              </a:ext>
            </a:extLst>
          </p:cNvPr>
          <p:cNvSpPr/>
          <p:nvPr/>
        </p:nvSpPr>
        <p:spPr>
          <a:xfrm>
            <a:off x="7072113" y="2982985"/>
            <a:ext cx="1846118" cy="1673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1450+</a:t>
            </a:r>
          </a:p>
        </p:txBody>
      </p:sp>
    </p:spTree>
    <p:extLst>
      <p:ext uri="{BB962C8B-B14F-4D97-AF65-F5344CB8AC3E}">
        <p14:creationId xmlns:p14="http://schemas.microsoft.com/office/powerpoint/2010/main" val="30241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t Ways to Say Thank-You — Emily Pos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971305" y="1617415"/>
            <a:ext cx="74458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latin typeface="Algerian" panose="04020705040A02060702" pitchFamily="82" charset="0"/>
              </a:rPr>
              <a:t>Thank       	You</a:t>
            </a:r>
            <a:endParaRPr lang="en-SG" sz="13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70" y="1063487"/>
            <a:ext cx="7781544" cy="85905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8" y="6246640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077816FD-EF7A-4AF4-9D18-8E231EC90107}"/>
              </a:ext>
            </a:extLst>
          </p:cNvPr>
          <p:cNvSpPr/>
          <p:nvPr/>
        </p:nvSpPr>
        <p:spPr>
          <a:xfrm>
            <a:off x="2610679" y="2436960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Linear algebra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E6648C-118C-40A6-BE5B-808733E5E133}"/>
              </a:ext>
            </a:extLst>
          </p:cNvPr>
          <p:cNvSpPr/>
          <p:nvPr/>
        </p:nvSpPr>
        <p:spPr>
          <a:xfrm>
            <a:off x="3710608" y="3666996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Linear programming 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AC6B3D7-CB3F-4C50-A618-1E880A82C6D5}"/>
              </a:ext>
            </a:extLst>
          </p:cNvPr>
          <p:cNvSpPr/>
          <p:nvPr/>
        </p:nvSpPr>
        <p:spPr>
          <a:xfrm>
            <a:off x="4573104" y="4956818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Polynomial</a:t>
            </a:r>
            <a:r>
              <a:rPr lang="en-US" dirty="0"/>
              <a:t> </a:t>
            </a:r>
            <a:r>
              <a:rPr lang="en-US" sz="2000" dirty="0"/>
              <a:t>equation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7586" y="186275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project solve three types of equation.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692" y="1877177"/>
            <a:ext cx="671830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Find a maximum and minimum value for linear programming and also find critical 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Solve the polynomial equation and print all real and rational roots.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Users can Input the whole equation or input coefficient of the equation.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Input linear equation and it will find the solution if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Also, detect if infinitely many solutions or no solution exists.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65" y="866090"/>
            <a:ext cx="2163928" cy="2313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54B6F-8C85-4336-88AD-7865AAE8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757" y="4172277"/>
            <a:ext cx="199100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DC548C-57E3-1F3A-EE89-CBF9F9F31C2C}"/>
              </a:ext>
            </a:extLst>
          </p:cNvPr>
          <p:cNvSpPr/>
          <p:nvPr/>
        </p:nvSpPr>
        <p:spPr>
          <a:xfrm>
            <a:off x="3200401" y="1078456"/>
            <a:ext cx="4232786" cy="5355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linear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9ABB9-073E-640F-8102-CDB80D92D782}"/>
              </a:ext>
            </a:extLst>
          </p:cNvPr>
          <p:cNvSpPr/>
          <p:nvPr/>
        </p:nvSpPr>
        <p:spPr>
          <a:xfrm>
            <a:off x="3723968" y="1942983"/>
            <a:ext cx="3185651" cy="73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0F3FD-1766-0BBA-3C8D-98E8A4D105C2}"/>
              </a:ext>
            </a:extLst>
          </p:cNvPr>
          <p:cNvSpPr/>
          <p:nvPr/>
        </p:nvSpPr>
        <p:spPr>
          <a:xfrm>
            <a:off x="3677368" y="2989661"/>
            <a:ext cx="3278845" cy="864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Determinant of matrix</a:t>
            </a:r>
          </a:p>
          <a:p>
            <a:pPr algn="ctr"/>
            <a:r>
              <a:rPr lang="en-US" dirty="0"/>
              <a:t>(row reduction method)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A3988C3-6ACD-2C81-5BB4-E611B20097BE}"/>
              </a:ext>
            </a:extLst>
          </p:cNvPr>
          <p:cNvSpPr/>
          <p:nvPr/>
        </p:nvSpPr>
        <p:spPr>
          <a:xfrm>
            <a:off x="4221724" y="4062240"/>
            <a:ext cx="2190135" cy="113562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 = 0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E33930-B167-0671-FC66-42B4DB09A1C9}"/>
              </a:ext>
            </a:extLst>
          </p:cNvPr>
          <p:cNvSpPr/>
          <p:nvPr/>
        </p:nvSpPr>
        <p:spPr>
          <a:xfrm>
            <a:off x="6576926" y="4538399"/>
            <a:ext cx="1285461" cy="23704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25521B-644B-7CAB-D262-6C436F305A8B}"/>
              </a:ext>
            </a:extLst>
          </p:cNvPr>
          <p:cNvSpPr/>
          <p:nvPr/>
        </p:nvSpPr>
        <p:spPr>
          <a:xfrm>
            <a:off x="8265331" y="4268133"/>
            <a:ext cx="2986869" cy="777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Infinite / No solution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68BAB3-9EDC-D9D4-BC44-118BA33141A3}"/>
              </a:ext>
            </a:extLst>
          </p:cNvPr>
          <p:cNvSpPr/>
          <p:nvPr/>
        </p:nvSpPr>
        <p:spPr>
          <a:xfrm>
            <a:off x="3501993" y="5525251"/>
            <a:ext cx="3526361" cy="1135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Unique Solution</a:t>
            </a:r>
          </a:p>
          <a:p>
            <a:pPr algn="ctr"/>
            <a:r>
              <a:rPr lang="en-US" dirty="0"/>
              <a:t>(</a:t>
            </a:r>
            <a:r>
              <a:rPr lang="en-US"/>
              <a:t>Cramer’s rule)</a:t>
            </a:r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952D5D5-91DD-7C92-6879-B07AB4B16CA6}"/>
              </a:ext>
            </a:extLst>
          </p:cNvPr>
          <p:cNvSpPr/>
          <p:nvPr/>
        </p:nvSpPr>
        <p:spPr>
          <a:xfrm>
            <a:off x="5102942" y="5203645"/>
            <a:ext cx="383458" cy="3216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E761DFE-AE79-EB98-23ED-6069498A826E}"/>
              </a:ext>
            </a:extLst>
          </p:cNvPr>
          <p:cNvSpPr/>
          <p:nvPr/>
        </p:nvSpPr>
        <p:spPr>
          <a:xfrm>
            <a:off x="5102942" y="1660134"/>
            <a:ext cx="162232" cy="1654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2CFF6B-13AE-C52D-34FA-C731522E651C}"/>
              </a:ext>
            </a:extLst>
          </p:cNvPr>
          <p:cNvSpPr/>
          <p:nvPr/>
        </p:nvSpPr>
        <p:spPr>
          <a:xfrm>
            <a:off x="5102942" y="2727170"/>
            <a:ext cx="383458" cy="27065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4CB109A-E97D-74BB-0FA8-BCF2E39694BB}"/>
              </a:ext>
            </a:extLst>
          </p:cNvPr>
          <p:cNvSpPr/>
          <p:nvPr/>
        </p:nvSpPr>
        <p:spPr>
          <a:xfrm>
            <a:off x="5265174" y="3912527"/>
            <a:ext cx="221226" cy="1497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output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1"/>
          <a:stretch/>
        </p:blipFill>
        <p:spPr>
          <a:xfrm>
            <a:off x="187939" y="2652185"/>
            <a:ext cx="3476625" cy="273098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41" y="2791904"/>
            <a:ext cx="3580120" cy="1497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6121"/>
            <a:ext cx="5205202" cy="1497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F843F-E12D-BBD9-C952-5A4C610E6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012031"/>
            <a:ext cx="3962399" cy="266816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A26321F-3DF4-BB0E-EF3B-50488DA62880}"/>
              </a:ext>
            </a:extLst>
          </p:cNvPr>
          <p:cNvSpPr/>
          <p:nvPr/>
        </p:nvSpPr>
        <p:spPr>
          <a:xfrm>
            <a:off x="4895988" y="2845969"/>
            <a:ext cx="2400022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229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73A4-291B-6B6B-648E-07B7C6DD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                                Bairstow’s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74D9D-43B6-9B91-9E25-E5F0D493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760C5E-1CBD-B9C8-5BF2-7115E85FBA96}"/>
              </a:ext>
            </a:extLst>
          </p:cNvPr>
          <p:cNvSpPr/>
          <p:nvPr/>
        </p:nvSpPr>
        <p:spPr>
          <a:xfrm>
            <a:off x="2376278" y="2447416"/>
            <a:ext cx="6692349" cy="12722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Divide polynomial equation by a quadratic equation	</a:t>
            </a:r>
          </a:p>
          <a:p>
            <a:r>
              <a:rPr lang="en-US" dirty="0"/>
              <a:t>	(A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n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n-1</a:t>
            </a:r>
            <a:r>
              <a:rPr lang="en-US" dirty="0"/>
              <a:t>+……..+A</a:t>
            </a:r>
            <a:r>
              <a:rPr lang="en-US" baseline="-25000" dirty="0"/>
              <a:t>n-1</a:t>
            </a:r>
            <a:r>
              <a:rPr lang="en-US" dirty="0"/>
              <a:t>X + A</a:t>
            </a:r>
            <a:r>
              <a:rPr lang="en-US" baseline="-25000" dirty="0"/>
              <a:t>n </a:t>
            </a:r>
            <a:r>
              <a:rPr lang="en-US" dirty="0"/>
              <a:t>)  /  (aX</a:t>
            </a:r>
            <a:r>
              <a:rPr lang="en-US" baseline="30000" dirty="0"/>
              <a:t>2</a:t>
            </a:r>
            <a:r>
              <a:rPr lang="en-US" dirty="0"/>
              <a:t>+bX+c)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6F0C2B2-685A-E170-B25D-35A6C6563BBE}"/>
              </a:ext>
            </a:extLst>
          </p:cNvPr>
          <p:cNvSpPr/>
          <p:nvPr/>
        </p:nvSpPr>
        <p:spPr>
          <a:xfrm>
            <a:off x="7673009" y="2424557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2BD33-7590-0F91-8E39-938F71A64312}"/>
              </a:ext>
            </a:extLst>
          </p:cNvPr>
          <p:cNvSpPr/>
          <p:nvPr/>
        </p:nvSpPr>
        <p:spPr>
          <a:xfrm>
            <a:off x="9531627" y="3821720"/>
            <a:ext cx="2504661" cy="768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r>
              <a:rPr lang="en-US" baseline="30000" dirty="0"/>
              <a:t>2</a:t>
            </a:r>
            <a:r>
              <a:rPr lang="en-US" dirty="0"/>
              <a:t>+bX+c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D6F3EA-1771-5590-4CBB-41388D3F8F90}"/>
                  </a:ext>
                </a:extLst>
              </p:cNvPr>
              <p:cNvSpPr/>
              <p:nvPr/>
            </p:nvSpPr>
            <p:spPr>
              <a:xfrm>
                <a:off x="9709812" y="4832528"/>
                <a:ext cx="2329402" cy="93308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D6F3EA-1771-5590-4CBB-41388D3F8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812" y="4832528"/>
                <a:ext cx="2329402" cy="9330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5B68C4A6-95C9-788E-F265-C8BFFBC4ECB1}"/>
              </a:ext>
            </a:extLst>
          </p:cNvPr>
          <p:cNvSpPr/>
          <p:nvPr/>
        </p:nvSpPr>
        <p:spPr>
          <a:xfrm>
            <a:off x="10496826" y="5811619"/>
            <a:ext cx="755374" cy="31698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4672E6-9FDC-59C1-69FD-D1FFA8B009D1}"/>
              </a:ext>
            </a:extLst>
          </p:cNvPr>
          <p:cNvSpPr/>
          <p:nvPr/>
        </p:nvSpPr>
        <p:spPr>
          <a:xfrm>
            <a:off x="9906332" y="6135236"/>
            <a:ext cx="2129956" cy="668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 roots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D8A949-1210-A7AD-72DE-8C45A09E9D59}"/>
              </a:ext>
            </a:extLst>
          </p:cNvPr>
          <p:cNvSpPr/>
          <p:nvPr/>
        </p:nvSpPr>
        <p:spPr>
          <a:xfrm>
            <a:off x="2563283" y="5713377"/>
            <a:ext cx="6976533" cy="1090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n-2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n-3</a:t>
            </a:r>
            <a:r>
              <a:rPr lang="en-US" dirty="0"/>
              <a:t>+……..+A</a:t>
            </a:r>
            <a:r>
              <a:rPr lang="en-US" baseline="-25000" dirty="0"/>
              <a:t>n-3</a:t>
            </a:r>
            <a:r>
              <a:rPr lang="en-US" dirty="0"/>
              <a:t>X + A</a:t>
            </a:r>
            <a:r>
              <a:rPr lang="en-US" baseline="-25000" dirty="0"/>
              <a:t>n-2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2CFDCE-653B-7443-CD92-AC143F4A6FDE}"/>
              </a:ext>
            </a:extLst>
          </p:cNvPr>
          <p:cNvSpPr/>
          <p:nvPr/>
        </p:nvSpPr>
        <p:spPr>
          <a:xfrm>
            <a:off x="3177633" y="1076261"/>
            <a:ext cx="5062568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Equation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n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n-1</a:t>
            </a:r>
            <a:r>
              <a:rPr lang="en-US" dirty="0"/>
              <a:t>+……..+A</a:t>
            </a:r>
            <a:r>
              <a:rPr lang="en-US" baseline="-25000" dirty="0"/>
              <a:t>n-1</a:t>
            </a:r>
            <a:r>
              <a:rPr lang="en-US" dirty="0"/>
              <a:t>X + 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13A3D89-B000-4DBC-734A-E5285F9727FC}"/>
              </a:ext>
            </a:extLst>
          </p:cNvPr>
          <p:cNvSpPr/>
          <p:nvPr/>
        </p:nvSpPr>
        <p:spPr>
          <a:xfrm>
            <a:off x="4147785" y="3821720"/>
            <a:ext cx="3149333" cy="101080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Remainder=0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11BCFB4-DC82-281A-EAF0-0C4ECB54C26B}"/>
              </a:ext>
            </a:extLst>
          </p:cNvPr>
          <p:cNvSpPr/>
          <p:nvPr/>
        </p:nvSpPr>
        <p:spPr>
          <a:xfrm>
            <a:off x="5470071" y="2104932"/>
            <a:ext cx="326572" cy="24038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E479050-BC90-DDF0-739D-E5A3B434F5FD}"/>
              </a:ext>
            </a:extLst>
          </p:cNvPr>
          <p:cNvSpPr/>
          <p:nvPr/>
        </p:nvSpPr>
        <p:spPr>
          <a:xfrm>
            <a:off x="10637749" y="4621948"/>
            <a:ext cx="473528" cy="19547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F8DD144-7E43-D059-62CE-12D2CD9E46DA}"/>
              </a:ext>
            </a:extLst>
          </p:cNvPr>
          <p:cNvSpPr/>
          <p:nvPr/>
        </p:nvSpPr>
        <p:spPr>
          <a:xfrm>
            <a:off x="7496493" y="4241409"/>
            <a:ext cx="1835759" cy="348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59280F4-F827-A370-687A-04E31B2276F5}"/>
              </a:ext>
            </a:extLst>
          </p:cNvPr>
          <p:cNvSpPr/>
          <p:nvPr/>
        </p:nvSpPr>
        <p:spPr>
          <a:xfrm>
            <a:off x="7279201" y="4525932"/>
            <a:ext cx="375891" cy="112530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C71389E-2720-B35F-C924-22CF8E952880}"/>
              </a:ext>
            </a:extLst>
          </p:cNvPr>
          <p:cNvSpPr/>
          <p:nvPr/>
        </p:nvSpPr>
        <p:spPr>
          <a:xfrm>
            <a:off x="2959436" y="4195808"/>
            <a:ext cx="1026452" cy="33012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41B3331-2F67-70BB-6E63-E8EF5B2DA906}"/>
              </a:ext>
            </a:extLst>
          </p:cNvPr>
          <p:cNvSpPr/>
          <p:nvPr/>
        </p:nvSpPr>
        <p:spPr>
          <a:xfrm>
            <a:off x="2685689" y="3790659"/>
            <a:ext cx="348119" cy="535531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DF4429AD-66BA-50D5-D6E2-5C0BB737ED3D}"/>
              </a:ext>
            </a:extLst>
          </p:cNvPr>
          <p:cNvSpPr/>
          <p:nvPr/>
        </p:nvSpPr>
        <p:spPr>
          <a:xfrm>
            <a:off x="881743" y="6128603"/>
            <a:ext cx="1494535" cy="18647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46FE153-7103-7BB6-8AEA-C320FC5DE215}"/>
              </a:ext>
            </a:extLst>
          </p:cNvPr>
          <p:cNvSpPr/>
          <p:nvPr/>
        </p:nvSpPr>
        <p:spPr>
          <a:xfrm>
            <a:off x="817892" y="3042239"/>
            <a:ext cx="1378875" cy="1864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23F5FAA2-07BA-7A89-ED26-EB23CC046131}"/>
              </a:ext>
            </a:extLst>
          </p:cNvPr>
          <p:cNvSpPr/>
          <p:nvPr/>
        </p:nvSpPr>
        <p:spPr>
          <a:xfrm>
            <a:off x="734008" y="3167251"/>
            <a:ext cx="250774" cy="3091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363-36F2-D567-7768-09300F61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E053D-0994-EFC0-C16E-A958CABE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4E3A6-276B-4D40-AA5F-F525BACA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5" y="1470992"/>
            <a:ext cx="4287080" cy="2252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5F67C-27CA-5145-5024-78F8F7F0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6" y="774761"/>
            <a:ext cx="3775009" cy="225286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CF34B91-937A-8C46-7667-5A7C27EBF89B}"/>
              </a:ext>
            </a:extLst>
          </p:cNvPr>
          <p:cNvSpPr/>
          <p:nvPr/>
        </p:nvSpPr>
        <p:spPr>
          <a:xfrm>
            <a:off x="4996070" y="3326296"/>
            <a:ext cx="3458817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Equation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52A9FD-2016-70BA-F2EB-7F8206A8E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44" y="4618875"/>
            <a:ext cx="4133556" cy="14643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1AD6BF-764B-5C43-7C4D-E1B6B1A6F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72" y="4658631"/>
            <a:ext cx="5142025" cy="19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83BE-8AC8-5D47-11A2-4398A87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3300F-ACB9-1363-28F0-2C0A1FAF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52220F-1141-7D11-9177-97D172CBE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554503"/>
              </p:ext>
            </p:extLst>
          </p:nvPr>
        </p:nvGraphicFramePr>
        <p:xfrm>
          <a:off x="1826315" y="1667894"/>
          <a:ext cx="8450470" cy="405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8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216D-BB92-D39F-71EC-330C47E9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92661-66BC-1ED4-C7F8-1D00981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B5BEE-58FC-D149-E595-E7413C61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2" y="2638263"/>
            <a:ext cx="4368858" cy="4041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4D7DA-622B-79EA-D274-48918E03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41" y="2485830"/>
            <a:ext cx="4210022" cy="419437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6C53B6-D6FA-11E6-6877-7C393AAF64B4}"/>
              </a:ext>
            </a:extLst>
          </p:cNvPr>
          <p:cNvSpPr/>
          <p:nvPr/>
        </p:nvSpPr>
        <p:spPr>
          <a:xfrm>
            <a:off x="4200939" y="1457739"/>
            <a:ext cx="3454402" cy="86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programming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4C0BC87-C3E3-29C8-63CE-76DAFDEA3804}"/>
              </a:ext>
            </a:extLst>
          </p:cNvPr>
          <p:cNvSpPr/>
          <p:nvPr/>
        </p:nvSpPr>
        <p:spPr>
          <a:xfrm>
            <a:off x="4708084" y="3246782"/>
            <a:ext cx="1895917" cy="841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value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E8553E-63D4-C6A0-AA6F-ED930558F85C}"/>
              </a:ext>
            </a:extLst>
          </p:cNvPr>
          <p:cNvSpPr/>
          <p:nvPr/>
        </p:nvSpPr>
        <p:spPr>
          <a:xfrm>
            <a:off x="5287617" y="5168348"/>
            <a:ext cx="2067340" cy="86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value</a:t>
            </a:r>
          </a:p>
        </p:txBody>
      </p:sp>
    </p:spTree>
    <p:extLst>
      <p:ext uri="{BB962C8B-B14F-4D97-AF65-F5344CB8AC3E}">
        <p14:creationId xmlns:p14="http://schemas.microsoft.com/office/powerpoint/2010/main" val="4699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1075</TotalTime>
  <Words>287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Cambria Math</vt:lpstr>
      <vt:lpstr>Trade Gothic LT Pro</vt:lpstr>
      <vt:lpstr>Trebuchet MS</vt:lpstr>
      <vt:lpstr>Wingdings</vt:lpstr>
      <vt:lpstr>Office Theme</vt:lpstr>
      <vt:lpstr>SOFTWARE PROJECT LAB-1</vt:lpstr>
      <vt:lpstr>Overview</vt:lpstr>
      <vt:lpstr>Scope</vt:lpstr>
      <vt:lpstr>Linear algebra</vt:lpstr>
      <vt:lpstr>Some output</vt:lpstr>
      <vt:lpstr>Polynomial Equation                                Bairstow’s algorithm</vt:lpstr>
      <vt:lpstr>Output</vt:lpstr>
      <vt:lpstr>Linear programming</vt:lpstr>
      <vt:lpstr>Output</vt:lpstr>
      <vt:lpstr>What are the challenges?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Blue</dc:creator>
  <cp:lastModifiedBy>User</cp:lastModifiedBy>
  <cp:revision>116</cp:revision>
  <dcterms:created xsi:type="dcterms:W3CDTF">2022-03-04T17:39:08Z</dcterms:created>
  <dcterms:modified xsi:type="dcterms:W3CDTF">2022-05-30T02:13:19Z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