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70" r:id="rId6"/>
    <p:sldId id="260" r:id="rId7"/>
    <p:sldId id="261" r:id="rId8"/>
    <p:sldId id="272" r:id="rId9"/>
    <p:sldId id="271" r:id="rId10"/>
    <p:sldId id="262" r:id="rId11"/>
    <p:sldId id="264" r:id="rId12"/>
    <p:sldId id="273" r:id="rId13"/>
    <p:sldId id="266"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212" y="1353184"/>
            <a:ext cx="8791575" cy="2387600"/>
          </a:xfrm>
        </p:spPr>
        <p:txBody>
          <a:bodyPr>
            <a:normAutofit fontScale="90000"/>
          </a:bodyPr>
          <a:lstStyle/>
          <a:p>
            <a:r>
              <a:rPr lang="en-IN" dirty="0"/>
              <a:t>A Fuzzy based data perturbation technique for privacy preserving data mining</a:t>
            </a:r>
          </a:p>
        </p:txBody>
      </p:sp>
      <p:sp>
        <p:nvSpPr>
          <p:cNvPr id="4" name="TextBox 3">
            <a:extLst>
              <a:ext uri="{FF2B5EF4-FFF2-40B4-BE49-F238E27FC236}">
                <a16:creationId xmlns:a16="http://schemas.microsoft.com/office/drawing/2014/main" id="{5BAB3A0E-38B6-49B8-A1E1-0ADACBF5B57A}"/>
              </a:ext>
            </a:extLst>
          </p:cNvPr>
          <p:cNvSpPr txBox="1"/>
          <p:nvPr/>
        </p:nvSpPr>
        <p:spPr>
          <a:xfrm>
            <a:off x="1811045" y="4110361"/>
            <a:ext cx="8327254"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53417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OBJECTS AND LIBRARIES</a:t>
            </a:r>
            <a:endParaRPr lang="en-IN" dirty="0"/>
          </a:p>
        </p:txBody>
      </p:sp>
      <p:sp>
        <p:nvSpPr>
          <p:cNvPr id="3" name="Content Placeholder 2"/>
          <p:cNvSpPr>
            <a:spLocks noGrp="1"/>
          </p:cNvSpPr>
          <p:nvPr>
            <p:ph idx="1"/>
          </p:nvPr>
        </p:nvSpPr>
        <p:spPr/>
        <p:txBody>
          <a:bodyPr/>
          <a:lstStyle/>
          <a:p>
            <a:r>
              <a:rPr lang="en-US" dirty="0"/>
              <a:t>Objects and packages used in the proposed system are,</a:t>
            </a:r>
            <a:endParaRPr lang="en-IN" dirty="0"/>
          </a:p>
          <a:p>
            <a:pPr lvl="4"/>
            <a:r>
              <a:rPr lang="en-US" dirty="0" err="1"/>
              <a:t>NumPy</a:t>
            </a:r>
            <a:endParaRPr lang="en-IN" dirty="0"/>
          </a:p>
          <a:p>
            <a:pPr lvl="4"/>
            <a:r>
              <a:rPr lang="en-US" dirty="0" err="1"/>
              <a:t>SkFuzzy</a:t>
            </a:r>
            <a:endParaRPr lang="en-IN" dirty="0"/>
          </a:p>
          <a:p>
            <a:pPr lvl="4"/>
            <a:r>
              <a:rPr lang="en-US" dirty="0" err="1"/>
              <a:t>PyMySql</a:t>
            </a:r>
            <a:endParaRPr lang="en-IN" dirty="0"/>
          </a:p>
          <a:p>
            <a:pPr lvl="4"/>
            <a:r>
              <a:rPr lang="en-US" dirty="0" err="1"/>
              <a:t>Matplotlib</a:t>
            </a:r>
            <a:endParaRPr lang="en-IN" dirty="0"/>
          </a:p>
          <a:p>
            <a:endParaRPr lang="en-IN" dirty="0"/>
          </a:p>
        </p:txBody>
      </p:sp>
    </p:spTree>
    <p:extLst>
      <p:ext uri="{BB962C8B-B14F-4D97-AF65-F5344CB8AC3E}">
        <p14:creationId xmlns:p14="http://schemas.microsoft.com/office/powerpoint/2010/main" val="241668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7514"/>
            <a:ext cx="9905998" cy="1478570"/>
          </a:xfrm>
        </p:spPr>
        <p:txBody>
          <a:bodyPr/>
          <a:lstStyle/>
          <a:p>
            <a:r>
              <a:rPr lang="en-IN" dirty="0"/>
              <a:t>Membership Function </a:t>
            </a:r>
          </a:p>
        </p:txBody>
      </p:sp>
      <p:pic>
        <p:nvPicPr>
          <p:cNvPr id="6" name="Picture 5">
            <a:extLst>
              <a:ext uri="{FF2B5EF4-FFF2-40B4-BE49-F238E27FC236}">
                <a16:creationId xmlns:a16="http://schemas.microsoft.com/office/drawing/2014/main" id="{D9469781-0F3A-42DB-9894-24503D5D0DCA}"/>
              </a:ext>
            </a:extLst>
          </p:cNvPr>
          <p:cNvPicPr/>
          <p:nvPr/>
        </p:nvPicPr>
        <p:blipFill>
          <a:blip r:embed="rId2"/>
          <a:stretch>
            <a:fillRect/>
          </a:stretch>
        </p:blipFill>
        <p:spPr>
          <a:xfrm>
            <a:off x="6717437" y="1363683"/>
            <a:ext cx="4563122" cy="5042516"/>
          </a:xfrm>
          <a:prstGeom prst="rect">
            <a:avLst/>
          </a:prstGeom>
        </p:spPr>
      </p:pic>
      <p:pic>
        <p:nvPicPr>
          <p:cNvPr id="7" name="Picture 6">
            <a:extLst>
              <a:ext uri="{FF2B5EF4-FFF2-40B4-BE49-F238E27FC236}">
                <a16:creationId xmlns:a16="http://schemas.microsoft.com/office/drawing/2014/main" id="{C7E93B56-A9D4-40BC-9788-B9D1F5A74032}"/>
              </a:ext>
            </a:extLst>
          </p:cNvPr>
          <p:cNvPicPr/>
          <p:nvPr/>
        </p:nvPicPr>
        <p:blipFill>
          <a:blip r:embed="rId3"/>
          <a:stretch>
            <a:fillRect/>
          </a:stretch>
        </p:blipFill>
        <p:spPr>
          <a:xfrm>
            <a:off x="911441" y="2254928"/>
            <a:ext cx="5607728" cy="2920753"/>
          </a:xfrm>
          <a:prstGeom prst="rect">
            <a:avLst/>
          </a:prstGeom>
        </p:spPr>
      </p:pic>
    </p:spTree>
    <p:extLst>
      <p:ext uri="{BB962C8B-B14F-4D97-AF65-F5344CB8AC3E}">
        <p14:creationId xmlns:p14="http://schemas.microsoft.com/office/powerpoint/2010/main" val="107365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A129-D70E-411B-B95D-53A73917D344}"/>
              </a:ext>
            </a:extLst>
          </p:cNvPr>
          <p:cNvSpPr>
            <a:spLocks noGrp="1"/>
          </p:cNvSpPr>
          <p:nvPr>
            <p:ph type="title"/>
          </p:nvPr>
        </p:nvSpPr>
        <p:spPr/>
        <p:txBody>
          <a:bodyPr/>
          <a:lstStyle/>
          <a:p>
            <a:r>
              <a:rPr lang="en-IN" dirty="0"/>
              <a:t>SRBA AND RPL</a:t>
            </a:r>
          </a:p>
        </p:txBody>
      </p:sp>
      <p:sp>
        <p:nvSpPr>
          <p:cNvPr id="5" name="TextBox 4">
            <a:extLst>
              <a:ext uri="{FF2B5EF4-FFF2-40B4-BE49-F238E27FC236}">
                <a16:creationId xmlns:a16="http://schemas.microsoft.com/office/drawing/2014/main" id="{CC1FD159-BE9F-494B-A022-8EBC8F4BCC9D}"/>
              </a:ext>
            </a:extLst>
          </p:cNvPr>
          <p:cNvSpPr txBox="1"/>
          <p:nvPr/>
        </p:nvSpPr>
        <p:spPr>
          <a:xfrm>
            <a:off x="6702641" y="2739231"/>
            <a:ext cx="115410" cy="369332"/>
          </a:xfrm>
          <a:prstGeom prst="rect">
            <a:avLst/>
          </a:prstGeom>
          <a:noFill/>
        </p:spPr>
        <p:txBody>
          <a:bodyPr wrap="square" rtlCol="0">
            <a:spAutoFit/>
          </a:bodyPr>
          <a:lstStyle/>
          <a:p>
            <a:r>
              <a:rPr lang="en-IN" dirty="0"/>
              <a:t>1</a:t>
            </a:r>
          </a:p>
        </p:txBody>
      </p:sp>
      <p:pic>
        <p:nvPicPr>
          <p:cNvPr id="9" name="Picture 8">
            <a:extLst>
              <a:ext uri="{FF2B5EF4-FFF2-40B4-BE49-F238E27FC236}">
                <a16:creationId xmlns:a16="http://schemas.microsoft.com/office/drawing/2014/main" id="{3CA9F274-3679-49CC-82C0-E192AA2FCDB0}"/>
              </a:ext>
            </a:extLst>
          </p:cNvPr>
          <p:cNvPicPr>
            <a:picLocks noChangeAspect="1"/>
          </p:cNvPicPr>
          <p:nvPr/>
        </p:nvPicPr>
        <p:blipFill>
          <a:blip r:embed="rId2"/>
          <a:stretch>
            <a:fillRect/>
          </a:stretch>
        </p:blipFill>
        <p:spPr>
          <a:xfrm>
            <a:off x="2098674" y="2483713"/>
            <a:ext cx="7991475" cy="2476500"/>
          </a:xfrm>
          <a:prstGeom prst="rect">
            <a:avLst/>
          </a:prstGeom>
        </p:spPr>
      </p:pic>
    </p:spTree>
    <p:extLst>
      <p:ext uri="{BB962C8B-B14F-4D97-AF65-F5344CB8AC3E}">
        <p14:creationId xmlns:p14="http://schemas.microsoft.com/office/powerpoint/2010/main" val="35076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C4879C-3D68-4806-BF4B-D4F24FFD5170}"/>
              </a:ext>
            </a:extLst>
          </p:cNvPr>
          <p:cNvPicPr>
            <a:picLocks noGrp="1" noChangeAspect="1"/>
          </p:cNvPicPr>
          <p:nvPr>
            <p:ph idx="1"/>
          </p:nvPr>
        </p:nvPicPr>
        <p:blipFill>
          <a:blip r:embed="rId2"/>
          <a:stretch>
            <a:fillRect/>
          </a:stretch>
        </p:blipFill>
        <p:spPr>
          <a:xfrm>
            <a:off x="1407027" y="1766886"/>
            <a:ext cx="4391025" cy="3324225"/>
          </a:xfrm>
          <a:prstGeom prst="rect">
            <a:avLst/>
          </a:prstGeom>
        </p:spPr>
      </p:pic>
      <p:pic>
        <p:nvPicPr>
          <p:cNvPr id="5" name="Picture 4">
            <a:extLst>
              <a:ext uri="{FF2B5EF4-FFF2-40B4-BE49-F238E27FC236}">
                <a16:creationId xmlns:a16="http://schemas.microsoft.com/office/drawing/2014/main" id="{EF8A01B6-B370-49A9-8506-23D90B6ECACB}"/>
              </a:ext>
            </a:extLst>
          </p:cNvPr>
          <p:cNvPicPr>
            <a:picLocks noChangeAspect="1"/>
          </p:cNvPicPr>
          <p:nvPr/>
        </p:nvPicPr>
        <p:blipFill>
          <a:blip r:embed="rId3"/>
          <a:stretch>
            <a:fillRect/>
          </a:stretch>
        </p:blipFill>
        <p:spPr>
          <a:xfrm>
            <a:off x="6207884" y="1766886"/>
            <a:ext cx="4781275" cy="3324225"/>
          </a:xfrm>
          <a:prstGeom prst="rect">
            <a:avLst/>
          </a:prstGeom>
        </p:spPr>
      </p:pic>
    </p:spTree>
    <p:extLst>
      <p:ext uri="{BB962C8B-B14F-4D97-AF65-F5344CB8AC3E}">
        <p14:creationId xmlns:p14="http://schemas.microsoft.com/office/powerpoint/2010/main" val="215931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AFTER perturbation</a:t>
            </a:r>
          </a:p>
        </p:txBody>
      </p:sp>
      <p:pic>
        <p:nvPicPr>
          <p:cNvPr id="3" name="Picture 2">
            <a:extLst>
              <a:ext uri="{FF2B5EF4-FFF2-40B4-BE49-F238E27FC236}">
                <a16:creationId xmlns:a16="http://schemas.microsoft.com/office/drawing/2014/main" id="{E6346423-FF8D-4A03-B512-4C7B9DC5A244}"/>
              </a:ext>
            </a:extLst>
          </p:cNvPr>
          <p:cNvPicPr>
            <a:picLocks noChangeAspect="1"/>
          </p:cNvPicPr>
          <p:nvPr/>
        </p:nvPicPr>
        <p:blipFill>
          <a:blip r:embed="rId2"/>
          <a:stretch>
            <a:fillRect/>
          </a:stretch>
        </p:blipFill>
        <p:spPr>
          <a:xfrm>
            <a:off x="6041806" y="2097088"/>
            <a:ext cx="5314800" cy="3543200"/>
          </a:xfrm>
          <a:prstGeom prst="rect">
            <a:avLst/>
          </a:prstGeom>
        </p:spPr>
      </p:pic>
      <p:pic>
        <p:nvPicPr>
          <p:cNvPr id="4" name="Picture 3">
            <a:extLst>
              <a:ext uri="{FF2B5EF4-FFF2-40B4-BE49-F238E27FC236}">
                <a16:creationId xmlns:a16="http://schemas.microsoft.com/office/drawing/2014/main" id="{743B37A4-CCEE-44DF-86A2-43700063B437}"/>
              </a:ext>
            </a:extLst>
          </p:cNvPr>
          <p:cNvPicPr>
            <a:picLocks noChangeAspect="1"/>
          </p:cNvPicPr>
          <p:nvPr/>
        </p:nvPicPr>
        <p:blipFill>
          <a:blip r:embed="rId3"/>
          <a:stretch>
            <a:fillRect/>
          </a:stretch>
        </p:blipFill>
        <p:spPr>
          <a:xfrm>
            <a:off x="835394" y="2097088"/>
            <a:ext cx="4994037" cy="3543200"/>
          </a:xfrm>
          <a:prstGeom prst="rect">
            <a:avLst/>
          </a:prstGeom>
        </p:spPr>
      </p:pic>
    </p:spTree>
    <p:extLst>
      <p:ext uri="{BB962C8B-B14F-4D97-AF65-F5344CB8AC3E}">
        <p14:creationId xmlns:p14="http://schemas.microsoft.com/office/powerpoint/2010/main" val="344579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4AD3-1636-4B88-8C6B-B67F50E0EE88}"/>
              </a:ext>
            </a:extLst>
          </p:cNvPr>
          <p:cNvSpPr>
            <a:spLocks noGrp="1"/>
          </p:cNvSpPr>
          <p:nvPr>
            <p:ph type="title"/>
          </p:nvPr>
        </p:nvSpPr>
        <p:spPr>
          <a:xfrm>
            <a:off x="1143001" y="2689715"/>
            <a:ext cx="9905998" cy="1478570"/>
          </a:xfrm>
        </p:spPr>
        <p:txBody>
          <a:bodyPr/>
          <a:lstStyle/>
          <a:p>
            <a:pPr algn="ctr"/>
            <a:r>
              <a:rPr lang="en-IN" dirty="0"/>
              <a:t>Thank you</a:t>
            </a:r>
          </a:p>
        </p:txBody>
      </p:sp>
    </p:spTree>
    <p:extLst>
      <p:ext uri="{BB962C8B-B14F-4D97-AF65-F5344CB8AC3E}">
        <p14:creationId xmlns:p14="http://schemas.microsoft.com/office/powerpoint/2010/main" val="18300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1141413" y="1882066"/>
            <a:ext cx="9905998" cy="4065973"/>
          </a:xfrm>
        </p:spPr>
        <p:txBody>
          <a:bodyPr>
            <a:normAutofit fontScale="92500"/>
          </a:bodyPr>
          <a:lstStyle/>
          <a:p>
            <a:pPr algn="just"/>
            <a:r>
              <a:rPr lang="en-US" dirty="0"/>
              <a:t>Privacy preservation is the major concern while real time datasets are handled. </a:t>
            </a:r>
          </a:p>
          <a:p>
            <a:pPr algn="just"/>
            <a:r>
              <a:rPr lang="en-US" dirty="0"/>
              <a:t>Privacy preserving data mining (PPDM), deals with data modification and also limits information loss. </a:t>
            </a:r>
          </a:p>
          <a:p>
            <a:pPr algn="just"/>
            <a:r>
              <a:rPr lang="en-US" dirty="0"/>
              <a:t>Data perturbation is one of the PPDM techniques which deals with numerical data and focuses on maintaining statistical properties of data. </a:t>
            </a:r>
          </a:p>
          <a:p>
            <a:pPr algn="just"/>
            <a:r>
              <a:rPr lang="en-US" dirty="0"/>
              <a:t>There are two types of perturbation, additive perturbation and multiplicative perturbation, where generated random value is either added or multiplied to the data, which results in a modified data.</a:t>
            </a:r>
            <a:endParaRPr lang="en-IN" dirty="0"/>
          </a:p>
        </p:txBody>
      </p:sp>
    </p:spTree>
    <p:extLst>
      <p:ext uri="{BB962C8B-B14F-4D97-AF65-F5344CB8AC3E}">
        <p14:creationId xmlns:p14="http://schemas.microsoft.com/office/powerpoint/2010/main" val="150325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7ACE-D5D2-4852-969A-3944CD83797B}"/>
              </a:ext>
            </a:extLst>
          </p:cNvPr>
          <p:cNvSpPr>
            <a:spLocks noGrp="1"/>
          </p:cNvSpPr>
          <p:nvPr>
            <p:ph type="title"/>
          </p:nvPr>
        </p:nvSpPr>
        <p:spPr/>
        <p:txBody>
          <a:bodyPr/>
          <a:lstStyle/>
          <a:p>
            <a:r>
              <a:rPr lang="en-IN" dirty="0"/>
              <a:t>Problem description</a:t>
            </a:r>
          </a:p>
        </p:txBody>
      </p:sp>
      <p:sp>
        <p:nvSpPr>
          <p:cNvPr id="3" name="Content Placeholder 2">
            <a:extLst>
              <a:ext uri="{FF2B5EF4-FFF2-40B4-BE49-F238E27FC236}">
                <a16:creationId xmlns:a16="http://schemas.microsoft.com/office/drawing/2014/main" id="{1C6268E8-1A14-4D0B-83F4-76C2A7B757E5}"/>
              </a:ext>
            </a:extLst>
          </p:cNvPr>
          <p:cNvSpPr>
            <a:spLocks noGrp="1"/>
          </p:cNvSpPr>
          <p:nvPr>
            <p:ph idx="1"/>
          </p:nvPr>
        </p:nvSpPr>
        <p:spPr/>
        <p:txBody>
          <a:bodyPr/>
          <a:lstStyle/>
          <a:p>
            <a:pPr algn="just"/>
            <a:r>
              <a:rPr lang="en-IN" dirty="0"/>
              <a:t>Privacy preservation is the major concern while real time datasets are handled.</a:t>
            </a:r>
          </a:p>
          <a:p>
            <a:pPr lvl="0" algn="just"/>
            <a:r>
              <a:rPr lang="en-IN" dirty="0"/>
              <a:t>In the online environment, where vast amounts of personal data are shared and transferred around the globe instantaneously, it is increasingly difficult for people to maintain control of their personal information. This is where data protection comes in.</a:t>
            </a:r>
          </a:p>
        </p:txBody>
      </p:sp>
    </p:spTree>
    <p:extLst>
      <p:ext uri="{BB962C8B-B14F-4D97-AF65-F5344CB8AC3E}">
        <p14:creationId xmlns:p14="http://schemas.microsoft.com/office/powerpoint/2010/main" val="159715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 </a:t>
            </a:r>
            <a:endParaRPr lang="en-IN" dirty="0"/>
          </a:p>
        </p:txBody>
      </p:sp>
      <p:sp>
        <p:nvSpPr>
          <p:cNvPr id="3" name="Content Placeholder 2"/>
          <p:cNvSpPr>
            <a:spLocks noGrp="1"/>
          </p:cNvSpPr>
          <p:nvPr>
            <p:ph idx="1"/>
          </p:nvPr>
        </p:nvSpPr>
        <p:spPr/>
        <p:txBody>
          <a:bodyPr/>
          <a:lstStyle/>
          <a:p>
            <a:pPr marL="0" indent="0" algn="just">
              <a:buNone/>
            </a:pPr>
            <a:r>
              <a:rPr lang="en-US" dirty="0"/>
              <a:t>To provide protection of the data with different levels of privacy based on the roles of the candidates in a banking institution. As every member has to have access to specific entities for important business analysis and strategy application, fuzzy logic has been considered as an attractive method for data distortion which can condense the information loss.</a:t>
            </a:r>
            <a:endParaRPr lang="en-IN" dirty="0"/>
          </a:p>
        </p:txBody>
      </p:sp>
    </p:spTree>
    <p:extLst>
      <p:ext uri="{BB962C8B-B14F-4D97-AF65-F5344CB8AC3E}">
        <p14:creationId xmlns:p14="http://schemas.microsoft.com/office/powerpoint/2010/main" val="155877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9F31-0720-47F1-B080-221F8EE0511A}"/>
              </a:ext>
            </a:extLst>
          </p:cNvPr>
          <p:cNvSpPr>
            <a:spLocks noGrp="1"/>
          </p:cNvSpPr>
          <p:nvPr>
            <p:ph type="title"/>
          </p:nvPr>
        </p:nvSpPr>
        <p:spPr>
          <a:xfrm>
            <a:off x="1141412" y="85858"/>
            <a:ext cx="9905998" cy="1478570"/>
          </a:xfrm>
        </p:spPr>
        <p:txBody>
          <a:bodyPr/>
          <a:lstStyle/>
          <a:p>
            <a:r>
              <a:rPr lang="en-IN" dirty="0"/>
              <a:t>Proposed method</a:t>
            </a:r>
          </a:p>
        </p:txBody>
      </p:sp>
      <p:sp>
        <p:nvSpPr>
          <p:cNvPr id="4" name="Content Placeholder 2">
            <a:extLst>
              <a:ext uri="{FF2B5EF4-FFF2-40B4-BE49-F238E27FC236}">
                <a16:creationId xmlns:a16="http://schemas.microsoft.com/office/drawing/2014/main" id="{6E96A862-E491-4347-9690-B480CAAEE351}"/>
              </a:ext>
            </a:extLst>
          </p:cNvPr>
          <p:cNvSpPr>
            <a:spLocks noGrp="1"/>
          </p:cNvSpPr>
          <p:nvPr>
            <p:ph idx="1"/>
          </p:nvPr>
        </p:nvSpPr>
        <p:spPr>
          <a:xfrm>
            <a:off x="1141411" y="3429000"/>
            <a:ext cx="9905998" cy="3124201"/>
          </a:xfrm>
        </p:spPr>
        <p:txBody>
          <a:bodyPr/>
          <a:lstStyle/>
          <a:p>
            <a:pPr algn="just"/>
            <a:r>
              <a:rPr lang="en-IN" dirty="0"/>
              <a:t>The role of </a:t>
            </a:r>
            <a:r>
              <a:rPr lang="en-IN" b="1" dirty="0">
                <a:solidFill>
                  <a:schemeClr val="accent1">
                    <a:lumMod val="60000"/>
                    <a:lumOff val="40000"/>
                  </a:schemeClr>
                </a:solidFill>
              </a:rPr>
              <a:t>Fuzzifier</a:t>
            </a:r>
            <a:r>
              <a:rPr lang="en-IN" dirty="0"/>
              <a:t> is to convert a crisp input variable into linguistic variables that is ready to be processed by the inference engine. </a:t>
            </a:r>
          </a:p>
          <a:p>
            <a:pPr algn="just"/>
            <a:r>
              <a:rPr lang="en-IN" dirty="0"/>
              <a:t>The </a:t>
            </a:r>
            <a:r>
              <a:rPr lang="en-IN" b="1" dirty="0">
                <a:solidFill>
                  <a:schemeClr val="accent1">
                    <a:lumMod val="60000"/>
                    <a:lumOff val="40000"/>
                  </a:schemeClr>
                </a:solidFill>
              </a:rPr>
              <a:t>Inference Engine</a:t>
            </a:r>
            <a:r>
              <a:rPr lang="en-IN" dirty="0"/>
              <a:t> using the fuzzified inputs and the rules stored in the rule base, processes the incoming data and produces linguistic output. </a:t>
            </a:r>
          </a:p>
          <a:p>
            <a:pPr algn="just"/>
            <a:r>
              <a:rPr lang="en-IN" dirty="0"/>
              <a:t>Once the output linguistic values are available, the </a:t>
            </a:r>
            <a:r>
              <a:rPr lang="en-IN" b="1" dirty="0">
                <a:solidFill>
                  <a:schemeClr val="accent1">
                    <a:lumMod val="60000"/>
                    <a:lumOff val="40000"/>
                  </a:schemeClr>
                </a:solidFill>
              </a:rPr>
              <a:t>Defuzzifier</a:t>
            </a:r>
            <a:r>
              <a:rPr lang="en-IN" dirty="0"/>
              <a:t> produces the final crisp values from the output linguistic value.</a:t>
            </a:r>
          </a:p>
        </p:txBody>
      </p:sp>
      <p:pic>
        <p:nvPicPr>
          <p:cNvPr id="5" name="Content Placeholder 3">
            <a:extLst>
              <a:ext uri="{FF2B5EF4-FFF2-40B4-BE49-F238E27FC236}">
                <a16:creationId xmlns:a16="http://schemas.microsoft.com/office/drawing/2014/main" id="{D68D1009-2F0A-4612-82B7-3D9C6F88A8D3}"/>
              </a:ext>
            </a:extLst>
          </p:cNvPr>
          <p:cNvPicPr>
            <a:picLocks/>
          </p:cNvPicPr>
          <p:nvPr/>
        </p:nvPicPr>
        <p:blipFill>
          <a:blip r:embed="rId2"/>
          <a:stretch>
            <a:fillRect/>
          </a:stretch>
        </p:blipFill>
        <p:spPr>
          <a:xfrm>
            <a:off x="3194048" y="1475172"/>
            <a:ext cx="5800725" cy="1752600"/>
          </a:xfrm>
          <a:prstGeom prst="rect">
            <a:avLst/>
          </a:prstGeom>
        </p:spPr>
      </p:pic>
    </p:spTree>
    <p:extLst>
      <p:ext uri="{BB962C8B-B14F-4D97-AF65-F5344CB8AC3E}">
        <p14:creationId xmlns:p14="http://schemas.microsoft.com/office/powerpoint/2010/main" val="191323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814" y="191204"/>
            <a:ext cx="9905998" cy="1478570"/>
          </a:xfrm>
        </p:spPr>
        <p:txBody>
          <a:bodyPr/>
          <a:lstStyle/>
          <a:p>
            <a:r>
              <a:rPr lang="en-US" b="1" dirty="0"/>
              <a:t>CHOSEN SYSTEM ARCHITECTURE</a:t>
            </a:r>
            <a:endParaRPr lang="en-IN" dirty="0"/>
          </a:p>
        </p:txBody>
      </p:sp>
      <p:pic>
        <p:nvPicPr>
          <p:cNvPr id="6" name="Content Placeholder 5">
            <a:extLst>
              <a:ext uri="{FF2B5EF4-FFF2-40B4-BE49-F238E27FC236}">
                <a16:creationId xmlns:a16="http://schemas.microsoft.com/office/drawing/2014/main" id="{89395370-4B10-4DA3-8F70-168CEAE89DE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2007" y="1669774"/>
            <a:ext cx="7367985" cy="4572000"/>
          </a:xfrm>
          <a:prstGeom prst="rect">
            <a:avLst/>
          </a:prstGeom>
          <a:noFill/>
          <a:ln>
            <a:noFill/>
          </a:ln>
        </p:spPr>
      </p:pic>
    </p:spTree>
    <p:extLst>
      <p:ext uri="{BB962C8B-B14F-4D97-AF65-F5344CB8AC3E}">
        <p14:creationId xmlns:p14="http://schemas.microsoft.com/office/powerpoint/2010/main" val="38895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a:t>
            </a:r>
            <a:endParaRPr lang="en-IN" dirty="0"/>
          </a:p>
        </p:txBody>
      </p:sp>
      <p:sp>
        <p:nvSpPr>
          <p:cNvPr id="3" name="Content Placeholder 2"/>
          <p:cNvSpPr>
            <a:spLocks noGrp="1"/>
          </p:cNvSpPr>
          <p:nvPr>
            <p:ph idx="1"/>
          </p:nvPr>
        </p:nvSpPr>
        <p:spPr/>
        <p:txBody>
          <a:bodyPr>
            <a:normAutofit fontScale="92500"/>
          </a:bodyPr>
          <a:lstStyle/>
          <a:p>
            <a:pPr algn="just"/>
            <a:r>
              <a:rPr lang="en-IN" dirty="0"/>
              <a:t>The dataset is preloaded into the local database. The software into which the user has to login, has the SRBA value that is used to indicate if the party has to be given the access or not and also RPL value that is required privacy level are predefined by the owner. </a:t>
            </a:r>
          </a:p>
          <a:p>
            <a:pPr algn="just"/>
            <a:r>
              <a:rPr lang="en-IN" dirty="0"/>
              <a:t>These values are passed into the triangular membership function of the fuzzification module. In this function, the attribute values are mapped to a value between ‘zero’ and ‘one’ which is the degree of membership.</a:t>
            </a:r>
          </a:p>
          <a:p>
            <a:pPr algn="just"/>
            <a:r>
              <a:rPr lang="en-IN" dirty="0"/>
              <a:t>The crisp output values are then interpreted into a linguistic value of membership.</a:t>
            </a:r>
          </a:p>
        </p:txBody>
      </p:sp>
    </p:spTree>
    <p:extLst>
      <p:ext uri="{BB962C8B-B14F-4D97-AF65-F5344CB8AC3E}">
        <p14:creationId xmlns:p14="http://schemas.microsoft.com/office/powerpoint/2010/main" val="318048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1F817-8052-4252-9018-F7BA304ED0EE}"/>
              </a:ext>
            </a:extLst>
          </p:cNvPr>
          <p:cNvSpPr>
            <a:spLocks noGrp="1"/>
          </p:cNvSpPr>
          <p:nvPr>
            <p:ph idx="1"/>
          </p:nvPr>
        </p:nvSpPr>
        <p:spPr>
          <a:xfrm>
            <a:off x="1143000" y="1885503"/>
            <a:ext cx="9905999" cy="3541714"/>
          </a:xfrm>
        </p:spPr>
        <p:txBody>
          <a:bodyPr>
            <a:normAutofit/>
          </a:bodyPr>
          <a:lstStyle/>
          <a:p>
            <a:pPr algn="just"/>
            <a:r>
              <a:rPr lang="en-IN" sz="2200" dirty="0"/>
              <a:t>These linguistic values of membership are then sent into the inference engine with the predefined fuzzy rules and processed to get </a:t>
            </a:r>
            <a:r>
              <a:rPr lang="en-IN" sz="2200" dirty="0" err="1"/>
              <a:t>LoP</a:t>
            </a:r>
            <a:r>
              <a:rPr lang="en-IN" sz="2200" dirty="0"/>
              <a:t> (Level of privacy) in linguistic format. </a:t>
            </a:r>
          </a:p>
          <a:p>
            <a:pPr algn="just"/>
            <a:r>
              <a:rPr lang="en-IN" sz="2200" dirty="0"/>
              <a:t>The </a:t>
            </a:r>
            <a:r>
              <a:rPr lang="en-IN" sz="2200" dirty="0" err="1"/>
              <a:t>LoP</a:t>
            </a:r>
            <a:r>
              <a:rPr lang="en-IN" sz="2200" dirty="0"/>
              <a:t> is then converted into crisp value in the de-fuzzification module. This value of </a:t>
            </a:r>
            <a:r>
              <a:rPr lang="en-IN" sz="2200" dirty="0" err="1"/>
              <a:t>LoP</a:t>
            </a:r>
            <a:r>
              <a:rPr lang="en-IN" sz="2200" dirty="0"/>
              <a:t> is passed into the function that gives a random value as output. This random value is then passed into the perturbation function that adds the required data with value.</a:t>
            </a:r>
          </a:p>
        </p:txBody>
      </p:sp>
    </p:spTree>
    <p:extLst>
      <p:ext uri="{BB962C8B-B14F-4D97-AF65-F5344CB8AC3E}">
        <p14:creationId xmlns:p14="http://schemas.microsoft.com/office/powerpoint/2010/main" val="34713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240C3-9D0D-4706-B948-DBA58F93D807}"/>
              </a:ext>
            </a:extLst>
          </p:cNvPr>
          <p:cNvSpPr>
            <a:spLocks noGrp="1"/>
          </p:cNvSpPr>
          <p:nvPr>
            <p:ph idx="1"/>
          </p:nvPr>
        </p:nvSpPr>
        <p:spPr/>
        <p:txBody>
          <a:bodyPr/>
          <a:lstStyle/>
          <a:p>
            <a:pPr marL="0" indent="0">
              <a:buNone/>
            </a:pPr>
            <a:r>
              <a:rPr lang="en-IN" dirty="0"/>
              <a:t>Fuzzy rule base</a:t>
            </a:r>
          </a:p>
          <a:p>
            <a:r>
              <a:rPr lang="en-IN" dirty="0"/>
              <a:t>   </a:t>
            </a:r>
            <a:r>
              <a:rPr lang="en-US" dirty="0"/>
              <a:t>If (RPL is High) and (SRBA is </a:t>
            </a:r>
            <a:r>
              <a:rPr lang="en-US" dirty="0" err="1"/>
              <a:t>NotAllow</a:t>
            </a:r>
            <a:r>
              <a:rPr lang="en-US" dirty="0"/>
              <a:t>) then (</a:t>
            </a:r>
            <a:r>
              <a:rPr lang="en-US" dirty="0" err="1"/>
              <a:t>LoP</a:t>
            </a:r>
            <a:r>
              <a:rPr lang="en-US" dirty="0"/>
              <a:t> is High) </a:t>
            </a:r>
            <a:endParaRPr lang="en-IN" dirty="0"/>
          </a:p>
          <a:p>
            <a:r>
              <a:rPr lang="en-IN" dirty="0"/>
              <a:t>   If (RPL is medium) then (</a:t>
            </a:r>
            <a:r>
              <a:rPr lang="en-IN" dirty="0" err="1"/>
              <a:t>LoP</a:t>
            </a:r>
            <a:r>
              <a:rPr lang="en-IN" dirty="0"/>
              <a:t> is medium)</a:t>
            </a:r>
          </a:p>
          <a:p>
            <a:r>
              <a:rPr lang="en-IN" dirty="0"/>
              <a:t>   </a:t>
            </a:r>
            <a:r>
              <a:rPr lang="en-US" dirty="0"/>
              <a:t>If (RPL is Low) and (SRBA is Allow) then (</a:t>
            </a:r>
            <a:r>
              <a:rPr lang="en-US" dirty="0" err="1"/>
              <a:t>LoP</a:t>
            </a:r>
            <a:r>
              <a:rPr lang="en-US" dirty="0"/>
              <a:t> is Low) </a:t>
            </a:r>
            <a:endParaRPr lang="en-IN" dirty="0"/>
          </a:p>
          <a:p>
            <a:endParaRPr lang="en-IN" dirty="0"/>
          </a:p>
        </p:txBody>
      </p:sp>
    </p:spTree>
    <p:extLst>
      <p:ext uri="{BB962C8B-B14F-4D97-AF65-F5344CB8AC3E}">
        <p14:creationId xmlns:p14="http://schemas.microsoft.com/office/powerpoint/2010/main" val="421257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1277</TotalTime>
  <Words>562</Words>
  <Application>Microsoft Office PowerPoint</Application>
  <PresentationFormat>Widescreen</PresentationFormat>
  <Paragraphs>37</Paragraphs>
  <Slides>15</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A Fuzzy based data perturbation technique for privacy preserving data mining</vt:lpstr>
      <vt:lpstr>introduction</vt:lpstr>
      <vt:lpstr>Problem description</vt:lpstr>
      <vt:lpstr>AIM </vt:lpstr>
      <vt:lpstr>Proposed method</vt:lpstr>
      <vt:lpstr>CHOSEN SYSTEM ARCHITECTURE</vt:lpstr>
      <vt:lpstr>IMPLEMENTATION</vt:lpstr>
      <vt:lpstr>PowerPoint Presentation</vt:lpstr>
      <vt:lpstr>PowerPoint Presentation</vt:lpstr>
      <vt:lpstr>OBJECTS AND LIBRARIES</vt:lpstr>
      <vt:lpstr>Membership Function </vt:lpstr>
      <vt:lpstr>SRBA AND RPL</vt:lpstr>
      <vt:lpstr>PowerPoint Presentation</vt:lpstr>
      <vt:lpstr>OUTPUT AFTER perturbation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Preservation Using Bank Data Perturbation</dc:title>
  <dc:creator>Zeeshan Haris</dc:creator>
  <cp:lastModifiedBy>Md Shayan</cp:lastModifiedBy>
  <cp:revision>59</cp:revision>
  <dcterms:created xsi:type="dcterms:W3CDTF">2019-04-08T02:03:45Z</dcterms:created>
  <dcterms:modified xsi:type="dcterms:W3CDTF">2020-06-25T08:29:08Z</dcterms:modified>
</cp:coreProperties>
</file>