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6" r:id="rId8"/>
    <p:sldId id="262" r:id="rId9"/>
    <p:sldId id="269" r:id="rId10"/>
    <p:sldId id="263"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85" d="100"/>
          <a:sy n="85" d="100"/>
        </p:scale>
        <p:origin x="60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448458-5C2E-430F-AACE-7528A040655A}"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105938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327580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652947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3887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2652399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48458-5C2E-430F-AACE-7528A040655A}" type="datetimeFigureOut">
              <a:rPr lang="en-IN" smtClean="0"/>
              <a:t>05-10-2025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588780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448458-5C2E-430F-AACE-7528A040655A}" type="datetimeFigureOut">
              <a:rPr lang="en-IN" smtClean="0"/>
              <a:t>05-10-2025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20113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48458-5C2E-430F-AACE-7528A040655A}"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29866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48458-5C2E-430F-AACE-7528A040655A}"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3581330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48458-5C2E-430F-AACE-7528A040655A}"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567181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74133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448458-5C2E-430F-AACE-7528A040655A}"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98108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448458-5C2E-430F-AACE-7528A040655A}"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119460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52175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448458-5C2E-430F-AACE-7528A040655A}" type="datetimeFigureOut">
              <a:rPr lang="en-IN" smtClean="0"/>
              <a:t>05-10-2025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82481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48458-5C2E-430F-AACE-7528A040655A}" type="datetimeFigureOut">
              <a:rPr lang="en-IN" smtClean="0"/>
              <a:t>05-10-2025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16715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B448458-5C2E-430F-AACE-7528A040655A}" type="datetimeFigureOut">
              <a:rPr lang="en-IN" smtClean="0"/>
              <a:t>05-10-2025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313260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264120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448458-5C2E-430F-AACE-7528A040655A}"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1B581-5DE7-4484-993A-74CE0B25D740}" type="slidenum">
              <a:rPr lang="en-IN" smtClean="0"/>
              <a:t>‹#›</a:t>
            </a:fld>
            <a:endParaRPr lang="en-IN"/>
          </a:p>
        </p:txBody>
      </p:sp>
    </p:spTree>
    <p:extLst>
      <p:ext uri="{BB962C8B-B14F-4D97-AF65-F5344CB8AC3E}">
        <p14:creationId xmlns:p14="http://schemas.microsoft.com/office/powerpoint/2010/main" val="221754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B448458-5C2E-430F-AACE-7528A040655A}" type="datetimeFigureOut">
              <a:rPr lang="en-IN" smtClean="0"/>
              <a:t>05-10-2025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81B581-5DE7-4484-993A-74CE0B25D740}" type="slidenum">
              <a:rPr lang="en-IN" smtClean="0"/>
              <a:t>‹#›</a:t>
            </a:fld>
            <a:endParaRPr lang="en-IN"/>
          </a:p>
        </p:txBody>
      </p:sp>
    </p:spTree>
    <p:extLst>
      <p:ext uri="{BB962C8B-B14F-4D97-AF65-F5344CB8AC3E}">
        <p14:creationId xmlns:p14="http://schemas.microsoft.com/office/powerpoint/2010/main" val="14960436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9.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414-B449-481A-8995-2F1AF03459D3}"/>
              </a:ext>
            </a:extLst>
          </p:cNvPr>
          <p:cNvSpPr>
            <a:spLocks noGrp="1"/>
          </p:cNvSpPr>
          <p:nvPr>
            <p:ph type="title"/>
          </p:nvPr>
        </p:nvSpPr>
        <p:spPr>
          <a:xfrm>
            <a:off x="1066800" y="618518"/>
            <a:ext cx="10211426" cy="968236"/>
          </a:xfrm>
        </p:spPr>
        <p:txBody>
          <a:bodyPr>
            <a:normAutofit/>
          </a:bodyPr>
          <a:lstStyle/>
          <a:p>
            <a:pPr algn="ctr"/>
            <a:r>
              <a:rPr lang="en-IN" sz="4000" b="1" dirty="0">
                <a:solidFill>
                  <a:schemeClr val="accent1">
                    <a:lumMod val="75000"/>
                  </a:schemeClr>
                </a:solidFill>
              </a:rPr>
              <a:t>INTRODUCTION</a:t>
            </a:r>
          </a:p>
        </p:txBody>
      </p:sp>
      <p:sp>
        <p:nvSpPr>
          <p:cNvPr id="3" name="Content Placeholder 2">
            <a:extLst>
              <a:ext uri="{FF2B5EF4-FFF2-40B4-BE49-F238E27FC236}">
                <a16:creationId xmlns:a16="http://schemas.microsoft.com/office/drawing/2014/main" id="{61E650E7-BED7-44BA-AEE2-AF2AAAB91A95}"/>
              </a:ext>
            </a:extLst>
          </p:cNvPr>
          <p:cNvSpPr>
            <a:spLocks noGrp="1"/>
          </p:cNvSpPr>
          <p:nvPr>
            <p:ph idx="1"/>
          </p:nvPr>
        </p:nvSpPr>
        <p:spPr>
          <a:xfrm>
            <a:off x="913774" y="1775014"/>
            <a:ext cx="10364452" cy="4338916"/>
          </a:xfrm>
        </p:spPr>
        <p:txBody>
          <a:bodyPr>
            <a:normAutofit lnSpcReduction="10000"/>
          </a:bodyPr>
          <a:lstStyle/>
          <a:p>
            <a:r>
              <a:rPr lang="en-US" dirty="0"/>
              <a:t>The Manufacturing Analytics Project was developed to provide an integrated and data-driven view of production performance by combining insights from multiple analytical tools — </a:t>
            </a:r>
            <a:r>
              <a:rPr lang="en-US" b="1" dirty="0"/>
              <a:t>Excel, SQL, Power BI, and Tableau</a:t>
            </a:r>
            <a:r>
              <a:rPr lang="en-US" dirty="0"/>
              <a:t>. The goal of this project is to assess how efficiently manufacturing operations are performing, identify production bottlenecks, monitor rejection patterns, and evaluate resource utilization across machines and employees.</a:t>
            </a:r>
          </a:p>
          <a:p>
            <a:r>
              <a:rPr lang="en-US" dirty="0"/>
              <a:t>By using SQL for data extraction and transformation, Excel for initial cleaning and validation, and visualization platforms like Power BI and Tableau for dashboard creation, we established a unified analytical ecosystem. This integration enables management and stakeholders to monitor production health in real time, improve quality control, and make faster, evidence-based business decisions.</a:t>
            </a:r>
          </a:p>
          <a:p>
            <a:endParaRPr lang="en-IN" dirty="0"/>
          </a:p>
        </p:txBody>
      </p:sp>
    </p:spTree>
    <p:extLst>
      <p:ext uri="{BB962C8B-B14F-4D97-AF65-F5344CB8AC3E}">
        <p14:creationId xmlns:p14="http://schemas.microsoft.com/office/powerpoint/2010/main" val="79535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CA8C-3BBB-4D81-BED9-241E5543C8E2}"/>
              </a:ext>
            </a:extLst>
          </p:cNvPr>
          <p:cNvSpPr>
            <a:spLocks noGrp="1"/>
          </p:cNvSpPr>
          <p:nvPr>
            <p:ph type="title"/>
          </p:nvPr>
        </p:nvSpPr>
        <p:spPr>
          <a:xfrm>
            <a:off x="864914" y="331646"/>
            <a:ext cx="10363826" cy="1102707"/>
          </a:xfrm>
        </p:spPr>
        <p:txBody>
          <a:bodyPr>
            <a:normAutofit/>
          </a:bodyPr>
          <a:lstStyle/>
          <a:p>
            <a:pPr algn="ctr"/>
            <a:r>
              <a:rPr lang="en-IN" dirty="0">
                <a:solidFill>
                  <a:schemeClr val="accent1">
                    <a:lumMod val="75000"/>
                  </a:schemeClr>
                </a:solidFill>
              </a:rPr>
              <a:t>RECOMMENDATIONS &amp; INSIGHTS</a:t>
            </a:r>
            <a:br>
              <a:rPr lang="en-IN" dirty="0"/>
            </a:br>
            <a:r>
              <a:rPr lang="en-US" sz="3200" dirty="0">
                <a:solidFill>
                  <a:schemeClr val="accent3">
                    <a:lumMod val="50000"/>
                  </a:schemeClr>
                </a:solidFill>
              </a:rPr>
              <a:t>Operational Recommendations</a:t>
            </a:r>
            <a:endParaRPr lang="en-IN" sz="3200" dirty="0">
              <a:solidFill>
                <a:schemeClr val="accent3">
                  <a:lumMod val="50000"/>
                </a:schemeClr>
              </a:solidFill>
            </a:endParaRPr>
          </a:p>
        </p:txBody>
      </p:sp>
      <p:pic>
        <p:nvPicPr>
          <p:cNvPr id="5" name="Content Placeholder 4">
            <a:extLst>
              <a:ext uri="{FF2B5EF4-FFF2-40B4-BE49-F238E27FC236}">
                <a16:creationId xmlns:a16="http://schemas.microsoft.com/office/drawing/2014/main" id="{71B39E38-0492-42E6-8B35-4C7896F692FF}"/>
              </a:ext>
            </a:extLst>
          </p:cNvPr>
          <p:cNvPicPr>
            <a:picLocks noGrp="1" noChangeAspect="1"/>
          </p:cNvPicPr>
          <p:nvPr>
            <p:ph sz="half" idx="1"/>
          </p:nvPr>
        </p:nvPicPr>
        <p:blipFill>
          <a:blip r:embed="rId2"/>
          <a:stretch>
            <a:fillRect/>
          </a:stretch>
        </p:blipFill>
        <p:spPr>
          <a:xfrm>
            <a:off x="602395" y="1916574"/>
            <a:ext cx="5231399" cy="3390532"/>
          </a:xfrm>
          <a:prstGeom prst="rect">
            <a:avLst/>
          </a:prstGeom>
        </p:spPr>
      </p:pic>
      <p:sp>
        <p:nvSpPr>
          <p:cNvPr id="4" name="Content Placeholder 3">
            <a:extLst>
              <a:ext uri="{FF2B5EF4-FFF2-40B4-BE49-F238E27FC236}">
                <a16:creationId xmlns:a16="http://schemas.microsoft.com/office/drawing/2014/main" id="{54332E4A-3475-41D6-B26A-D64045914416}"/>
              </a:ext>
            </a:extLst>
          </p:cNvPr>
          <p:cNvSpPr>
            <a:spLocks noGrp="1"/>
          </p:cNvSpPr>
          <p:nvPr>
            <p:ph sz="half" idx="2"/>
          </p:nvPr>
        </p:nvSpPr>
        <p:spPr>
          <a:xfrm>
            <a:off x="6046827" y="1916574"/>
            <a:ext cx="5705902" cy="4098744"/>
          </a:xfrm>
        </p:spPr>
        <p:txBody>
          <a:bodyPr>
            <a:normAutofit fontScale="92500"/>
          </a:bodyPr>
          <a:lstStyle/>
          <a:p>
            <a:pPr algn="just"/>
            <a:r>
              <a:rPr lang="en-US" dirty="0"/>
              <a:t>Based on the analysis, the manufacturing unit should focus on </a:t>
            </a:r>
            <a:r>
              <a:rPr lang="en-US" b="1" dirty="0"/>
              <a:t>reducing rejections and wastage</a:t>
            </a:r>
            <a:r>
              <a:rPr lang="en-US" dirty="0"/>
              <a:t> through enhanced machine calibration and operator training. Machines with consistent rejection patterns should undergo preventive maintenance, and employee performance should be monitored regularly using rejection metrics. Implementing quality inspection at earlier stages of production can further reduce wastage and prevent resource loss.</a:t>
            </a:r>
            <a:endParaRPr lang="en-IN" dirty="0"/>
          </a:p>
        </p:txBody>
      </p:sp>
    </p:spTree>
    <p:extLst>
      <p:ext uri="{BB962C8B-B14F-4D97-AF65-F5344CB8AC3E}">
        <p14:creationId xmlns:p14="http://schemas.microsoft.com/office/powerpoint/2010/main" val="376857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1E5A-2742-40FD-964C-F88BE23F1B48}"/>
              </a:ext>
            </a:extLst>
          </p:cNvPr>
          <p:cNvSpPr>
            <a:spLocks noGrp="1"/>
          </p:cNvSpPr>
          <p:nvPr>
            <p:ph type="title"/>
          </p:nvPr>
        </p:nvSpPr>
        <p:spPr>
          <a:xfrm>
            <a:off x="1093694" y="618517"/>
            <a:ext cx="10184532" cy="672401"/>
          </a:xfrm>
        </p:spPr>
        <p:txBody>
          <a:bodyPr/>
          <a:lstStyle/>
          <a:p>
            <a:pPr algn="ctr"/>
            <a:r>
              <a:rPr lang="en-US" dirty="0">
                <a:solidFill>
                  <a:schemeClr val="accent3">
                    <a:lumMod val="50000"/>
                  </a:schemeClr>
                </a:solidFill>
              </a:rPr>
              <a:t>STRATEGIC INSIGHTS</a:t>
            </a:r>
            <a:endParaRPr lang="en-IN" dirty="0">
              <a:solidFill>
                <a:schemeClr val="accent3">
                  <a:lumMod val="50000"/>
                </a:schemeClr>
              </a:solidFill>
            </a:endParaRPr>
          </a:p>
        </p:txBody>
      </p:sp>
      <p:pic>
        <p:nvPicPr>
          <p:cNvPr id="6" name="Content Placeholder 5">
            <a:extLst>
              <a:ext uri="{FF2B5EF4-FFF2-40B4-BE49-F238E27FC236}">
                <a16:creationId xmlns:a16="http://schemas.microsoft.com/office/drawing/2014/main" id="{440151EF-D78E-4059-9FAF-E59FBFCA3D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4726" y="1559857"/>
            <a:ext cx="5374756" cy="4025153"/>
          </a:xfrm>
        </p:spPr>
      </p:pic>
      <p:sp>
        <p:nvSpPr>
          <p:cNvPr id="4" name="Content Placeholder 3">
            <a:extLst>
              <a:ext uri="{FF2B5EF4-FFF2-40B4-BE49-F238E27FC236}">
                <a16:creationId xmlns:a16="http://schemas.microsoft.com/office/drawing/2014/main" id="{40A23F6B-A8C8-43DA-85AD-DC9BB68593F2}"/>
              </a:ext>
            </a:extLst>
          </p:cNvPr>
          <p:cNvSpPr>
            <a:spLocks noGrp="1"/>
          </p:cNvSpPr>
          <p:nvPr>
            <p:ph sz="half" idx="2"/>
          </p:nvPr>
        </p:nvSpPr>
        <p:spPr>
          <a:xfrm>
            <a:off x="5916706" y="1559858"/>
            <a:ext cx="5997388" cy="4150660"/>
          </a:xfrm>
        </p:spPr>
        <p:txBody>
          <a:bodyPr>
            <a:normAutofit lnSpcReduction="10000"/>
          </a:bodyPr>
          <a:lstStyle/>
          <a:p>
            <a:pPr algn="just"/>
            <a:r>
              <a:rPr lang="en-US" dirty="0"/>
              <a:t>From a strategic viewpoint, integrating </a:t>
            </a:r>
            <a:r>
              <a:rPr lang="en-US" b="1" dirty="0"/>
              <a:t>SQL-based data pipelines</a:t>
            </a:r>
            <a:r>
              <a:rPr lang="en-US" dirty="0"/>
              <a:t> with </a:t>
            </a:r>
            <a:r>
              <a:rPr lang="en-US" b="1" dirty="0"/>
              <a:t>Power BI and Tableau dashboards</a:t>
            </a:r>
            <a:r>
              <a:rPr lang="en-US" dirty="0"/>
              <a:t> ensures continuous monitoring of real-time KPIs. Management can use these insights to reward high-performing employees, reassign underperforming resources, and rebalance machine workloads. The data shows that optimizing the </a:t>
            </a:r>
            <a:r>
              <a:rPr lang="en-US" b="1" dirty="0"/>
              <a:t>Wastage %</a:t>
            </a:r>
            <a:r>
              <a:rPr lang="en-US" dirty="0"/>
              <a:t> metric and maintaining strong </a:t>
            </a:r>
            <a:r>
              <a:rPr lang="en-US" b="1" dirty="0"/>
              <a:t>Processed Quantity</a:t>
            </a:r>
            <a:r>
              <a:rPr lang="en-US" dirty="0"/>
              <a:t> levels are key to sustaining profitability and efficiency across departments.</a:t>
            </a:r>
            <a:endParaRPr lang="en-IN" dirty="0"/>
          </a:p>
        </p:txBody>
      </p:sp>
    </p:spTree>
    <p:extLst>
      <p:ext uri="{BB962C8B-B14F-4D97-AF65-F5344CB8AC3E}">
        <p14:creationId xmlns:p14="http://schemas.microsoft.com/office/powerpoint/2010/main" val="425291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7EE3-7850-475E-B2A9-7494ABA62F11}"/>
              </a:ext>
            </a:extLst>
          </p:cNvPr>
          <p:cNvSpPr>
            <a:spLocks noGrp="1"/>
          </p:cNvSpPr>
          <p:nvPr>
            <p:ph type="title"/>
          </p:nvPr>
        </p:nvSpPr>
        <p:spPr>
          <a:xfrm>
            <a:off x="1004047" y="618517"/>
            <a:ext cx="10274179" cy="520001"/>
          </a:xfrm>
        </p:spPr>
        <p:txBody>
          <a:bodyPr>
            <a:normAutofit fontScale="90000"/>
          </a:bodyPr>
          <a:lstStyle/>
          <a:p>
            <a:pPr algn="ctr"/>
            <a:r>
              <a:rPr lang="en-IN" dirty="0">
                <a:solidFill>
                  <a:schemeClr val="accent1">
                    <a:lumMod val="75000"/>
                  </a:schemeClr>
                </a:solidFill>
              </a:rPr>
              <a:t>CONCLUSION</a:t>
            </a:r>
          </a:p>
        </p:txBody>
      </p:sp>
      <p:sp>
        <p:nvSpPr>
          <p:cNvPr id="4" name="Content Placeholder 3">
            <a:extLst>
              <a:ext uri="{FF2B5EF4-FFF2-40B4-BE49-F238E27FC236}">
                <a16:creationId xmlns:a16="http://schemas.microsoft.com/office/drawing/2014/main" id="{547843B2-6B0D-4399-9175-14D9D8CC26C2}"/>
              </a:ext>
            </a:extLst>
          </p:cNvPr>
          <p:cNvSpPr>
            <a:spLocks noGrp="1"/>
          </p:cNvSpPr>
          <p:nvPr>
            <p:ph idx="1"/>
          </p:nvPr>
        </p:nvSpPr>
        <p:spPr>
          <a:xfrm>
            <a:off x="699248" y="1344707"/>
            <a:ext cx="10381756" cy="4894776"/>
          </a:xfrm>
        </p:spPr>
        <p:txBody>
          <a:bodyPr>
            <a:normAutofit/>
          </a:bodyPr>
          <a:lstStyle/>
          <a:p>
            <a:pPr algn="just"/>
            <a:r>
              <a:rPr lang="en-US" dirty="0"/>
              <a:t>The Manufacturing Analytics Dashboard provides a 360-degree view of production performance by combining SQL, Excel, Power BI, and Tableau capabilities. The organization achieved better transparency over its </a:t>
            </a:r>
            <a:r>
              <a:rPr lang="en-US" b="1" dirty="0"/>
              <a:t>Manufactured, Processed, and Rejected Quantities</a:t>
            </a:r>
            <a:r>
              <a:rPr lang="en-US" dirty="0"/>
              <a:t>, as well as improved understanding of </a:t>
            </a:r>
            <a:r>
              <a:rPr lang="en-US" b="1" dirty="0"/>
              <a:t>Wastage %</a:t>
            </a:r>
            <a:r>
              <a:rPr lang="en-US" dirty="0"/>
              <a:t> and </a:t>
            </a:r>
            <a:r>
              <a:rPr lang="en-US" b="1" dirty="0"/>
              <a:t>resource utilization</a:t>
            </a:r>
            <a:r>
              <a:rPr lang="en-US" dirty="0"/>
              <a:t>.</a:t>
            </a:r>
          </a:p>
          <a:p>
            <a:pPr algn="just"/>
            <a:r>
              <a:rPr lang="en-US" dirty="0"/>
              <a:t>This unified analytical approach allows stakeholders to identify inefficiencies, predict future production trends, and make data-backed decisions that enhance both productivity and quality. Ultimately, the project demonstrates the power of cross-platform analytics in driving continuous improvement across manufacturing operations.</a:t>
            </a:r>
          </a:p>
        </p:txBody>
      </p:sp>
    </p:spTree>
    <p:extLst>
      <p:ext uri="{BB962C8B-B14F-4D97-AF65-F5344CB8AC3E}">
        <p14:creationId xmlns:p14="http://schemas.microsoft.com/office/powerpoint/2010/main" val="419068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70C6-E9DC-4D86-A2B0-DE1962A3C54E}"/>
              </a:ext>
            </a:extLst>
          </p:cNvPr>
          <p:cNvSpPr>
            <a:spLocks noGrp="1"/>
          </p:cNvSpPr>
          <p:nvPr>
            <p:ph type="title"/>
          </p:nvPr>
        </p:nvSpPr>
        <p:spPr>
          <a:xfrm>
            <a:off x="1004047" y="618518"/>
            <a:ext cx="10274179" cy="771012"/>
          </a:xfrm>
        </p:spPr>
        <p:txBody>
          <a:bodyPr/>
          <a:lstStyle/>
          <a:p>
            <a:pPr algn="ctr"/>
            <a:r>
              <a:rPr lang="en-IN" dirty="0">
                <a:solidFill>
                  <a:schemeClr val="accent1">
                    <a:lumMod val="75000"/>
                  </a:schemeClr>
                </a:solidFill>
              </a:rPr>
              <a:t>CHALLENGES &amp; LEARNINGS</a:t>
            </a:r>
          </a:p>
        </p:txBody>
      </p:sp>
      <p:pic>
        <p:nvPicPr>
          <p:cNvPr id="2054" name="Picture 6" descr="Team target or achievement teamwork or ...">
            <a:extLst>
              <a:ext uri="{FF2B5EF4-FFF2-40B4-BE49-F238E27FC236}">
                <a16:creationId xmlns:a16="http://schemas.microsoft.com/office/drawing/2014/main" id="{81F8D88C-C325-4994-B469-1D9CFB149A3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84094" y="1683917"/>
            <a:ext cx="4509247" cy="406245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76BEC5D-7401-4317-98AF-873197E1B2D1}"/>
              </a:ext>
            </a:extLst>
          </p:cNvPr>
          <p:cNvSpPr>
            <a:spLocks noGrp="1"/>
          </p:cNvSpPr>
          <p:nvPr>
            <p:ph sz="half" idx="2"/>
          </p:nvPr>
        </p:nvSpPr>
        <p:spPr>
          <a:xfrm>
            <a:off x="5235388" y="1683917"/>
            <a:ext cx="6320117" cy="4125212"/>
          </a:xfrm>
        </p:spPr>
        <p:txBody>
          <a:bodyPr>
            <a:normAutofit fontScale="92500" lnSpcReduction="10000"/>
          </a:bodyPr>
          <a:lstStyle/>
          <a:p>
            <a:pPr algn="just"/>
            <a:r>
              <a:rPr lang="en-US" sz="1600" dirty="0"/>
              <a:t>During the project, one of the main challenges was </a:t>
            </a:r>
            <a:r>
              <a:rPr lang="en-US" sz="1600" b="1" dirty="0"/>
              <a:t>data inconsistency</a:t>
            </a:r>
            <a:r>
              <a:rPr lang="en-US" sz="1600" dirty="0"/>
              <a:t> between systems, which required thorough cleaning and validation using Excel and SQL. Another challenge was </a:t>
            </a:r>
            <a:r>
              <a:rPr lang="en-US" sz="1600" b="1" dirty="0"/>
              <a:t>integrating data models</a:t>
            </a:r>
            <a:r>
              <a:rPr lang="en-US" sz="1600" dirty="0"/>
              <a:t> across Power BI and Tableau while maintaining measure consistency. Distinguishing between closely related metrics like Manufactured, Processed, and Rejected quantities also required careful logical definition.</a:t>
            </a:r>
          </a:p>
          <a:p>
            <a:pPr algn="just"/>
            <a:r>
              <a:rPr lang="en-US" sz="1600" dirty="0"/>
              <a:t>From these challenges came valuable learnings — particularly the importance of </a:t>
            </a:r>
            <a:r>
              <a:rPr lang="en-US" sz="1600" b="1" dirty="0"/>
              <a:t>data governance</a:t>
            </a:r>
            <a:r>
              <a:rPr lang="en-US" sz="1600" dirty="0"/>
              <a:t> and the role of multi-tool analytics in enhancing flexibility and accuracy. The project reinforced how </a:t>
            </a:r>
            <a:r>
              <a:rPr lang="en-US" sz="1600" b="1" dirty="0"/>
              <a:t>collaboration between data engineering (SQL), data cleaning (Excel), and visualization (Power BI &amp; Tableau)</a:t>
            </a:r>
            <a:r>
              <a:rPr lang="en-US" sz="1600" dirty="0"/>
              <a:t> can deliver a comprehensive and actionable business intelligence solution.</a:t>
            </a:r>
          </a:p>
        </p:txBody>
      </p:sp>
    </p:spTree>
    <p:extLst>
      <p:ext uri="{BB962C8B-B14F-4D97-AF65-F5344CB8AC3E}">
        <p14:creationId xmlns:p14="http://schemas.microsoft.com/office/powerpoint/2010/main" val="73390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5A61-AD5E-4019-BB4D-BBE179137154}"/>
              </a:ext>
            </a:extLst>
          </p:cNvPr>
          <p:cNvSpPr>
            <a:spLocks noGrp="1"/>
          </p:cNvSpPr>
          <p:nvPr>
            <p:ph type="title"/>
          </p:nvPr>
        </p:nvSpPr>
        <p:spPr>
          <a:xfrm>
            <a:off x="1864658" y="537883"/>
            <a:ext cx="9422532" cy="860610"/>
          </a:xfrm>
        </p:spPr>
        <p:txBody>
          <a:bodyPr>
            <a:normAutofit/>
          </a:bodyPr>
          <a:lstStyle/>
          <a:p>
            <a:pPr algn="ctr"/>
            <a:r>
              <a:rPr lang="en-IN" b="1" dirty="0">
                <a:solidFill>
                  <a:schemeClr val="accent1">
                    <a:lumMod val="75000"/>
                  </a:schemeClr>
                </a:solidFill>
              </a:rPr>
              <a:t>DATA OVERVIEW</a:t>
            </a:r>
          </a:p>
        </p:txBody>
      </p:sp>
      <p:pic>
        <p:nvPicPr>
          <p:cNvPr id="5" name="Content Placeholder 4">
            <a:extLst>
              <a:ext uri="{FF2B5EF4-FFF2-40B4-BE49-F238E27FC236}">
                <a16:creationId xmlns:a16="http://schemas.microsoft.com/office/drawing/2014/main" id="{14335DA9-5F5D-41FA-89E5-893E5F9C9749}"/>
              </a:ext>
            </a:extLst>
          </p:cNvPr>
          <p:cNvPicPr>
            <a:picLocks noGrp="1" noChangeAspect="1"/>
          </p:cNvPicPr>
          <p:nvPr>
            <p:ph sz="half" idx="1"/>
          </p:nvPr>
        </p:nvPicPr>
        <p:blipFill>
          <a:blip r:embed="rId2"/>
          <a:stretch>
            <a:fillRect/>
          </a:stretch>
        </p:blipFill>
        <p:spPr>
          <a:xfrm>
            <a:off x="331695" y="1649506"/>
            <a:ext cx="5100918" cy="3719331"/>
          </a:xfrm>
          <a:prstGeom prst="rect">
            <a:avLst/>
          </a:prstGeom>
        </p:spPr>
      </p:pic>
      <p:sp>
        <p:nvSpPr>
          <p:cNvPr id="4" name="Content Placeholder 3">
            <a:extLst>
              <a:ext uri="{FF2B5EF4-FFF2-40B4-BE49-F238E27FC236}">
                <a16:creationId xmlns:a16="http://schemas.microsoft.com/office/drawing/2014/main" id="{C7B4B7B0-E2D6-4724-AB84-6D9446C02862}"/>
              </a:ext>
            </a:extLst>
          </p:cNvPr>
          <p:cNvSpPr>
            <a:spLocks noGrp="1"/>
          </p:cNvSpPr>
          <p:nvPr>
            <p:ph sz="half" idx="2"/>
          </p:nvPr>
        </p:nvSpPr>
        <p:spPr>
          <a:xfrm>
            <a:off x="5629835" y="1649505"/>
            <a:ext cx="6104965" cy="4392707"/>
          </a:xfrm>
        </p:spPr>
        <p:txBody>
          <a:bodyPr>
            <a:noAutofit/>
          </a:bodyPr>
          <a:lstStyle/>
          <a:p>
            <a:pPr algn="just"/>
            <a:r>
              <a:rPr lang="en-US" sz="1400" dirty="0"/>
              <a:t>The dataset consists of comprehensive production records collected from multiple manufacturing departments. It includes key fields such as </a:t>
            </a:r>
            <a:r>
              <a:rPr lang="en-US" sz="1400" b="1" dirty="0"/>
              <a:t>Employee Codes, Machine Codes, Departments, Operation Codes, Manufactured Quantity, Processed Quantity, Rejected Quantity, and Wastage Percentage</a:t>
            </a:r>
            <a:r>
              <a:rPr lang="en-US" sz="1400" dirty="0"/>
              <a:t>.</a:t>
            </a:r>
          </a:p>
          <a:p>
            <a:pPr algn="just"/>
            <a:r>
              <a:rPr lang="en-US" sz="1400" dirty="0"/>
              <a:t>The data was extracted using </a:t>
            </a:r>
            <a:r>
              <a:rPr lang="en-US" sz="1400" b="1" dirty="0"/>
              <a:t>SQL</a:t>
            </a:r>
            <a:r>
              <a:rPr lang="en-US" sz="1400" dirty="0"/>
              <a:t> from internal production databases to ensure accuracy and consistency. After extraction, it was refined in </a:t>
            </a:r>
            <a:r>
              <a:rPr lang="en-US" sz="1400" b="1" dirty="0"/>
              <a:t>Excel</a:t>
            </a:r>
            <a:r>
              <a:rPr lang="en-US" sz="1400" dirty="0"/>
              <a:t>, where missing values, duplicates, and data inconsistencies were addressed. The cleaned dataset was then imported into </a:t>
            </a:r>
            <a:r>
              <a:rPr lang="en-US" sz="1400" b="1" dirty="0"/>
              <a:t>Power BI</a:t>
            </a:r>
            <a:r>
              <a:rPr lang="en-US" sz="1400" dirty="0"/>
              <a:t> and </a:t>
            </a:r>
            <a:r>
              <a:rPr lang="en-US" sz="1400" b="1" dirty="0"/>
              <a:t>Tableau</a:t>
            </a:r>
            <a:r>
              <a:rPr lang="en-US" sz="1400" dirty="0"/>
              <a:t>, where relational models were built to connect employees, machines, and departmental performance metrics.</a:t>
            </a:r>
          </a:p>
          <a:p>
            <a:pPr algn="just"/>
            <a:r>
              <a:rPr lang="en-US" sz="1400" dirty="0"/>
              <a:t>This data spans multiple departments, including </a:t>
            </a:r>
            <a:r>
              <a:rPr lang="en-US" sz="1400" b="1" dirty="0"/>
              <a:t>Woven Labels, Printed Labels, Cut &amp; Fold, Weaving, and Packing</a:t>
            </a:r>
            <a:r>
              <a:rPr lang="en-US" sz="1400" dirty="0"/>
              <a:t>, offering a detailed perspective of the entire manufacturing workflow — from production initiation to final output.</a:t>
            </a:r>
          </a:p>
        </p:txBody>
      </p:sp>
    </p:spTree>
    <p:extLst>
      <p:ext uri="{BB962C8B-B14F-4D97-AF65-F5344CB8AC3E}">
        <p14:creationId xmlns:p14="http://schemas.microsoft.com/office/powerpoint/2010/main" val="266695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DCC0-6F65-46D5-B690-FB58155AE769}"/>
              </a:ext>
            </a:extLst>
          </p:cNvPr>
          <p:cNvSpPr>
            <a:spLocks noGrp="1"/>
          </p:cNvSpPr>
          <p:nvPr>
            <p:ph type="title"/>
          </p:nvPr>
        </p:nvSpPr>
        <p:spPr>
          <a:xfrm>
            <a:off x="1398494" y="618517"/>
            <a:ext cx="9879732" cy="860659"/>
          </a:xfrm>
        </p:spPr>
        <p:txBody>
          <a:bodyPr/>
          <a:lstStyle/>
          <a:p>
            <a:pPr algn="ctr"/>
            <a:r>
              <a:rPr lang="en-IN" b="1" dirty="0">
                <a:solidFill>
                  <a:schemeClr val="accent1">
                    <a:lumMod val="75000"/>
                  </a:schemeClr>
                </a:solidFill>
              </a:rPr>
              <a:t>OBJECTIVES</a:t>
            </a:r>
          </a:p>
        </p:txBody>
      </p:sp>
      <p:pic>
        <p:nvPicPr>
          <p:cNvPr id="5" name="Content Placeholder 4">
            <a:extLst>
              <a:ext uri="{FF2B5EF4-FFF2-40B4-BE49-F238E27FC236}">
                <a16:creationId xmlns:a16="http://schemas.microsoft.com/office/drawing/2014/main" id="{AB7C881A-B147-42ED-96A4-F85BAE654159}"/>
              </a:ext>
            </a:extLst>
          </p:cNvPr>
          <p:cNvPicPr>
            <a:picLocks noGrp="1" noChangeAspect="1"/>
          </p:cNvPicPr>
          <p:nvPr>
            <p:ph sz="half" idx="1"/>
          </p:nvPr>
        </p:nvPicPr>
        <p:blipFill>
          <a:blip r:embed="rId2"/>
          <a:stretch>
            <a:fillRect/>
          </a:stretch>
        </p:blipFill>
        <p:spPr>
          <a:xfrm>
            <a:off x="911121" y="1849448"/>
            <a:ext cx="4718304" cy="1279752"/>
          </a:xfrm>
          <a:prstGeom prst="rect">
            <a:avLst/>
          </a:prstGeom>
        </p:spPr>
      </p:pic>
      <p:sp>
        <p:nvSpPr>
          <p:cNvPr id="4" name="Content Placeholder 3">
            <a:extLst>
              <a:ext uri="{FF2B5EF4-FFF2-40B4-BE49-F238E27FC236}">
                <a16:creationId xmlns:a16="http://schemas.microsoft.com/office/drawing/2014/main" id="{EBC40EEE-7EAA-4DA1-AB99-C017B0DB0B8C}"/>
              </a:ext>
            </a:extLst>
          </p:cNvPr>
          <p:cNvSpPr>
            <a:spLocks noGrp="1"/>
          </p:cNvSpPr>
          <p:nvPr>
            <p:ph sz="half" idx="2"/>
          </p:nvPr>
        </p:nvSpPr>
        <p:spPr>
          <a:xfrm>
            <a:off x="6028943" y="1849447"/>
            <a:ext cx="5562421" cy="4390035"/>
          </a:xfrm>
        </p:spPr>
        <p:txBody>
          <a:bodyPr>
            <a:noAutofit/>
          </a:bodyPr>
          <a:lstStyle/>
          <a:p>
            <a:pPr algn="just"/>
            <a:r>
              <a:rPr lang="en-US" sz="1350" dirty="0"/>
              <a:t>The main objective of this dashboard is to provide management with a real-time snapshot of key performance indicators (KPIs) that reflect the company’s operational efficiency and product quality.</a:t>
            </a:r>
          </a:p>
          <a:p>
            <a:pPr algn="just"/>
            <a:r>
              <a:rPr lang="en-US" sz="1350" dirty="0"/>
              <a:t>The </a:t>
            </a:r>
            <a:r>
              <a:rPr lang="en-US" sz="1350" b="1" dirty="0"/>
              <a:t>Manufactured Quantity</a:t>
            </a:r>
            <a:r>
              <a:rPr lang="en-US" sz="1350" dirty="0"/>
              <a:t> measures total production output, while the </a:t>
            </a:r>
            <a:r>
              <a:rPr lang="en-US" sz="1350" b="1" dirty="0"/>
              <a:t>Processed Quantity</a:t>
            </a:r>
            <a:r>
              <a:rPr lang="en-US" sz="1350" dirty="0"/>
              <a:t> tracks the amount successfully processed through quality checks. The </a:t>
            </a:r>
            <a:r>
              <a:rPr lang="en-US" sz="1350" b="1" dirty="0"/>
              <a:t>Rejected Quantity</a:t>
            </a:r>
            <a:r>
              <a:rPr lang="en-US" sz="1350" dirty="0"/>
              <a:t> identifies the scale of production losses, helping to pinpoint areas requiring improvement. The </a:t>
            </a:r>
            <a:r>
              <a:rPr lang="en-US" sz="1350" b="1" dirty="0"/>
              <a:t>Wastage Percentage</a:t>
            </a:r>
            <a:r>
              <a:rPr lang="en-US" sz="1350" dirty="0"/>
              <a:t> serves as a critical quality metric, representing material inefficiency or process deviation. Finally, the combined </a:t>
            </a:r>
            <a:r>
              <a:rPr lang="en-US" sz="1350" b="1" dirty="0"/>
              <a:t>Total Machines and Employees</a:t>
            </a:r>
            <a:r>
              <a:rPr lang="en-US" sz="1350" dirty="0"/>
              <a:t> KPI provides insights into workforce and equipment utilization levels.</a:t>
            </a:r>
          </a:p>
          <a:p>
            <a:pPr algn="just"/>
            <a:r>
              <a:rPr lang="en-US" sz="1350" dirty="0"/>
              <a:t>These KPIs collectively form the foundation for evaluating performance trends, assessing productivity, and monitoring manufacturing consistency across departments.</a:t>
            </a:r>
          </a:p>
        </p:txBody>
      </p:sp>
      <p:pic>
        <p:nvPicPr>
          <p:cNvPr id="6" name="Picture 5">
            <a:extLst>
              <a:ext uri="{FF2B5EF4-FFF2-40B4-BE49-F238E27FC236}">
                <a16:creationId xmlns:a16="http://schemas.microsoft.com/office/drawing/2014/main" id="{5E893D34-1FD9-47C9-9831-FE0366748E38}"/>
              </a:ext>
            </a:extLst>
          </p:cNvPr>
          <p:cNvPicPr>
            <a:picLocks noChangeAspect="1"/>
          </p:cNvPicPr>
          <p:nvPr/>
        </p:nvPicPr>
        <p:blipFill>
          <a:blip r:embed="rId3"/>
          <a:stretch>
            <a:fillRect/>
          </a:stretch>
        </p:blipFill>
        <p:spPr>
          <a:xfrm>
            <a:off x="986918" y="3292246"/>
            <a:ext cx="4647628" cy="1279754"/>
          </a:xfrm>
          <a:prstGeom prst="rect">
            <a:avLst/>
          </a:prstGeom>
        </p:spPr>
      </p:pic>
      <p:pic>
        <p:nvPicPr>
          <p:cNvPr id="7" name="Picture 6">
            <a:extLst>
              <a:ext uri="{FF2B5EF4-FFF2-40B4-BE49-F238E27FC236}">
                <a16:creationId xmlns:a16="http://schemas.microsoft.com/office/drawing/2014/main" id="{8A33C8B0-8C64-44F1-9515-000753EA4017}"/>
              </a:ext>
            </a:extLst>
          </p:cNvPr>
          <p:cNvPicPr>
            <a:picLocks noChangeAspect="1"/>
          </p:cNvPicPr>
          <p:nvPr/>
        </p:nvPicPr>
        <p:blipFill>
          <a:blip r:embed="rId4"/>
          <a:stretch>
            <a:fillRect/>
          </a:stretch>
        </p:blipFill>
        <p:spPr>
          <a:xfrm>
            <a:off x="2135574" y="4735046"/>
            <a:ext cx="2350317" cy="1153729"/>
          </a:xfrm>
          <a:prstGeom prst="rect">
            <a:avLst/>
          </a:prstGeom>
        </p:spPr>
      </p:pic>
    </p:spTree>
    <p:extLst>
      <p:ext uri="{BB962C8B-B14F-4D97-AF65-F5344CB8AC3E}">
        <p14:creationId xmlns:p14="http://schemas.microsoft.com/office/powerpoint/2010/main" val="12971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F7-ED6C-4163-8E0A-A052307C9232}"/>
              </a:ext>
            </a:extLst>
          </p:cNvPr>
          <p:cNvSpPr>
            <a:spLocks noGrp="1"/>
          </p:cNvSpPr>
          <p:nvPr>
            <p:ph type="title"/>
          </p:nvPr>
        </p:nvSpPr>
        <p:spPr>
          <a:xfrm>
            <a:off x="945463" y="385434"/>
            <a:ext cx="10301073" cy="753083"/>
          </a:xfrm>
        </p:spPr>
        <p:txBody>
          <a:bodyPr/>
          <a:lstStyle/>
          <a:p>
            <a:pPr algn="ctr"/>
            <a:r>
              <a:rPr lang="en-IN" b="1" dirty="0">
                <a:solidFill>
                  <a:schemeClr val="accent1">
                    <a:lumMod val="75000"/>
                  </a:schemeClr>
                </a:solidFill>
              </a:rPr>
              <a:t>PROCESS</a:t>
            </a:r>
          </a:p>
        </p:txBody>
      </p:sp>
      <p:pic>
        <p:nvPicPr>
          <p:cNvPr id="1026" name="Picture 2" descr="Proposed Approach for Data Cleaning ...">
            <a:extLst>
              <a:ext uri="{FF2B5EF4-FFF2-40B4-BE49-F238E27FC236}">
                <a16:creationId xmlns:a16="http://schemas.microsoft.com/office/drawing/2014/main" id="{2B6B8B9D-3E5C-43DD-8B9C-2666A1F8509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66165" y="1692536"/>
            <a:ext cx="5029615" cy="34729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3EB400F-4B8C-4EF7-8851-6E61D1505871}"/>
              </a:ext>
            </a:extLst>
          </p:cNvPr>
          <p:cNvSpPr>
            <a:spLocks noGrp="1"/>
          </p:cNvSpPr>
          <p:nvPr>
            <p:ph sz="half" idx="2"/>
          </p:nvPr>
        </p:nvSpPr>
        <p:spPr>
          <a:xfrm>
            <a:off x="5719482" y="1592133"/>
            <a:ext cx="6006353" cy="4297680"/>
          </a:xfrm>
        </p:spPr>
        <p:txBody>
          <a:bodyPr>
            <a:noAutofit/>
          </a:bodyPr>
          <a:lstStyle/>
          <a:p>
            <a:pPr algn="just"/>
            <a:r>
              <a:rPr lang="en-US" sz="1350" b="1" dirty="0"/>
              <a:t>Data Preparation</a:t>
            </a:r>
          </a:p>
          <a:p>
            <a:pPr algn="just"/>
            <a:r>
              <a:rPr lang="en-US" sz="1350" dirty="0"/>
              <a:t>The process began by using </a:t>
            </a:r>
            <a:r>
              <a:rPr lang="en-US" sz="1350" b="1" dirty="0"/>
              <a:t>SQL queries</a:t>
            </a:r>
            <a:r>
              <a:rPr lang="en-US" sz="1350" dirty="0"/>
              <a:t> to extract relevant production data from the company’s database. Filtering and joins were applied to consolidate employee, machine, and department tables into a single structured dataset.</a:t>
            </a:r>
          </a:p>
          <a:p>
            <a:pPr algn="just"/>
            <a:r>
              <a:rPr lang="en-US" sz="1350" dirty="0"/>
              <a:t>Next, </a:t>
            </a:r>
            <a:r>
              <a:rPr lang="en-US" sz="1350" b="1" dirty="0"/>
              <a:t>Excel</a:t>
            </a:r>
            <a:r>
              <a:rPr lang="en-US" sz="1350" dirty="0"/>
              <a:t> was used for data cleaning — handling missing entries, removing duplicates, and validating numeric fields such as Manufactured, Processed, and Rejected quantities. Conditional formatting in Excel helped identify anomalies in rejection rates and wastage values before the data was finalized.</a:t>
            </a:r>
          </a:p>
          <a:p>
            <a:pPr algn="just"/>
            <a:r>
              <a:rPr lang="en-US" sz="1350" dirty="0"/>
              <a:t>This refined data was then imported into </a:t>
            </a:r>
            <a:r>
              <a:rPr lang="en-US" sz="1350" b="1" dirty="0"/>
              <a:t>Power BI and Tableau</a:t>
            </a:r>
            <a:r>
              <a:rPr lang="en-US" sz="1350" dirty="0"/>
              <a:t>, where relationships between different entities were modeled. The analytical tools allowed us to create calculated measures such as </a:t>
            </a:r>
            <a:r>
              <a:rPr lang="en-US" sz="1350" b="1" dirty="0"/>
              <a:t>Wastage % = (Rejected Qty / Manufactured Qty) × 100</a:t>
            </a:r>
            <a:r>
              <a:rPr lang="en-US" sz="1350" dirty="0"/>
              <a:t>, which became one of the core performance indicators.</a:t>
            </a:r>
          </a:p>
          <a:p>
            <a:pPr algn="just"/>
            <a:endParaRPr lang="en-IN" sz="1350" dirty="0"/>
          </a:p>
        </p:txBody>
      </p:sp>
    </p:spTree>
    <p:extLst>
      <p:ext uri="{BB962C8B-B14F-4D97-AF65-F5344CB8AC3E}">
        <p14:creationId xmlns:p14="http://schemas.microsoft.com/office/powerpoint/2010/main" val="17843276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C7AE9-6A22-41ED-A4F7-3E2C22224531}"/>
              </a:ext>
            </a:extLst>
          </p:cNvPr>
          <p:cNvSpPr>
            <a:spLocks noGrp="1"/>
          </p:cNvSpPr>
          <p:nvPr>
            <p:ph type="title"/>
          </p:nvPr>
        </p:nvSpPr>
        <p:spPr>
          <a:xfrm>
            <a:off x="913775" y="394447"/>
            <a:ext cx="10364452" cy="1039907"/>
          </a:xfrm>
        </p:spPr>
        <p:txBody>
          <a:bodyPr>
            <a:normAutofit fontScale="90000"/>
          </a:bodyPr>
          <a:lstStyle/>
          <a:p>
            <a:r>
              <a:rPr lang="en-IN" b="1" dirty="0">
                <a:solidFill>
                  <a:schemeClr val="accent1">
                    <a:lumMod val="75000"/>
                  </a:schemeClr>
                </a:solidFill>
              </a:rPr>
              <a:t>PROCESS</a:t>
            </a:r>
            <a:br>
              <a:rPr lang="en-IN" dirty="0"/>
            </a:br>
            <a:r>
              <a:rPr lang="en-IN" dirty="0">
                <a:solidFill>
                  <a:schemeClr val="accent3">
                    <a:lumMod val="50000"/>
                  </a:schemeClr>
                </a:solidFill>
              </a:rPr>
              <a:t>Dashboard Development and Visualization</a:t>
            </a:r>
          </a:p>
        </p:txBody>
      </p:sp>
      <p:pic>
        <p:nvPicPr>
          <p:cNvPr id="6" name="Content Placeholder 5">
            <a:extLst>
              <a:ext uri="{FF2B5EF4-FFF2-40B4-BE49-F238E27FC236}">
                <a16:creationId xmlns:a16="http://schemas.microsoft.com/office/drawing/2014/main" id="{5D08492A-08A9-448B-A65C-33404C3E6588}"/>
              </a:ext>
            </a:extLst>
          </p:cNvPr>
          <p:cNvPicPr>
            <a:picLocks noGrp="1" noChangeAspect="1"/>
          </p:cNvPicPr>
          <p:nvPr>
            <p:ph sz="half" idx="1"/>
          </p:nvPr>
        </p:nvPicPr>
        <p:blipFill>
          <a:blip r:embed="rId2"/>
          <a:stretch>
            <a:fillRect/>
          </a:stretch>
        </p:blipFill>
        <p:spPr>
          <a:xfrm>
            <a:off x="304800" y="2022416"/>
            <a:ext cx="4803647" cy="3410196"/>
          </a:xfrm>
          <a:prstGeom prst="rect">
            <a:avLst/>
          </a:prstGeom>
        </p:spPr>
      </p:pic>
      <p:sp>
        <p:nvSpPr>
          <p:cNvPr id="4" name="Content Placeholder 3">
            <a:extLst>
              <a:ext uri="{FF2B5EF4-FFF2-40B4-BE49-F238E27FC236}">
                <a16:creationId xmlns:a16="http://schemas.microsoft.com/office/drawing/2014/main" id="{D45E88AD-6FA9-4F10-9CB6-F42D944D591D}"/>
              </a:ext>
            </a:extLst>
          </p:cNvPr>
          <p:cNvSpPr>
            <a:spLocks noGrp="1"/>
          </p:cNvSpPr>
          <p:nvPr>
            <p:ph sz="half" idx="2"/>
          </p:nvPr>
        </p:nvSpPr>
        <p:spPr>
          <a:xfrm>
            <a:off x="5325035" y="1592110"/>
            <a:ext cx="6562165" cy="5158314"/>
          </a:xfrm>
        </p:spPr>
        <p:txBody>
          <a:bodyPr>
            <a:noAutofit/>
          </a:bodyPr>
          <a:lstStyle/>
          <a:p>
            <a:pPr algn="just"/>
            <a:r>
              <a:rPr lang="en-US" sz="1250" dirty="0"/>
              <a:t>In the visualization stage, both </a:t>
            </a:r>
            <a:r>
              <a:rPr lang="en-US" sz="1250" b="1" dirty="0"/>
              <a:t>Power BI</a:t>
            </a:r>
            <a:r>
              <a:rPr lang="en-US" sz="1250" dirty="0"/>
              <a:t> and </a:t>
            </a:r>
            <a:r>
              <a:rPr lang="en-US" sz="1250" b="1" dirty="0"/>
              <a:t>Tableau</a:t>
            </a:r>
            <a:r>
              <a:rPr lang="en-US" sz="1250" dirty="0"/>
              <a:t> were used to design interactive dashboards.</a:t>
            </a:r>
          </a:p>
          <a:p>
            <a:pPr algn="just"/>
            <a:r>
              <a:rPr lang="en-US" sz="1250" b="1" dirty="0"/>
              <a:t>Power BI</a:t>
            </a:r>
            <a:r>
              <a:rPr lang="en-US" sz="1250" dirty="0"/>
              <a:t> was utilized to create KPI cards and visuals that provide a summarized performance overview for management.</a:t>
            </a:r>
          </a:p>
          <a:p>
            <a:pPr algn="just"/>
            <a:r>
              <a:rPr lang="en-US" sz="1250" b="1" dirty="0"/>
              <a:t>Tableau</a:t>
            </a:r>
            <a:r>
              <a:rPr lang="en-US" sz="1250" dirty="0"/>
              <a:t> was leveraged for trend analysis and comparison visuals, enabling deeper exploration through filters and drill-downs.</a:t>
            </a:r>
          </a:p>
          <a:p>
            <a:pPr algn="just"/>
            <a:r>
              <a:rPr lang="en-US" sz="1250" dirty="0"/>
              <a:t>The dashboard features multiple charts, including:</a:t>
            </a:r>
          </a:p>
          <a:p>
            <a:pPr algn="just"/>
            <a:r>
              <a:rPr lang="en-US" sz="1250" b="1" dirty="0"/>
              <a:t>Employee Wise Rejected Quantity</a:t>
            </a:r>
            <a:r>
              <a:rPr lang="en-US" sz="1250" dirty="0"/>
              <a:t> – highlighting individual performance and rejection responsibility.</a:t>
            </a:r>
          </a:p>
          <a:p>
            <a:pPr algn="just"/>
            <a:r>
              <a:rPr lang="en-US" sz="1250" b="1" dirty="0"/>
              <a:t>Machine Wise Rejected Quantity</a:t>
            </a:r>
            <a:r>
              <a:rPr lang="en-US" sz="1250" dirty="0"/>
              <a:t> – identifying machines contributing most to rejections.</a:t>
            </a:r>
          </a:p>
          <a:p>
            <a:pPr algn="just"/>
            <a:r>
              <a:rPr lang="en-US" sz="1250" b="1" dirty="0"/>
              <a:t>Production Comparison Trend</a:t>
            </a:r>
            <a:r>
              <a:rPr lang="en-US" sz="1250" dirty="0"/>
              <a:t> – showing month-over-month or department-wise performance variation.</a:t>
            </a:r>
          </a:p>
          <a:p>
            <a:pPr algn="just"/>
            <a:r>
              <a:rPr lang="en-US" sz="1250" b="1" dirty="0"/>
              <a:t>Manufacture vs Rejected</a:t>
            </a:r>
            <a:r>
              <a:rPr lang="en-US" sz="1250" dirty="0"/>
              <a:t> – visualizing the relationship between total production and the rejected portion to understand quality patterns.</a:t>
            </a:r>
          </a:p>
          <a:p>
            <a:pPr algn="just"/>
            <a:r>
              <a:rPr lang="en-US" sz="1250" dirty="0"/>
              <a:t>This multi-tool approach enhanced both </a:t>
            </a:r>
            <a:r>
              <a:rPr lang="en-US" sz="1250" b="1" dirty="0"/>
              <a:t>analytical accuracy</a:t>
            </a:r>
            <a:r>
              <a:rPr lang="en-US" sz="1250" dirty="0"/>
              <a:t> and </a:t>
            </a:r>
            <a:r>
              <a:rPr lang="en-US" sz="1250" b="1" dirty="0"/>
              <a:t>visual impact</a:t>
            </a:r>
            <a:r>
              <a:rPr lang="en-US" sz="1250" dirty="0"/>
              <a:t>, allowing stakeholders to gain meaningful insights from different perspectives.</a:t>
            </a:r>
          </a:p>
        </p:txBody>
      </p:sp>
    </p:spTree>
    <p:extLst>
      <p:ext uri="{BB962C8B-B14F-4D97-AF65-F5344CB8AC3E}">
        <p14:creationId xmlns:p14="http://schemas.microsoft.com/office/powerpoint/2010/main" val="79958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2271-A96F-4A44-82E6-708CA90EE502}"/>
              </a:ext>
            </a:extLst>
          </p:cNvPr>
          <p:cNvSpPr>
            <a:spLocks noGrp="1"/>
          </p:cNvSpPr>
          <p:nvPr>
            <p:ph type="title"/>
          </p:nvPr>
        </p:nvSpPr>
        <p:spPr>
          <a:xfrm>
            <a:off x="833093" y="197176"/>
            <a:ext cx="10364451" cy="1237177"/>
          </a:xfrm>
        </p:spPr>
        <p:txBody>
          <a:bodyPr>
            <a:normAutofit/>
          </a:bodyPr>
          <a:lstStyle/>
          <a:p>
            <a:pPr algn="ctr"/>
            <a:r>
              <a:rPr lang="en-IN" dirty="0">
                <a:solidFill>
                  <a:schemeClr val="accent1">
                    <a:lumMod val="75000"/>
                  </a:schemeClr>
                </a:solidFill>
              </a:rPr>
              <a:t>ANALYSIS</a:t>
            </a:r>
            <a:br>
              <a:rPr lang="en-IN" dirty="0"/>
            </a:br>
            <a:r>
              <a:rPr lang="en-US" sz="4000" dirty="0">
                <a:solidFill>
                  <a:schemeClr val="accent3">
                    <a:lumMod val="50000"/>
                  </a:schemeClr>
                </a:solidFill>
              </a:rPr>
              <a:t>DEPARTMENT WISE ANALYSIS</a:t>
            </a:r>
            <a:endParaRPr lang="en-IN" dirty="0">
              <a:solidFill>
                <a:schemeClr val="accent3">
                  <a:lumMod val="50000"/>
                </a:schemeClr>
              </a:solidFill>
            </a:endParaRPr>
          </a:p>
        </p:txBody>
      </p:sp>
      <p:pic>
        <p:nvPicPr>
          <p:cNvPr id="5" name="Content Placeholder 4">
            <a:extLst>
              <a:ext uri="{FF2B5EF4-FFF2-40B4-BE49-F238E27FC236}">
                <a16:creationId xmlns:a16="http://schemas.microsoft.com/office/drawing/2014/main" id="{46574625-60E8-4883-BF7B-E494F5EA1432}"/>
              </a:ext>
            </a:extLst>
          </p:cNvPr>
          <p:cNvPicPr>
            <a:picLocks noGrp="1" noChangeAspect="1"/>
          </p:cNvPicPr>
          <p:nvPr>
            <p:ph sz="half" idx="1"/>
          </p:nvPr>
        </p:nvPicPr>
        <p:blipFill>
          <a:blip r:embed="rId2"/>
          <a:stretch>
            <a:fillRect/>
          </a:stretch>
        </p:blipFill>
        <p:spPr>
          <a:xfrm>
            <a:off x="542365" y="2214694"/>
            <a:ext cx="5181600" cy="3454587"/>
          </a:xfrm>
          <a:prstGeom prst="rect">
            <a:avLst/>
          </a:prstGeom>
        </p:spPr>
      </p:pic>
      <p:sp>
        <p:nvSpPr>
          <p:cNvPr id="4" name="Content Placeholder 3">
            <a:extLst>
              <a:ext uri="{FF2B5EF4-FFF2-40B4-BE49-F238E27FC236}">
                <a16:creationId xmlns:a16="http://schemas.microsoft.com/office/drawing/2014/main" id="{79FCD5CA-998B-40A7-8966-27CBBB109B26}"/>
              </a:ext>
            </a:extLst>
          </p:cNvPr>
          <p:cNvSpPr>
            <a:spLocks noGrp="1"/>
          </p:cNvSpPr>
          <p:nvPr>
            <p:ph sz="half" idx="2"/>
          </p:nvPr>
        </p:nvSpPr>
        <p:spPr>
          <a:xfrm>
            <a:off x="6015318" y="1879002"/>
            <a:ext cx="5844988" cy="4163209"/>
          </a:xfrm>
        </p:spPr>
        <p:txBody>
          <a:bodyPr>
            <a:normAutofit fontScale="92500" lnSpcReduction="10000"/>
          </a:bodyPr>
          <a:lstStyle/>
          <a:p>
            <a:pPr algn="just"/>
            <a:r>
              <a:rPr lang="en-US" dirty="0"/>
              <a:t>The analysis begins at the departmental level, comparing the manufacturing and rejection quantities across different sections. The </a:t>
            </a:r>
            <a:r>
              <a:rPr lang="en-US" b="1" dirty="0"/>
              <a:t>Woven Labels</a:t>
            </a:r>
            <a:r>
              <a:rPr lang="en-US" dirty="0"/>
              <a:t> department exhibited the highest manufacturing volume but also recorded the most rejections, indicating potential quality challenges. In contrast, </a:t>
            </a:r>
            <a:r>
              <a:rPr lang="en-US" b="1" dirty="0"/>
              <a:t>Printed Labels</a:t>
            </a:r>
            <a:r>
              <a:rPr lang="en-US" dirty="0"/>
              <a:t> maintained a smaller production volume but achieved consistent quality with minimal rejections. This variation highlights the departments that drive output versus those that excel in process stability.</a:t>
            </a:r>
          </a:p>
          <a:p>
            <a:pPr algn="just"/>
            <a:endParaRPr lang="en-US" b="1" dirty="0"/>
          </a:p>
          <a:p>
            <a:pPr algn="just"/>
            <a:endParaRPr lang="en-US" b="1" dirty="0"/>
          </a:p>
          <a:p>
            <a:pPr algn="just"/>
            <a:endParaRPr lang="en-US" b="1" dirty="0"/>
          </a:p>
          <a:p>
            <a:pPr algn="just"/>
            <a:endParaRPr lang="en-IN" dirty="0"/>
          </a:p>
        </p:txBody>
      </p:sp>
    </p:spTree>
    <p:extLst>
      <p:ext uri="{BB962C8B-B14F-4D97-AF65-F5344CB8AC3E}">
        <p14:creationId xmlns:p14="http://schemas.microsoft.com/office/powerpoint/2010/main" val="208599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0181-FA37-4C96-9E2B-1E95C3A0E15C}"/>
              </a:ext>
            </a:extLst>
          </p:cNvPr>
          <p:cNvSpPr>
            <a:spLocks noGrp="1"/>
          </p:cNvSpPr>
          <p:nvPr>
            <p:ph type="title"/>
          </p:nvPr>
        </p:nvSpPr>
        <p:spPr>
          <a:xfrm>
            <a:off x="824440" y="457152"/>
            <a:ext cx="10390720" cy="708259"/>
          </a:xfrm>
        </p:spPr>
        <p:txBody>
          <a:bodyPr/>
          <a:lstStyle/>
          <a:p>
            <a:pPr algn="ctr"/>
            <a:r>
              <a:rPr lang="en-US" b="1" dirty="0">
                <a:solidFill>
                  <a:schemeClr val="accent3">
                    <a:lumMod val="50000"/>
                  </a:schemeClr>
                </a:solidFill>
              </a:rPr>
              <a:t>MACHINE-WISE ANALYSIS</a:t>
            </a:r>
            <a:endParaRPr lang="en-IN" dirty="0">
              <a:solidFill>
                <a:schemeClr val="accent3">
                  <a:lumMod val="50000"/>
                </a:schemeClr>
              </a:solidFill>
            </a:endParaRPr>
          </a:p>
        </p:txBody>
      </p:sp>
      <p:pic>
        <p:nvPicPr>
          <p:cNvPr id="5" name="Content Placeholder 4">
            <a:extLst>
              <a:ext uri="{FF2B5EF4-FFF2-40B4-BE49-F238E27FC236}">
                <a16:creationId xmlns:a16="http://schemas.microsoft.com/office/drawing/2014/main" id="{61B94F36-6582-43E7-9A01-EC8AABC7FCEF}"/>
              </a:ext>
            </a:extLst>
          </p:cNvPr>
          <p:cNvPicPr>
            <a:picLocks noGrp="1" noChangeAspect="1"/>
          </p:cNvPicPr>
          <p:nvPr>
            <p:ph sz="half" idx="1"/>
          </p:nvPr>
        </p:nvPicPr>
        <p:blipFill>
          <a:blip r:embed="rId2"/>
          <a:stretch>
            <a:fillRect/>
          </a:stretch>
        </p:blipFill>
        <p:spPr>
          <a:xfrm>
            <a:off x="600635" y="2017059"/>
            <a:ext cx="5419165" cy="4159903"/>
          </a:xfrm>
          <a:prstGeom prst="rect">
            <a:avLst/>
          </a:prstGeom>
        </p:spPr>
      </p:pic>
      <p:sp>
        <p:nvSpPr>
          <p:cNvPr id="4" name="Content Placeholder 3">
            <a:extLst>
              <a:ext uri="{FF2B5EF4-FFF2-40B4-BE49-F238E27FC236}">
                <a16:creationId xmlns:a16="http://schemas.microsoft.com/office/drawing/2014/main" id="{3240411B-1B6B-4896-8EF3-D079AEFCC4FA}"/>
              </a:ext>
            </a:extLst>
          </p:cNvPr>
          <p:cNvSpPr>
            <a:spLocks noGrp="1"/>
          </p:cNvSpPr>
          <p:nvPr>
            <p:ph sz="half" idx="2"/>
          </p:nvPr>
        </p:nvSpPr>
        <p:spPr>
          <a:xfrm>
            <a:off x="6096000" y="1667436"/>
            <a:ext cx="5280212" cy="4401670"/>
          </a:xfrm>
        </p:spPr>
        <p:txBody>
          <a:bodyPr>
            <a:normAutofit fontScale="92500" lnSpcReduction="10000"/>
          </a:bodyPr>
          <a:lstStyle/>
          <a:p>
            <a:pPr algn="just"/>
            <a:r>
              <a:rPr lang="en-US" dirty="0"/>
              <a:t>The Machine Wise Rejected Quantity chart uncovers which machines are driving higher defect rates. For example, machines like </a:t>
            </a:r>
            <a:r>
              <a:rPr lang="en-US" b="1" dirty="0"/>
              <a:t>MC025</a:t>
            </a:r>
            <a:r>
              <a:rPr lang="en-US" dirty="0"/>
              <a:t> show high production but also a higher rejection ratio, suggesting potential calibration or maintenance issues. On the other hand, machines like </a:t>
            </a:r>
            <a:r>
              <a:rPr lang="en-US" b="1" dirty="0"/>
              <a:t>MC048</a:t>
            </a:r>
            <a:r>
              <a:rPr lang="en-US" dirty="0"/>
              <a:t> or </a:t>
            </a:r>
            <a:r>
              <a:rPr lang="en-US" b="1" dirty="0"/>
              <a:t>MC126</a:t>
            </a:r>
            <a:r>
              <a:rPr lang="en-US" dirty="0"/>
              <a:t> maintain stable output with low rejections, showcasing efficient and reliable performance. This analysis supports maintenance scheduling and machine utilization optimization strategies.</a:t>
            </a:r>
            <a:endParaRPr lang="en-IN" dirty="0"/>
          </a:p>
        </p:txBody>
      </p:sp>
    </p:spTree>
    <p:extLst>
      <p:ext uri="{BB962C8B-B14F-4D97-AF65-F5344CB8AC3E}">
        <p14:creationId xmlns:p14="http://schemas.microsoft.com/office/powerpoint/2010/main" val="335139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BA1D-F58C-4B7D-96BF-BA3A59AC1609}"/>
              </a:ext>
            </a:extLst>
          </p:cNvPr>
          <p:cNvSpPr>
            <a:spLocks noGrp="1"/>
          </p:cNvSpPr>
          <p:nvPr>
            <p:ph type="title"/>
          </p:nvPr>
        </p:nvSpPr>
        <p:spPr>
          <a:xfrm>
            <a:off x="838201" y="618517"/>
            <a:ext cx="10440026" cy="806871"/>
          </a:xfrm>
        </p:spPr>
        <p:txBody>
          <a:bodyPr/>
          <a:lstStyle/>
          <a:p>
            <a:pPr algn="ctr"/>
            <a:r>
              <a:rPr lang="en-US" b="1" dirty="0"/>
              <a:t>EMPLOYEE-WISE ANALYSIS</a:t>
            </a:r>
            <a:endParaRPr lang="en-IN" dirty="0"/>
          </a:p>
        </p:txBody>
      </p:sp>
      <p:pic>
        <p:nvPicPr>
          <p:cNvPr id="5" name="Content Placeholder 4">
            <a:extLst>
              <a:ext uri="{FF2B5EF4-FFF2-40B4-BE49-F238E27FC236}">
                <a16:creationId xmlns:a16="http://schemas.microsoft.com/office/drawing/2014/main" id="{F1B4F297-A6E4-4F66-8403-CCAAD4A09C5E}"/>
              </a:ext>
            </a:extLst>
          </p:cNvPr>
          <p:cNvPicPr>
            <a:picLocks noGrp="1" noChangeAspect="1"/>
          </p:cNvPicPr>
          <p:nvPr>
            <p:ph sz="half" idx="1"/>
          </p:nvPr>
        </p:nvPicPr>
        <p:blipFill>
          <a:blip r:embed="rId2"/>
          <a:stretch>
            <a:fillRect/>
          </a:stretch>
        </p:blipFill>
        <p:spPr>
          <a:xfrm>
            <a:off x="605117" y="1954305"/>
            <a:ext cx="4930298" cy="3693459"/>
          </a:xfrm>
          <a:prstGeom prst="rect">
            <a:avLst/>
          </a:prstGeom>
        </p:spPr>
      </p:pic>
      <p:sp>
        <p:nvSpPr>
          <p:cNvPr id="4" name="Content Placeholder 3">
            <a:extLst>
              <a:ext uri="{FF2B5EF4-FFF2-40B4-BE49-F238E27FC236}">
                <a16:creationId xmlns:a16="http://schemas.microsoft.com/office/drawing/2014/main" id="{35C32723-C2A1-4858-8824-EB706E34CD14}"/>
              </a:ext>
            </a:extLst>
          </p:cNvPr>
          <p:cNvSpPr>
            <a:spLocks noGrp="1"/>
          </p:cNvSpPr>
          <p:nvPr>
            <p:ph sz="half" idx="2"/>
          </p:nvPr>
        </p:nvSpPr>
        <p:spPr>
          <a:xfrm>
            <a:off x="5701554" y="1954305"/>
            <a:ext cx="6113928" cy="4285177"/>
          </a:xfrm>
        </p:spPr>
        <p:txBody>
          <a:bodyPr>
            <a:normAutofit/>
          </a:bodyPr>
          <a:lstStyle/>
          <a:p>
            <a:pPr algn="just"/>
            <a:r>
              <a:rPr lang="en-US" dirty="0"/>
              <a:t>The Employee Wise Rejected Quantity chart provides a clear understanding of workforce-related performance issues. Certain employees exhibit consistently low rejection rates, reflecting strong operational precision, while others show higher rejection quantities, indicating a need for process training or supervision. These insights help the HR and production departments identify top performers and areas where targeted skill development is required.</a:t>
            </a:r>
          </a:p>
          <a:p>
            <a:pPr algn="just"/>
            <a:endParaRPr lang="en-IN" dirty="0"/>
          </a:p>
        </p:txBody>
      </p:sp>
    </p:spTree>
    <p:extLst>
      <p:ext uri="{BB962C8B-B14F-4D97-AF65-F5344CB8AC3E}">
        <p14:creationId xmlns:p14="http://schemas.microsoft.com/office/powerpoint/2010/main" val="112296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96D8-CE11-43FE-AF89-16DE3B634E1B}"/>
              </a:ext>
            </a:extLst>
          </p:cNvPr>
          <p:cNvSpPr>
            <a:spLocks noGrp="1"/>
          </p:cNvSpPr>
          <p:nvPr>
            <p:ph type="title"/>
          </p:nvPr>
        </p:nvSpPr>
        <p:spPr>
          <a:xfrm>
            <a:off x="941294" y="618517"/>
            <a:ext cx="10336932" cy="914125"/>
          </a:xfrm>
        </p:spPr>
        <p:txBody>
          <a:bodyPr/>
          <a:lstStyle/>
          <a:p>
            <a:pPr algn="ctr"/>
            <a:r>
              <a:rPr lang="en-IN" dirty="0">
                <a:solidFill>
                  <a:schemeClr val="accent3">
                    <a:lumMod val="50000"/>
                  </a:schemeClr>
                </a:solidFill>
              </a:rPr>
              <a:t>PRODUCTION TREND ANALYSIS</a:t>
            </a:r>
          </a:p>
        </p:txBody>
      </p:sp>
      <p:pic>
        <p:nvPicPr>
          <p:cNvPr id="5" name="Content Placeholder 4">
            <a:extLst>
              <a:ext uri="{FF2B5EF4-FFF2-40B4-BE49-F238E27FC236}">
                <a16:creationId xmlns:a16="http://schemas.microsoft.com/office/drawing/2014/main" id="{DA151109-F846-4AC7-A949-A5A631AC8CEB}"/>
              </a:ext>
            </a:extLst>
          </p:cNvPr>
          <p:cNvPicPr>
            <a:picLocks noGrp="1" noChangeAspect="1"/>
          </p:cNvPicPr>
          <p:nvPr>
            <p:ph sz="half" idx="1"/>
          </p:nvPr>
        </p:nvPicPr>
        <p:blipFill>
          <a:blip r:embed="rId2"/>
          <a:stretch>
            <a:fillRect/>
          </a:stretch>
        </p:blipFill>
        <p:spPr>
          <a:xfrm>
            <a:off x="448236" y="2066222"/>
            <a:ext cx="4869142" cy="3310127"/>
          </a:xfrm>
          <a:prstGeom prst="rect">
            <a:avLst/>
          </a:prstGeom>
        </p:spPr>
      </p:pic>
      <p:sp>
        <p:nvSpPr>
          <p:cNvPr id="4" name="Content Placeholder 3">
            <a:extLst>
              <a:ext uri="{FF2B5EF4-FFF2-40B4-BE49-F238E27FC236}">
                <a16:creationId xmlns:a16="http://schemas.microsoft.com/office/drawing/2014/main" id="{382A17CA-5FD7-4B1C-AFAF-F457342684EA}"/>
              </a:ext>
            </a:extLst>
          </p:cNvPr>
          <p:cNvSpPr>
            <a:spLocks noGrp="1"/>
          </p:cNvSpPr>
          <p:nvPr>
            <p:ph sz="half" idx="2"/>
          </p:nvPr>
        </p:nvSpPr>
        <p:spPr>
          <a:xfrm>
            <a:off x="5598638" y="2066222"/>
            <a:ext cx="6073409" cy="3814626"/>
          </a:xfrm>
        </p:spPr>
        <p:txBody>
          <a:bodyPr>
            <a:normAutofit/>
          </a:bodyPr>
          <a:lstStyle/>
          <a:p>
            <a:pPr algn="just"/>
            <a:r>
              <a:rPr lang="en-US" dirty="0"/>
              <a:t>The Production Comparison Trend chart visualizes overall manufacturing progress across different periods or departments. It reveals how production volumes fluctuate and whether output trends are improving or declining. By comparing these patterns with rejection or wastage rates, management can evaluate the impact of operational changes, shifts, or new equipment introductions over time.</a:t>
            </a:r>
            <a:endParaRPr lang="en-IN" dirty="0"/>
          </a:p>
        </p:txBody>
      </p:sp>
    </p:spTree>
    <p:extLst>
      <p:ext uri="{BB962C8B-B14F-4D97-AF65-F5344CB8AC3E}">
        <p14:creationId xmlns:p14="http://schemas.microsoft.com/office/powerpoint/2010/main" val="39777707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141</TotalTime>
  <Words>1321</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INTRODUCTION</vt:lpstr>
      <vt:lpstr>DATA OVERVIEW</vt:lpstr>
      <vt:lpstr>OBJECTIVES</vt:lpstr>
      <vt:lpstr>PROCESS</vt:lpstr>
      <vt:lpstr>PROCESS Dashboard Development and Visualization</vt:lpstr>
      <vt:lpstr>ANALYSIS DEPARTMENT WISE ANALYSIS</vt:lpstr>
      <vt:lpstr>MACHINE-WISE ANALYSIS</vt:lpstr>
      <vt:lpstr>EMPLOYEE-WISE ANALYSIS</vt:lpstr>
      <vt:lpstr>PRODUCTION TREND ANALYSIS</vt:lpstr>
      <vt:lpstr>RECOMMENDATIONS &amp; INSIGHTS Operational Recommendations</vt:lpstr>
      <vt:lpstr>STRATEGIC INSIGHTS</vt:lpstr>
      <vt:lpstr>CONCLUSION</vt:lpstr>
      <vt:lpstr>CHALLENGES &amp; 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13</cp:revision>
  <dcterms:created xsi:type="dcterms:W3CDTF">2025-10-04T15:08:28Z</dcterms:created>
  <dcterms:modified xsi:type="dcterms:W3CDTF">2025-10-05T07:13:26Z</dcterms:modified>
</cp:coreProperties>
</file>