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327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50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81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3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076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08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27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59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00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35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12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0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938C9-369E-2732-A474-38D5FA7CE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алгоритма и программного средства выявления фишинговых сайтов с использованием методов машинного обучения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BEBB92-E193-29AE-F4D5-162D47C85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Материал подготовил</a:t>
            </a:r>
            <a:r>
              <a:rPr lang="en-US" dirty="0"/>
              <a:t>: </a:t>
            </a:r>
            <a:br>
              <a:rPr lang="ru-RU" dirty="0"/>
            </a:br>
            <a:r>
              <a:rPr lang="ru-RU" dirty="0"/>
              <a:t>Бочкарев Владислав </a:t>
            </a:r>
            <a:br>
              <a:rPr lang="ru-RU" dirty="0"/>
            </a:br>
            <a:r>
              <a:rPr lang="ru-RU" dirty="0"/>
              <a:t>4 курс Информационная 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3634220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C4784C-7AD2-3929-CFC2-6551EAF3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238B3-666B-9DB4-4F5E-7B731000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Функции для извлечения признаков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C9E2670-1453-4B1B-6517-086CE59DE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5284" y="3120188"/>
            <a:ext cx="5163803" cy="373781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39A9C0-D5B1-546B-699F-8267CDF3C9C6}"/>
              </a:ext>
            </a:extLst>
          </p:cNvPr>
          <p:cNvSpPr txBox="1"/>
          <p:nvPr/>
        </p:nvSpPr>
        <p:spPr>
          <a:xfrm>
            <a:off x="839903" y="2428001"/>
            <a:ext cx="5348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Функция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extract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features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 – извлекает признаки из введённого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. Извлекает такие признаки как: содержание домен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IP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-адрес вместо доменного имени, наличие символа @, длина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глубина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( число сегментов), содержит ли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URL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больше одного направления, наличие протокола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https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является ли домен коротким, содержание дефиса в домене,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DNS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-записи домена,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web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traffic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возраст домена в годах, заканчивается ли домен популярными зонами,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iFrame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изменение действия мыши, блокировка правого клика, количество веб-переходов.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00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459848-8DC1-0AB8-AB48-CE4E745F5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670F7-38C8-2DD8-EF48-1A61ED02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Функции для извлечения признаков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4D4C6E-FF9F-BABD-0094-49BACDEE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571364" cy="4351337"/>
          </a:xfrm>
        </p:spPr>
        <p:txBody>
          <a:bodyPr/>
          <a:lstStyle/>
          <a:p>
            <a:pPr marL="457200"/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Check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dns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record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domain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 – Проверка существования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DNS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-записи для домена. Возвращает 1 если есть запись и 0 если нет записи.</a:t>
            </a:r>
          </a:p>
          <a:p>
            <a:pPr marL="274320" indent="0">
              <a:buNone/>
            </a:pPr>
            <a:endParaRPr lang="ru-RU" sz="18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entury Schoolbook (Заголовки)"/>
              <a:ea typeface="Times New Roman" panose="02020603050405020304" pitchFamily="18" charset="0"/>
            </a:endParaRPr>
          </a:p>
          <a:p>
            <a:pPr marL="457200"/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Get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domain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age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domain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 – Рассчитывает возраст домена в годах, используя данные из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whois</a:t>
            </a:r>
            <a:endParaRPr lang="ru-RU" sz="18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entury Schoolbook (Заголовки)"/>
              <a:ea typeface="Times New Roman" panose="02020603050405020304" pitchFamily="18" charset="0"/>
            </a:endParaRPr>
          </a:p>
          <a:p>
            <a:pPr marL="27432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45AFD5-BF18-5003-DEB7-BC3EB130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236" y="2171046"/>
            <a:ext cx="5915851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5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07B1AF-2D06-99C2-2CAA-760A61FE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C5340-7BAE-3791-1A6C-C0B3CBA2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Классификация нового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URL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ADD6A8-6527-9F83-B541-86C45B557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Classify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 – определяет фишинговый или безопасный сайт. Сначала извлекаются признаки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URL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через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extract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features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дальше формируется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датафрейм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признаков и после модель прогнозирует результат. В конце функция возвращает результат и подробности по признакам.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B91364-0AB0-64A1-DFAC-DC08EA12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889" y="4428786"/>
            <a:ext cx="6954220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0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6EED4D-80DC-784F-3615-6721D79A0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94F01-66D7-3EC6-7B2F-EA602C58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Создание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59C6-C899-77DB-5499-EDB80D54D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098823" cy="4351337"/>
          </a:xfrm>
        </p:spPr>
        <p:txBody>
          <a:bodyPr/>
          <a:lstStyle/>
          <a:p>
            <a:pPr marL="449580"/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def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on_classify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(): - Обрабатывает нажатие кнопки и выводит результат классификации в окне сообщения.</a:t>
            </a:r>
          </a:p>
          <a:p>
            <a:pPr marL="449580"/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root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=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tk.Tk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() - Инициализация графического интерфейса.</a:t>
            </a:r>
          </a:p>
          <a:p>
            <a:pPr marL="449580"/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url_entry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tk.Entry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(root, width=50) -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Поле для ввода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URL.</a:t>
            </a:r>
            <a:endParaRPr lang="ru-RU" sz="18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entury Schoolbook (Заголовки)"/>
              <a:ea typeface="Times New Roman" panose="02020603050405020304" pitchFamily="18" charset="0"/>
            </a:endParaRPr>
          </a:p>
          <a:p>
            <a:pPr marL="449580"/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classify_button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tk.Button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(root, text="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Классифицировать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", command=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on_classify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 -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Кнопка для запуска классификации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entury Schoolbook (Заголовки)"/>
              <a:ea typeface="Times New Roman" panose="02020603050405020304" pitchFamily="18" charset="0"/>
            </a:endParaRPr>
          </a:p>
          <a:p>
            <a:pPr marL="449580"/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root.mainloop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() - Запуск интерфейса.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3A8A97-BA48-2B4E-6894-8A6C6ABFC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84" y="3408436"/>
            <a:ext cx="5759116" cy="34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0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4B62C1-DB1E-3E83-8E28-68871AC3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1EF43-80F9-CCC9-18E4-970AAF30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945CA-08FE-9138-73E4-62B6EAE0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Новые признаки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Проверка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whois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данных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Состояние сертификата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SSL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Количество </a:t>
            </a:r>
            <a:r>
              <a:rPr lang="ru-RU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поддоменов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Проверка на совпадение с известными брендами</a:t>
            </a:r>
          </a:p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Улучшение модели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Добавление кросс-валидации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Поиск оптимальных </a:t>
            </a:r>
            <a:r>
              <a:rPr lang="ru-RU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гиперпараметров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Улучшение обработки данных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Обработка категориальных данных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Нормализация признаков</a:t>
            </a:r>
          </a:p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Улучшение интерфейса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История классификации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Показать важность признаков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Подсказки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19376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1C6A32-2F47-03C0-958C-9D58780F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5189A-0C3B-7E44-3CCC-D6B4C69C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1675A3-F90D-EFFD-6CB2-37AB53C7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Алгоритм и сам код требуют доработки и дальнейшего улучшения, чтобы прогнозы были более точными и верными. На данный момент защита от фишинговых сайтов является одной из главных задач защиты обычных пользователей. Так как не многие соблюдают правила и рекомендации по защите своих данных в интернете и часто заходят на фишинговые сайты даже не понимая этого. И всё же, даже если человек заподозрит что-то не ладное в сайте, то без должных навыков ему самому сложно будет понять фишинговый это сайт или безопасный. Именно поэтому существует множество сервисов, которые ясно и точно покажут вам, что на самом деле скрывается под безобидной обложкой якобы безопасного сайт.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  <a:latin typeface="Century Schoolbook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61805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09D0119-8B4B-76A9-D178-EEC6001D5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93642" cy="6858000"/>
          </a:xfrm>
        </p:spPr>
      </p:pic>
    </p:spTree>
    <p:extLst>
      <p:ext uri="{BB962C8B-B14F-4D97-AF65-F5344CB8AC3E}">
        <p14:creationId xmlns:p14="http://schemas.microsoft.com/office/powerpoint/2010/main" val="130223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F679E0-D8A4-B24C-0ED7-9F22A8422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"/>
            <a:ext cx="11309684" cy="685584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0472B-BBB2-1461-6500-2911850E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44D7AF-05B0-C1CC-45AF-15E69DD1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Введение</a:t>
            </a:r>
          </a:p>
          <a:p>
            <a:r>
              <a:rPr lang="ru-R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Разбор кода</a:t>
            </a:r>
          </a:p>
          <a:p>
            <a:r>
              <a:rPr lang="ru-R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Перспективы</a:t>
            </a:r>
          </a:p>
          <a:p>
            <a:r>
              <a:rPr lang="ru-R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184541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61BB26-EFDA-7BCC-4152-45A274FE1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30166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406BD-AB28-B680-2CBC-27DDE282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0E494-4171-2528-7F61-CE8FA9A96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Цель данного индивидуального практического задания является создание программы, которая на основе машинного обучения будет выявлять фишинговые сайты. Основой обучения станет модель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XGBoost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и база данных признаков фишинговых и безопасных сайтов.</a:t>
            </a:r>
            <a:b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</a:br>
            <a:b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</a:b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Модель </a:t>
            </a:r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XGBoost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eXtreme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Gradient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Boosting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 — это популярный алгоритм машинного обучения, основанный на методе градиентного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бустинга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.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  <a:latin typeface="Century Schoolbook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227851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886377-09BC-A565-23EE-73DD305DB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351"/>
            <a:ext cx="11293641" cy="60696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70FE0-90C7-2728-8354-A8B65A49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effectLst/>
                <a:latin typeface="Century Schoolbook (Заголовки)"/>
                <a:ea typeface="Times New Roman" panose="02020603050405020304" pitchFamily="18" charset="0"/>
              </a:rPr>
              <a:t>Принцип работы градиентного </a:t>
            </a:r>
            <a:r>
              <a:rPr lang="ru-RU" sz="3200" b="1" dirty="0" err="1">
                <a:effectLst/>
                <a:latin typeface="Century Schoolbook (Заголовки)"/>
                <a:ea typeface="Times New Roman" panose="02020603050405020304" pitchFamily="18" charset="0"/>
              </a:rPr>
              <a:t>бустинга</a:t>
            </a:r>
            <a:endParaRPr lang="ru-RU" sz="3200" b="1" dirty="0">
              <a:latin typeface="Century Schoolbook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74957-29F1-1054-758C-C0EA27DE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ru-RU" sz="1800" b="1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Инициализация модели:</a:t>
            </a:r>
            <a:b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Обучение начинается с простой модели, которая может просто предсказать среднее значение целевой переменной (например, средний класс или среднее значение для регрессии).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ru-RU" sz="1800" b="1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Обучение слабых моделей:</a:t>
            </a:r>
            <a:b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На каждом шаге вносится новая слабая модель, которая обучается на ошибках (остатках) предыдущей модели.</a:t>
            </a:r>
          </a:p>
          <a:p>
            <a:pPr marL="449580"/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</a:rPr>
              <a:t>Остаток — это разница между истинным значением и предсказанием текущей модели.</a:t>
            </a:r>
          </a:p>
          <a:p>
            <a:pPr marL="449580"/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</a:rPr>
              <a:t>Новая модель пытается уменьшить эти остатки, "подгоняя" себя под те данные, где предыдущие модели ошибались.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ru-RU" sz="1800" b="1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Обновление итоговой модели:</a:t>
            </a:r>
            <a:b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Итоговый результат складывается из результатов всех слабых моделей с учетом их вклада. Каждая новая модель добавляется так, чтобы минимизировать ошибку всей модели.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ru-RU" sz="1800" b="1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Использование градиента:</a:t>
            </a:r>
            <a:b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Название "градиентный" связано с использованием метода оптимизации — </a:t>
            </a:r>
            <a:r>
              <a:rPr lang="ru-RU" sz="1800" b="1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градиентного спуска</a:t>
            </a:r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, который минимизирует функцию потерь.</a:t>
            </a:r>
          </a:p>
          <a:p>
            <a:pPr marL="449580"/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</a:rPr>
              <a:t>Функция потерь показывает, насколько сильно предсказание отличается от истинного значения.</a:t>
            </a:r>
          </a:p>
          <a:p>
            <a:pPr marL="449580"/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</a:rPr>
              <a:t>На каждом шаге вычисляется градиент функции потерь, чтобы определить направление улучшения.</a:t>
            </a:r>
          </a:p>
        </p:txBody>
      </p:sp>
    </p:spTree>
    <p:extLst>
      <p:ext uri="{BB962C8B-B14F-4D97-AF65-F5344CB8AC3E}">
        <p14:creationId xmlns:p14="http://schemas.microsoft.com/office/powerpoint/2010/main" val="223682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F66440-9790-3C12-07EF-5D0B190BB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130166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2B23E-C9D9-7A81-7488-06964BEE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Разбор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CB29A8-40C8-4678-806B-BE7CE32AC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Импорт библиотек</a:t>
            </a:r>
          </a:p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Загрузка и обработка данных</a:t>
            </a:r>
          </a:p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Обучение модели</a:t>
            </a:r>
          </a:p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Оценка модели</a:t>
            </a:r>
          </a:p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Функции для извлечения признаков</a:t>
            </a:r>
          </a:p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Классификация нового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URL</a:t>
            </a:r>
          </a:p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Создание интерфейса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45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035BBD-17D8-F514-1062-226544CD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04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CBCBF-80C3-6DF8-A124-2AC5C4D7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Импорт библиотек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8F168-3616-CCCD-898B-51F1C7F19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/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Библиотека </a:t>
            </a:r>
            <a:r>
              <a:rPr lang="ru-RU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pandas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— это библиотека, которая служит для обработки и анализа данных </a:t>
            </a:r>
          </a:p>
          <a:p>
            <a:pPr marL="457200"/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Библиотека </a:t>
            </a:r>
            <a:r>
              <a:rPr lang="ru-RU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tkinter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- библиотека для организации диалогов в программе с помощью оконного графического интерфейса GUI</a:t>
            </a:r>
          </a:p>
          <a:p>
            <a:pPr marL="457200"/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Библиотека </a:t>
            </a:r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sklearn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(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Scikit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learn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 – служит для задач машинного обучения и оценки качества модели.</a:t>
            </a:r>
          </a:p>
          <a:p>
            <a:pPr marL="457200"/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Классификатор </a:t>
            </a:r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Xgboost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– алгоритм машинного обучения</a:t>
            </a:r>
          </a:p>
          <a:p>
            <a:pPr marL="457200"/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Dns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resolver 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– для работы с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DNS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-записями доменов</a:t>
            </a:r>
          </a:p>
          <a:p>
            <a:pPr marL="457200"/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Whois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– для получения информации о домене, а именно дата создания</a:t>
            </a:r>
            <a:b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datetime 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– для работы с датами</a:t>
            </a:r>
          </a:p>
          <a:p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F7721F-E454-6755-F320-BD596665D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10" y="4427621"/>
            <a:ext cx="6970295" cy="24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6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384FCD-C24C-6A81-8285-9E62C9156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B978C-90EF-DD71-93A4-8807EC58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Загрузка и обработка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7D0CFF8-ACCD-AF36-1789-3986A5B76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5904" y="4971787"/>
            <a:ext cx="6897063" cy="188621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51E048-4542-E136-4651-77CE7E610130}"/>
              </a:ext>
            </a:extLst>
          </p:cNvPr>
          <p:cNvSpPr txBox="1"/>
          <p:nvPr/>
        </p:nvSpPr>
        <p:spPr>
          <a:xfrm>
            <a:off x="1261872" y="1900393"/>
            <a:ext cx="8659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580"/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data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= </a:t>
            </a:r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pd.read_csv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('urldata.csv')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– загрузка данных с базы данных признаков, осуществляется с помощью библиотеки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pandas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.</a:t>
            </a:r>
            <a:b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</a:b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X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=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data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.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drop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columns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=['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Domain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', '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Label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'])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– удаление столбцов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Domain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и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Label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чтобы оставить только признаки</a:t>
            </a:r>
          </a:p>
          <a:p>
            <a:pPr marL="449580"/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y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=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data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['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Label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']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– извлекаем метки обозначающие фишинговые (1) и безопасные сайты (0).</a:t>
            </a:r>
          </a:p>
          <a:p>
            <a:pPr marL="449580"/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X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train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X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test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y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train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y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test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=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train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test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split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X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y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test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size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=0.3,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random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state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=42)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– Разделение данных на обучающую и тестовую выборки в соотношение 70:30.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41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ED4443-AC34-E46F-CE20-78B20AE6C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D886D-1473-3B21-46AE-ADE284F9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Обучение модели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16ACB4B-9BB5-AE8F-12DC-238B7DCBC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1872" y="5045242"/>
            <a:ext cx="6335975" cy="102820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A5FB7-C91D-D5B2-6522-73B999E5F735}"/>
              </a:ext>
            </a:extLst>
          </p:cNvPr>
          <p:cNvSpPr txBox="1"/>
          <p:nvPr/>
        </p:nvSpPr>
        <p:spPr>
          <a:xfrm>
            <a:off x="1261872" y="2305725"/>
            <a:ext cx="6489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= 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XGBClassifier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random_state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=42, 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n_estimators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=100)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Создаёт модель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фиксированным генератором случайных чисел и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100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деревьями решений</a:t>
            </a:r>
          </a:p>
          <a:p>
            <a:b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model.fit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X_train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y_train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Обучение модели по данным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88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B507C5-C6E5-0C26-A15E-343B0640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E5601-7B18-82F9-4B8D-EB6D0843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Оценка модели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5A4970F-F52B-A874-72F4-481751129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1872" y="5031654"/>
            <a:ext cx="4952782" cy="13255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468472-0501-A80E-E8D6-513CE843E005}"/>
              </a:ext>
            </a:extLst>
          </p:cNvPr>
          <p:cNvSpPr txBox="1"/>
          <p:nvPr/>
        </p:nvSpPr>
        <p:spPr>
          <a:xfrm>
            <a:off x="1261872" y="2057082"/>
            <a:ext cx="57912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580"/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y_pred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= </a:t>
            </a:r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model.predict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</a:t>
            </a:r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X_test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- прогнозы делаются на тестовой выборке.</a:t>
            </a:r>
          </a:p>
          <a:p>
            <a:pPr marL="449580"/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print ("Accuracy:", 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accuracy_score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y_test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y_pred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)) -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выводится точность модели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entury Schoolbook (Заголовки)"/>
              <a:ea typeface="Times New Roman" panose="02020603050405020304" pitchFamily="18" charset="0"/>
            </a:endParaRPr>
          </a:p>
          <a:p>
            <a:pPr marL="449580"/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p</a:t>
            </a:r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rint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(</a:t>
            </a:r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classification_report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</a:t>
            </a:r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y_test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</a:t>
            </a:r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y_pred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)) -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выводится полный отчёт о классификации.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359BBE-0EA5-E86A-D8FB-3A7CA7B5E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324" y="4623424"/>
            <a:ext cx="3829584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3435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38</TotalTime>
  <Words>1039</Words>
  <Application>Microsoft Office PowerPoint</Application>
  <PresentationFormat>Широкоэкранный</PresentationFormat>
  <Paragraphs>67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Century Schoolbook</vt:lpstr>
      <vt:lpstr>Century Schoolbook (Заголовки)</vt:lpstr>
      <vt:lpstr>Times New Roman</vt:lpstr>
      <vt:lpstr>Wingdings 2</vt:lpstr>
      <vt:lpstr>Вид</vt:lpstr>
      <vt:lpstr>Разработка алгоритма и программного средства выявления фишинговых сайтов с использованием методов машинного обучения</vt:lpstr>
      <vt:lpstr>Оглавление</vt:lpstr>
      <vt:lpstr>Введение</vt:lpstr>
      <vt:lpstr>Принцип работы градиентного бустинга</vt:lpstr>
      <vt:lpstr>Разбор кода</vt:lpstr>
      <vt:lpstr>Импорт библиотек</vt:lpstr>
      <vt:lpstr>Загрузка и обработка данных</vt:lpstr>
      <vt:lpstr>Обучение модели</vt:lpstr>
      <vt:lpstr>Оценка модели</vt:lpstr>
      <vt:lpstr>Функции для извлечения признаков</vt:lpstr>
      <vt:lpstr>Функции для извлечения признаков</vt:lpstr>
      <vt:lpstr>Классификация нового URL</vt:lpstr>
      <vt:lpstr>Создание интерфейса</vt:lpstr>
      <vt:lpstr>Перспективы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алгоритма и программного средства выявления фишинговых сайтов с использованием методов машинного обучения</dc:title>
  <dc:creator>Vladislav Bochkarev</dc:creator>
  <cp:lastModifiedBy>Vladislav Bochkarev</cp:lastModifiedBy>
  <cp:revision>1</cp:revision>
  <dcterms:created xsi:type="dcterms:W3CDTF">2024-12-14T08:39:28Z</dcterms:created>
  <dcterms:modified xsi:type="dcterms:W3CDTF">2024-12-14T09:17:36Z</dcterms:modified>
</cp:coreProperties>
</file>