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3" r:id="rId3"/>
    <p:sldId id="283" r:id="rId4"/>
    <p:sldId id="270" r:id="rId5"/>
    <p:sldId id="274" r:id="rId6"/>
    <p:sldId id="275" r:id="rId7"/>
    <p:sldId id="281" r:id="rId8"/>
    <p:sldId id="287" r:id="rId9"/>
    <p:sldId id="285"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4702" userDrawn="1">
          <p15:clr>
            <a:srgbClr val="A4A3A4"/>
          </p15:clr>
        </p15:guide>
        <p15:guide id="3" orient="horz" pos="4247" userDrawn="1">
          <p15:clr>
            <a:srgbClr val="A4A3A4"/>
          </p15:clr>
        </p15:guide>
        <p15:guide id="4" pos="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0"/>
      </p:cViewPr>
      <p:guideLst>
        <p:guide orient="horz" pos="572"/>
        <p:guide pos="4702"/>
        <p:guide orient="horz" pos="4247"/>
        <p:guide pos="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968D-7CB6-4878-9CD9-902193803C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21ACFE-F712-42C9-8CED-100C3DF821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540C85-6FB8-48D0-8BD1-E60B425BF6A2}"/>
              </a:ext>
            </a:extLst>
          </p:cNvPr>
          <p:cNvSpPr>
            <a:spLocks noGrp="1"/>
          </p:cNvSpPr>
          <p:nvPr>
            <p:ph type="dt" sz="half" idx="10"/>
          </p:nvPr>
        </p:nvSpPr>
        <p:spPr/>
        <p:txBody>
          <a:bodyPr/>
          <a:lstStyle/>
          <a:p>
            <a:fld id="{A685D194-A20D-47C6-941A-59B1E824B259}" type="datetimeFigureOut">
              <a:rPr lang="en-US" smtClean="0"/>
              <a:t>3/16/2023</a:t>
            </a:fld>
            <a:endParaRPr lang="en-US"/>
          </a:p>
        </p:txBody>
      </p:sp>
      <p:sp>
        <p:nvSpPr>
          <p:cNvPr id="5" name="Footer Placeholder 4">
            <a:extLst>
              <a:ext uri="{FF2B5EF4-FFF2-40B4-BE49-F238E27FC236}">
                <a16:creationId xmlns:a16="http://schemas.microsoft.com/office/drawing/2014/main" id="{098D68A9-10F4-4DBC-BD28-61A37A900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B8B37A-4F7E-4F7B-9C08-F2E03E6DFB63}"/>
              </a:ext>
            </a:extLst>
          </p:cNvPr>
          <p:cNvSpPr>
            <a:spLocks noGrp="1"/>
          </p:cNvSpPr>
          <p:nvPr>
            <p:ph type="sldNum" sz="quarter" idx="12"/>
          </p:nvPr>
        </p:nvSpPr>
        <p:spPr/>
        <p:txBody>
          <a:bodyPr/>
          <a:lstStyle/>
          <a:p>
            <a:fld id="{C1A607ED-0098-4A50-8CA6-692CE3697B0C}" type="slidenum">
              <a:rPr lang="en-US" smtClean="0"/>
              <a:t>‹#›</a:t>
            </a:fld>
            <a:endParaRPr lang="en-US"/>
          </a:p>
        </p:txBody>
      </p:sp>
    </p:spTree>
    <p:extLst>
      <p:ext uri="{BB962C8B-B14F-4D97-AF65-F5344CB8AC3E}">
        <p14:creationId xmlns:p14="http://schemas.microsoft.com/office/powerpoint/2010/main" val="72360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FB2C-A049-48D8-B792-BBDBD0D7F6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5D5323-E49C-48D5-A318-64F8C11657A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61BB2F-0ECD-4C21-9CB0-3FBB206639CA}"/>
              </a:ext>
            </a:extLst>
          </p:cNvPr>
          <p:cNvSpPr>
            <a:spLocks noGrp="1"/>
          </p:cNvSpPr>
          <p:nvPr>
            <p:ph type="dt" sz="half" idx="10"/>
          </p:nvPr>
        </p:nvSpPr>
        <p:spPr/>
        <p:txBody>
          <a:bodyPr/>
          <a:lstStyle/>
          <a:p>
            <a:fld id="{A685D194-A20D-47C6-941A-59B1E824B259}" type="datetimeFigureOut">
              <a:rPr lang="en-US" smtClean="0"/>
              <a:t>3/16/2023</a:t>
            </a:fld>
            <a:endParaRPr lang="en-US"/>
          </a:p>
        </p:txBody>
      </p:sp>
      <p:sp>
        <p:nvSpPr>
          <p:cNvPr id="5" name="Footer Placeholder 4">
            <a:extLst>
              <a:ext uri="{FF2B5EF4-FFF2-40B4-BE49-F238E27FC236}">
                <a16:creationId xmlns:a16="http://schemas.microsoft.com/office/drawing/2014/main" id="{2ACFA2F9-F34E-4B57-9093-9234D1403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837B6-9164-4ACE-AD69-1193CBB4B89B}"/>
              </a:ext>
            </a:extLst>
          </p:cNvPr>
          <p:cNvSpPr>
            <a:spLocks noGrp="1"/>
          </p:cNvSpPr>
          <p:nvPr>
            <p:ph type="sldNum" sz="quarter" idx="12"/>
          </p:nvPr>
        </p:nvSpPr>
        <p:spPr/>
        <p:txBody>
          <a:bodyPr/>
          <a:lstStyle/>
          <a:p>
            <a:fld id="{C1A607ED-0098-4A50-8CA6-692CE3697B0C}" type="slidenum">
              <a:rPr lang="en-US" smtClean="0"/>
              <a:t>‹#›</a:t>
            </a:fld>
            <a:endParaRPr lang="en-US"/>
          </a:p>
        </p:txBody>
      </p:sp>
    </p:spTree>
    <p:extLst>
      <p:ext uri="{BB962C8B-B14F-4D97-AF65-F5344CB8AC3E}">
        <p14:creationId xmlns:p14="http://schemas.microsoft.com/office/powerpoint/2010/main" val="2456689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AEA3C2-C9CB-4CA3-89A2-9AB6C52BBC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A6DA39-8827-470A-AB18-5E1FC2E656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E7686-A06F-4C14-AAA7-4069987CD421}"/>
              </a:ext>
            </a:extLst>
          </p:cNvPr>
          <p:cNvSpPr>
            <a:spLocks noGrp="1"/>
          </p:cNvSpPr>
          <p:nvPr>
            <p:ph type="dt" sz="half" idx="10"/>
          </p:nvPr>
        </p:nvSpPr>
        <p:spPr/>
        <p:txBody>
          <a:bodyPr/>
          <a:lstStyle/>
          <a:p>
            <a:fld id="{A685D194-A20D-47C6-941A-59B1E824B259}" type="datetimeFigureOut">
              <a:rPr lang="en-US" smtClean="0"/>
              <a:t>3/16/2023</a:t>
            </a:fld>
            <a:endParaRPr lang="en-US"/>
          </a:p>
        </p:txBody>
      </p:sp>
      <p:sp>
        <p:nvSpPr>
          <p:cNvPr id="5" name="Footer Placeholder 4">
            <a:extLst>
              <a:ext uri="{FF2B5EF4-FFF2-40B4-BE49-F238E27FC236}">
                <a16:creationId xmlns:a16="http://schemas.microsoft.com/office/drawing/2014/main" id="{48FB94F1-8827-4507-BF58-609CAA2C4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6629D-B65A-43BE-AE9E-72F3CEB9E1B2}"/>
              </a:ext>
            </a:extLst>
          </p:cNvPr>
          <p:cNvSpPr>
            <a:spLocks noGrp="1"/>
          </p:cNvSpPr>
          <p:nvPr>
            <p:ph type="sldNum" sz="quarter" idx="12"/>
          </p:nvPr>
        </p:nvSpPr>
        <p:spPr/>
        <p:txBody>
          <a:bodyPr/>
          <a:lstStyle/>
          <a:p>
            <a:fld id="{C1A607ED-0098-4A50-8CA6-692CE3697B0C}" type="slidenum">
              <a:rPr lang="en-US" smtClean="0"/>
              <a:t>‹#›</a:t>
            </a:fld>
            <a:endParaRPr lang="en-US"/>
          </a:p>
        </p:txBody>
      </p:sp>
    </p:spTree>
    <p:extLst>
      <p:ext uri="{BB962C8B-B14F-4D97-AF65-F5344CB8AC3E}">
        <p14:creationId xmlns:p14="http://schemas.microsoft.com/office/powerpoint/2010/main" val="31867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79C6-5D5B-45ED-A3EA-B9BB415DDA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E1EC96-D88C-4EF1-BDBD-5508E58578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A1ABD-7497-4A03-B2FE-01AE06C2D4E7}"/>
              </a:ext>
            </a:extLst>
          </p:cNvPr>
          <p:cNvSpPr>
            <a:spLocks noGrp="1"/>
          </p:cNvSpPr>
          <p:nvPr>
            <p:ph type="dt" sz="half" idx="10"/>
          </p:nvPr>
        </p:nvSpPr>
        <p:spPr/>
        <p:txBody>
          <a:bodyPr/>
          <a:lstStyle/>
          <a:p>
            <a:fld id="{A685D194-A20D-47C6-941A-59B1E824B259}" type="datetimeFigureOut">
              <a:rPr lang="en-US" smtClean="0"/>
              <a:t>3/16/2023</a:t>
            </a:fld>
            <a:endParaRPr lang="en-US"/>
          </a:p>
        </p:txBody>
      </p:sp>
      <p:sp>
        <p:nvSpPr>
          <p:cNvPr id="5" name="Footer Placeholder 4">
            <a:extLst>
              <a:ext uri="{FF2B5EF4-FFF2-40B4-BE49-F238E27FC236}">
                <a16:creationId xmlns:a16="http://schemas.microsoft.com/office/drawing/2014/main" id="{AE8745D4-DF3F-4CA4-9F91-4C7C9F2F7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9B2B8-0924-4463-9C4A-0A829B933036}"/>
              </a:ext>
            </a:extLst>
          </p:cNvPr>
          <p:cNvSpPr>
            <a:spLocks noGrp="1"/>
          </p:cNvSpPr>
          <p:nvPr>
            <p:ph type="sldNum" sz="quarter" idx="12"/>
          </p:nvPr>
        </p:nvSpPr>
        <p:spPr/>
        <p:txBody>
          <a:bodyPr/>
          <a:lstStyle/>
          <a:p>
            <a:fld id="{C1A607ED-0098-4A50-8CA6-692CE3697B0C}" type="slidenum">
              <a:rPr lang="en-US" smtClean="0"/>
              <a:t>‹#›</a:t>
            </a:fld>
            <a:endParaRPr lang="en-US"/>
          </a:p>
        </p:txBody>
      </p:sp>
    </p:spTree>
    <p:extLst>
      <p:ext uri="{BB962C8B-B14F-4D97-AF65-F5344CB8AC3E}">
        <p14:creationId xmlns:p14="http://schemas.microsoft.com/office/powerpoint/2010/main" val="307248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7BD1-71CC-43DB-BDB1-B42E773D5C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DAA357-1960-4030-9041-32530F6E5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972BE2-2797-4C55-B0BF-DB09340F7B82}"/>
              </a:ext>
            </a:extLst>
          </p:cNvPr>
          <p:cNvSpPr>
            <a:spLocks noGrp="1"/>
          </p:cNvSpPr>
          <p:nvPr>
            <p:ph type="dt" sz="half" idx="10"/>
          </p:nvPr>
        </p:nvSpPr>
        <p:spPr/>
        <p:txBody>
          <a:bodyPr/>
          <a:lstStyle/>
          <a:p>
            <a:fld id="{A685D194-A20D-47C6-941A-59B1E824B259}" type="datetimeFigureOut">
              <a:rPr lang="en-US" smtClean="0"/>
              <a:t>3/16/2023</a:t>
            </a:fld>
            <a:endParaRPr lang="en-US"/>
          </a:p>
        </p:txBody>
      </p:sp>
      <p:sp>
        <p:nvSpPr>
          <p:cNvPr id="5" name="Footer Placeholder 4">
            <a:extLst>
              <a:ext uri="{FF2B5EF4-FFF2-40B4-BE49-F238E27FC236}">
                <a16:creationId xmlns:a16="http://schemas.microsoft.com/office/drawing/2014/main" id="{6313F6CF-39FE-4D0F-BB7A-55DE66CEA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8172C-A017-4A66-B4A2-C1942866C802}"/>
              </a:ext>
            </a:extLst>
          </p:cNvPr>
          <p:cNvSpPr>
            <a:spLocks noGrp="1"/>
          </p:cNvSpPr>
          <p:nvPr>
            <p:ph type="sldNum" sz="quarter" idx="12"/>
          </p:nvPr>
        </p:nvSpPr>
        <p:spPr/>
        <p:txBody>
          <a:bodyPr/>
          <a:lstStyle/>
          <a:p>
            <a:fld id="{C1A607ED-0098-4A50-8CA6-692CE3697B0C}" type="slidenum">
              <a:rPr lang="en-US" smtClean="0"/>
              <a:t>‹#›</a:t>
            </a:fld>
            <a:endParaRPr lang="en-US"/>
          </a:p>
        </p:txBody>
      </p:sp>
    </p:spTree>
    <p:extLst>
      <p:ext uri="{BB962C8B-B14F-4D97-AF65-F5344CB8AC3E}">
        <p14:creationId xmlns:p14="http://schemas.microsoft.com/office/powerpoint/2010/main" val="232356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2932-0EF3-437B-9E7C-06A5DCB29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3C4AEB-8864-4019-80AE-3233904CCB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BBD84F-3D32-435A-BA0B-E34F2D028B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A9E1C4-947B-42F6-B63F-4B5F4E56F5C3}"/>
              </a:ext>
            </a:extLst>
          </p:cNvPr>
          <p:cNvSpPr>
            <a:spLocks noGrp="1"/>
          </p:cNvSpPr>
          <p:nvPr>
            <p:ph type="dt" sz="half" idx="10"/>
          </p:nvPr>
        </p:nvSpPr>
        <p:spPr/>
        <p:txBody>
          <a:bodyPr/>
          <a:lstStyle/>
          <a:p>
            <a:fld id="{A685D194-A20D-47C6-941A-59B1E824B259}" type="datetimeFigureOut">
              <a:rPr lang="en-US" smtClean="0"/>
              <a:t>3/16/2023</a:t>
            </a:fld>
            <a:endParaRPr lang="en-US"/>
          </a:p>
        </p:txBody>
      </p:sp>
      <p:sp>
        <p:nvSpPr>
          <p:cNvPr id="6" name="Footer Placeholder 5">
            <a:extLst>
              <a:ext uri="{FF2B5EF4-FFF2-40B4-BE49-F238E27FC236}">
                <a16:creationId xmlns:a16="http://schemas.microsoft.com/office/drawing/2014/main" id="{A206B574-2DBE-4B15-A976-C9AA7CCB4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ADFDFF-156D-421B-AF6E-18D9B99273F2}"/>
              </a:ext>
            </a:extLst>
          </p:cNvPr>
          <p:cNvSpPr>
            <a:spLocks noGrp="1"/>
          </p:cNvSpPr>
          <p:nvPr>
            <p:ph type="sldNum" sz="quarter" idx="12"/>
          </p:nvPr>
        </p:nvSpPr>
        <p:spPr/>
        <p:txBody>
          <a:bodyPr/>
          <a:lstStyle/>
          <a:p>
            <a:fld id="{C1A607ED-0098-4A50-8CA6-692CE3697B0C}" type="slidenum">
              <a:rPr lang="en-US" smtClean="0"/>
              <a:t>‹#›</a:t>
            </a:fld>
            <a:endParaRPr lang="en-US"/>
          </a:p>
        </p:txBody>
      </p:sp>
    </p:spTree>
    <p:extLst>
      <p:ext uri="{BB962C8B-B14F-4D97-AF65-F5344CB8AC3E}">
        <p14:creationId xmlns:p14="http://schemas.microsoft.com/office/powerpoint/2010/main" val="901240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D48F-057A-4C09-AAE3-A5BF38F23F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6D33CB-BAC6-40A1-AE10-4FE8E62F6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B5394C-552D-4191-88DD-79E83AD981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F3F664-A6E9-4C5C-AB7C-C201D25121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60D0D78-2641-4AD6-9324-8E78ED67B1D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430255-58D5-4FED-9D2D-AA0C76185AAA}"/>
              </a:ext>
            </a:extLst>
          </p:cNvPr>
          <p:cNvSpPr>
            <a:spLocks noGrp="1"/>
          </p:cNvSpPr>
          <p:nvPr>
            <p:ph type="dt" sz="half" idx="10"/>
          </p:nvPr>
        </p:nvSpPr>
        <p:spPr/>
        <p:txBody>
          <a:bodyPr/>
          <a:lstStyle/>
          <a:p>
            <a:fld id="{A685D194-A20D-47C6-941A-59B1E824B259}" type="datetimeFigureOut">
              <a:rPr lang="en-US" smtClean="0"/>
              <a:t>3/16/2023</a:t>
            </a:fld>
            <a:endParaRPr lang="en-US"/>
          </a:p>
        </p:txBody>
      </p:sp>
      <p:sp>
        <p:nvSpPr>
          <p:cNvPr id="8" name="Footer Placeholder 7">
            <a:extLst>
              <a:ext uri="{FF2B5EF4-FFF2-40B4-BE49-F238E27FC236}">
                <a16:creationId xmlns:a16="http://schemas.microsoft.com/office/drawing/2014/main" id="{B63A5B40-1165-4C5B-B2E0-99065FB8C1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19FDD8-78CD-45BD-B41E-3FD270143669}"/>
              </a:ext>
            </a:extLst>
          </p:cNvPr>
          <p:cNvSpPr>
            <a:spLocks noGrp="1"/>
          </p:cNvSpPr>
          <p:nvPr>
            <p:ph type="sldNum" sz="quarter" idx="12"/>
          </p:nvPr>
        </p:nvSpPr>
        <p:spPr/>
        <p:txBody>
          <a:bodyPr/>
          <a:lstStyle/>
          <a:p>
            <a:fld id="{C1A607ED-0098-4A50-8CA6-692CE3697B0C}" type="slidenum">
              <a:rPr lang="en-US" smtClean="0"/>
              <a:t>‹#›</a:t>
            </a:fld>
            <a:endParaRPr lang="en-US"/>
          </a:p>
        </p:txBody>
      </p:sp>
    </p:spTree>
    <p:extLst>
      <p:ext uri="{BB962C8B-B14F-4D97-AF65-F5344CB8AC3E}">
        <p14:creationId xmlns:p14="http://schemas.microsoft.com/office/powerpoint/2010/main" val="186535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49B75-982E-44B6-8BCA-DD631F9CDE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AB967A-6D56-455C-ACCC-A4B34B979B85}"/>
              </a:ext>
            </a:extLst>
          </p:cNvPr>
          <p:cNvSpPr>
            <a:spLocks noGrp="1"/>
          </p:cNvSpPr>
          <p:nvPr>
            <p:ph type="dt" sz="half" idx="10"/>
          </p:nvPr>
        </p:nvSpPr>
        <p:spPr/>
        <p:txBody>
          <a:bodyPr/>
          <a:lstStyle/>
          <a:p>
            <a:fld id="{A685D194-A20D-47C6-941A-59B1E824B259}" type="datetimeFigureOut">
              <a:rPr lang="en-US" smtClean="0"/>
              <a:t>3/16/2023</a:t>
            </a:fld>
            <a:endParaRPr lang="en-US"/>
          </a:p>
        </p:txBody>
      </p:sp>
      <p:sp>
        <p:nvSpPr>
          <p:cNvPr id="4" name="Footer Placeholder 3">
            <a:extLst>
              <a:ext uri="{FF2B5EF4-FFF2-40B4-BE49-F238E27FC236}">
                <a16:creationId xmlns:a16="http://schemas.microsoft.com/office/drawing/2014/main" id="{A94C29FC-670B-4A64-B1B9-BEB0A6B9C3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280E29-C100-4630-8E2E-70F104D094D7}"/>
              </a:ext>
            </a:extLst>
          </p:cNvPr>
          <p:cNvSpPr>
            <a:spLocks noGrp="1"/>
          </p:cNvSpPr>
          <p:nvPr>
            <p:ph type="sldNum" sz="quarter" idx="12"/>
          </p:nvPr>
        </p:nvSpPr>
        <p:spPr/>
        <p:txBody>
          <a:bodyPr/>
          <a:lstStyle/>
          <a:p>
            <a:fld id="{C1A607ED-0098-4A50-8CA6-692CE3697B0C}" type="slidenum">
              <a:rPr lang="en-US" smtClean="0"/>
              <a:t>‹#›</a:t>
            </a:fld>
            <a:endParaRPr lang="en-US"/>
          </a:p>
        </p:txBody>
      </p:sp>
    </p:spTree>
    <p:extLst>
      <p:ext uri="{BB962C8B-B14F-4D97-AF65-F5344CB8AC3E}">
        <p14:creationId xmlns:p14="http://schemas.microsoft.com/office/powerpoint/2010/main" val="259660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94FD1F-6C2C-4581-BE64-6F87D011409B}"/>
              </a:ext>
            </a:extLst>
          </p:cNvPr>
          <p:cNvSpPr>
            <a:spLocks noGrp="1"/>
          </p:cNvSpPr>
          <p:nvPr>
            <p:ph type="dt" sz="half" idx="10"/>
          </p:nvPr>
        </p:nvSpPr>
        <p:spPr/>
        <p:txBody>
          <a:bodyPr/>
          <a:lstStyle/>
          <a:p>
            <a:fld id="{A685D194-A20D-47C6-941A-59B1E824B259}" type="datetimeFigureOut">
              <a:rPr lang="en-US" smtClean="0"/>
              <a:t>3/16/2023</a:t>
            </a:fld>
            <a:endParaRPr lang="en-US"/>
          </a:p>
        </p:txBody>
      </p:sp>
      <p:sp>
        <p:nvSpPr>
          <p:cNvPr id="3" name="Footer Placeholder 2">
            <a:extLst>
              <a:ext uri="{FF2B5EF4-FFF2-40B4-BE49-F238E27FC236}">
                <a16:creationId xmlns:a16="http://schemas.microsoft.com/office/drawing/2014/main" id="{CC632933-1048-402F-BEB0-106E39AF36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BCFC6-2E15-42D9-9197-7E40CCC07235}"/>
              </a:ext>
            </a:extLst>
          </p:cNvPr>
          <p:cNvSpPr>
            <a:spLocks noGrp="1"/>
          </p:cNvSpPr>
          <p:nvPr>
            <p:ph type="sldNum" sz="quarter" idx="12"/>
          </p:nvPr>
        </p:nvSpPr>
        <p:spPr/>
        <p:txBody>
          <a:bodyPr/>
          <a:lstStyle/>
          <a:p>
            <a:fld id="{C1A607ED-0098-4A50-8CA6-692CE3697B0C}" type="slidenum">
              <a:rPr lang="en-US" smtClean="0"/>
              <a:t>‹#›</a:t>
            </a:fld>
            <a:endParaRPr lang="en-US"/>
          </a:p>
        </p:txBody>
      </p:sp>
    </p:spTree>
    <p:extLst>
      <p:ext uri="{BB962C8B-B14F-4D97-AF65-F5344CB8AC3E}">
        <p14:creationId xmlns:p14="http://schemas.microsoft.com/office/powerpoint/2010/main" val="288148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084F-6402-4499-B8B6-62C66EBA9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31B2B3-9143-438B-AC2A-9FA295183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512ACD-4E08-4B23-A271-D11383D3B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39D16F-BB14-46DB-A80B-4E6A8075FB8C}"/>
              </a:ext>
            </a:extLst>
          </p:cNvPr>
          <p:cNvSpPr>
            <a:spLocks noGrp="1"/>
          </p:cNvSpPr>
          <p:nvPr>
            <p:ph type="dt" sz="half" idx="10"/>
          </p:nvPr>
        </p:nvSpPr>
        <p:spPr/>
        <p:txBody>
          <a:bodyPr/>
          <a:lstStyle/>
          <a:p>
            <a:fld id="{A685D194-A20D-47C6-941A-59B1E824B259}" type="datetimeFigureOut">
              <a:rPr lang="en-US" smtClean="0"/>
              <a:t>3/16/2023</a:t>
            </a:fld>
            <a:endParaRPr lang="en-US"/>
          </a:p>
        </p:txBody>
      </p:sp>
      <p:sp>
        <p:nvSpPr>
          <p:cNvPr id="6" name="Footer Placeholder 5">
            <a:extLst>
              <a:ext uri="{FF2B5EF4-FFF2-40B4-BE49-F238E27FC236}">
                <a16:creationId xmlns:a16="http://schemas.microsoft.com/office/drawing/2014/main" id="{25F17F39-E2A5-499B-84E5-C587DC6FE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F94E0-E7A9-4793-8D36-E95909F5D9AE}"/>
              </a:ext>
            </a:extLst>
          </p:cNvPr>
          <p:cNvSpPr>
            <a:spLocks noGrp="1"/>
          </p:cNvSpPr>
          <p:nvPr>
            <p:ph type="sldNum" sz="quarter" idx="12"/>
          </p:nvPr>
        </p:nvSpPr>
        <p:spPr/>
        <p:txBody>
          <a:bodyPr/>
          <a:lstStyle/>
          <a:p>
            <a:fld id="{C1A607ED-0098-4A50-8CA6-692CE3697B0C}" type="slidenum">
              <a:rPr lang="en-US" smtClean="0"/>
              <a:t>‹#›</a:t>
            </a:fld>
            <a:endParaRPr lang="en-US"/>
          </a:p>
        </p:txBody>
      </p:sp>
    </p:spTree>
    <p:extLst>
      <p:ext uri="{BB962C8B-B14F-4D97-AF65-F5344CB8AC3E}">
        <p14:creationId xmlns:p14="http://schemas.microsoft.com/office/powerpoint/2010/main" val="207863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24377-C8CD-4A11-A772-39750EF01F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C07717-0527-43A6-BBF5-94A9E8561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37E4A9-925F-49E8-B330-A3CF21BFB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340859-3824-44C2-BCB4-C04BAD1ADD07}"/>
              </a:ext>
            </a:extLst>
          </p:cNvPr>
          <p:cNvSpPr>
            <a:spLocks noGrp="1"/>
          </p:cNvSpPr>
          <p:nvPr>
            <p:ph type="dt" sz="half" idx="10"/>
          </p:nvPr>
        </p:nvSpPr>
        <p:spPr/>
        <p:txBody>
          <a:bodyPr/>
          <a:lstStyle/>
          <a:p>
            <a:fld id="{A685D194-A20D-47C6-941A-59B1E824B259}" type="datetimeFigureOut">
              <a:rPr lang="en-US" smtClean="0"/>
              <a:t>3/16/2023</a:t>
            </a:fld>
            <a:endParaRPr lang="en-US"/>
          </a:p>
        </p:txBody>
      </p:sp>
      <p:sp>
        <p:nvSpPr>
          <p:cNvPr id="6" name="Footer Placeholder 5">
            <a:extLst>
              <a:ext uri="{FF2B5EF4-FFF2-40B4-BE49-F238E27FC236}">
                <a16:creationId xmlns:a16="http://schemas.microsoft.com/office/drawing/2014/main" id="{81EC8A77-2BAE-43D4-888B-F3A8F8EBB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7EB4B0-89B6-40D3-A31A-403545527F42}"/>
              </a:ext>
            </a:extLst>
          </p:cNvPr>
          <p:cNvSpPr>
            <a:spLocks noGrp="1"/>
          </p:cNvSpPr>
          <p:nvPr>
            <p:ph type="sldNum" sz="quarter" idx="12"/>
          </p:nvPr>
        </p:nvSpPr>
        <p:spPr/>
        <p:txBody>
          <a:bodyPr/>
          <a:lstStyle/>
          <a:p>
            <a:fld id="{C1A607ED-0098-4A50-8CA6-692CE3697B0C}" type="slidenum">
              <a:rPr lang="en-US" smtClean="0"/>
              <a:t>‹#›</a:t>
            </a:fld>
            <a:endParaRPr lang="en-US"/>
          </a:p>
        </p:txBody>
      </p:sp>
    </p:spTree>
    <p:extLst>
      <p:ext uri="{BB962C8B-B14F-4D97-AF65-F5344CB8AC3E}">
        <p14:creationId xmlns:p14="http://schemas.microsoft.com/office/powerpoint/2010/main" val="276353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C6E50-04A2-4868-A012-6E9A1516E6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5E5012-0221-40B6-88BC-08C3E0F9A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48199-F83D-4D6F-ABE0-B4D3A5BEE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5D194-A20D-47C6-941A-59B1E824B259}" type="datetimeFigureOut">
              <a:rPr lang="en-US" smtClean="0"/>
              <a:t>3/16/2023</a:t>
            </a:fld>
            <a:endParaRPr lang="en-US"/>
          </a:p>
        </p:txBody>
      </p:sp>
      <p:sp>
        <p:nvSpPr>
          <p:cNvPr id="5" name="Footer Placeholder 4">
            <a:extLst>
              <a:ext uri="{FF2B5EF4-FFF2-40B4-BE49-F238E27FC236}">
                <a16:creationId xmlns:a16="http://schemas.microsoft.com/office/drawing/2014/main" id="{058A1259-0AAB-42AB-845F-CAAEFC552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A01D66-C245-468D-9F07-734EC41E1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607ED-0098-4A50-8CA6-692CE3697B0C}" type="slidenum">
              <a:rPr lang="en-US" smtClean="0"/>
              <a:t>‹#›</a:t>
            </a:fld>
            <a:endParaRPr lang="en-US"/>
          </a:p>
        </p:txBody>
      </p:sp>
    </p:spTree>
    <p:extLst>
      <p:ext uri="{BB962C8B-B14F-4D97-AF65-F5344CB8AC3E}">
        <p14:creationId xmlns:p14="http://schemas.microsoft.com/office/powerpoint/2010/main" val="37384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B92C-F831-4C8F-A133-A1B1DF2AF2F2}"/>
              </a:ext>
            </a:extLst>
          </p:cNvPr>
          <p:cNvSpPr>
            <a:spLocks noGrp="1"/>
          </p:cNvSpPr>
          <p:nvPr>
            <p:ph type="title"/>
          </p:nvPr>
        </p:nvSpPr>
        <p:spPr>
          <a:xfrm>
            <a:off x="199934" y="597718"/>
            <a:ext cx="10927080" cy="1348582"/>
          </a:xfrm>
        </p:spPr>
        <p:txBody>
          <a:bodyPr>
            <a:normAutofit/>
          </a:bodyPr>
          <a:lstStyle/>
          <a:p>
            <a:r>
              <a:rPr lang="en-US" sz="5400" b="1" dirty="0">
                <a:solidFill>
                  <a:srgbClr val="FFC000"/>
                </a:solidFill>
                <a:latin typeface="Bahnschrift" panose="020B0502040204020203" pitchFamily="34" charset="0"/>
              </a:rPr>
              <a:t>HASHICORP VAULT</a:t>
            </a:r>
          </a:p>
        </p:txBody>
      </p:sp>
      <p:sp>
        <p:nvSpPr>
          <p:cNvPr id="6" name="Freeform: Shape 5">
            <a:extLst>
              <a:ext uri="{FF2B5EF4-FFF2-40B4-BE49-F238E27FC236}">
                <a16:creationId xmlns:a16="http://schemas.microsoft.com/office/drawing/2014/main" id="{C6AD1EFA-7E42-4B45-A065-07218085DFE7}"/>
              </a:ext>
            </a:extLst>
          </p:cNvPr>
          <p:cNvSpPr/>
          <p:nvPr/>
        </p:nvSpPr>
        <p:spPr>
          <a:xfrm>
            <a:off x="5286750" y="0"/>
            <a:ext cx="6905250" cy="6858000"/>
          </a:xfrm>
          <a:custGeom>
            <a:avLst/>
            <a:gdLst>
              <a:gd name="connsiteX0" fmla="*/ 4597018 w 6905250"/>
              <a:gd name="connsiteY0" fmla="*/ 0 h 6858000"/>
              <a:gd name="connsiteX1" fmla="*/ 6905250 w 6905250"/>
              <a:gd name="connsiteY1" fmla="*/ 0 h 6858000"/>
              <a:gd name="connsiteX2" fmla="*/ 6905250 w 6905250"/>
              <a:gd name="connsiteY2" fmla="*/ 6858000 h 6858000"/>
              <a:gd name="connsiteX3" fmla="*/ 1303971 w 6905250"/>
              <a:gd name="connsiteY3" fmla="*/ 6858000 h 6858000"/>
              <a:gd name="connsiteX4" fmla="*/ 338355 w 6905250"/>
              <a:gd name="connsiteY4" fmla="*/ 5892384 h 6858000"/>
              <a:gd name="connsiteX5" fmla="*/ 338355 w 6905250"/>
              <a:gd name="connsiteY5" fmla="*/ 4258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5250" h="6858000">
                <a:moveTo>
                  <a:pt x="4597018" y="0"/>
                </a:moveTo>
                <a:lnTo>
                  <a:pt x="6905250" y="0"/>
                </a:lnTo>
                <a:lnTo>
                  <a:pt x="6905250" y="6858000"/>
                </a:lnTo>
                <a:lnTo>
                  <a:pt x="1303971" y="6858000"/>
                </a:lnTo>
                <a:lnTo>
                  <a:pt x="338355" y="5892384"/>
                </a:lnTo>
                <a:cubicBezTo>
                  <a:pt x="-112784" y="5441244"/>
                  <a:pt x="-112784" y="4709803"/>
                  <a:pt x="338355" y="4258664"/>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25670">
                    <a:srgbClr val="DCE5F4"/>
                  </a:gs>
                  <a:gs pos="0">
                    <a:srgbClr val="E2E9F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18" name="Flowchart: Connector 17">
            <a:extLst>
              <a:ext uri="{FF2B5EF4-FFF2-40B4-BE49-F238E27FC236}">
                <a16:creationId xmlns:a16="http://schemas.microsoft.com/office/drawing/2014/main" id="{A5073CE5-0067-4BD1-A42C-477DE378F119}"/>
              </a:ext>
            </a:extLst>
          </p:cNvPr>
          <p:cNvSpPr/>
          <p:nvPr/>
        </p:nvSpPr>
        <p:spPr>
          <a:xfrm>
            <a:off x="6096000" y="1853447"/>
            <a:ext cx="2066033" cy="2061731"/>
          </a:xfrm>
          <a:prstGeom prst="flowChartConnector">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Connector 18">
            <a:extLst>
              <a:ext uri="{FF2B5EF4-FFF2-40B4-BE49-F238E27FC236}">
                <a16:creationId xmlns:a16="http://schemas.microsoft.com/office/drawing/2014/main" id="{FD1BD043-81AA-42EB-ADA9-FC0598CAFEFD}"/>
              </a:ext>
            </a:extLst>
          </p:cNvPr>
          <p:cNvSpPr/>
          <p:nvPr/>
        </p:nvSpPr>
        <p:spPr>
          <a:xfrm>
            <a:off x="6095999" y="1853447"/>
            <a:ext cx="2066033" cy="2061731"/>
          </a:xfrm>
          <a:prstGeom prst="flowChartConnector">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CB4DD59-86BE-408E-8F32-1E8D95090681}"/>
              </a:ext>
            </a:extLst>
          </p:cNvPr>
          <p:cNvSpPr txBox="1"/>
          <p:nvPr/>
        </p:nvSpPr>
        <p:spPr>
          <a:xfrm>
            <a:off x="11643360" y="6461760"/>
            <a:ext cx="325120" cy="338554"/>
          </a:xfrm>
          <a:prstGeom prst="rect">
            <a:avLst/>
          </a:prstGeom>
          <a:noFill/>
        </p:spPr>
        <p:txBody>
          <a:bodyPr wrap="square" rtlCol="0">
            <a:spAutoFit/>
          </a:bodyPr>
          <a:lstStyle/>
          <a:p>
            <a:r>
              <a:rPr lang="en-US" sz="1600" dirty="0"/>
              <a:t>1</a:t>
            </a:r>
          </a:p>
        </p:txBody>
      </p:sp>
      <p:pic>
        <p:nvPicPr>
          <p:cNvPr id="5" name="Picture 4">
            <a:extLst>
              <a:ext uri="{FF2B5EF4-FFF2-40B4-BE49-F238E27FC236}">
                <a16:creationId xmlns:a16="http://schemas.microsoft.com/office/drawing/2014/main" id="{630164B0-CA65-4C3C-A6AC-2DF8C0B0E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4000" y="0"/>
            <a:ext cx="3708000" cy="1195436"/>
          </a:xfrm>
          <a:prstGeom prst="rect">
            <a:avLst/>
          </a:prstGeom>
        </p:spPr>
      </p:pic>
      <p:sp>
        <p:nvSpPr>
          <p:cNvPr id="10" name="TextBox 9">
            <a:extLst>
              <a:ext uri="{FF2B5EF4-FFF2-40B4-BE49-F238E27FC236}">
                <a16:creationId xmlns:a16="http://schemas.microsoft.com/office/drawing/2014/main" id="{644DA726-79A0-45D1-85D3-8D4D4004C509}"/>
              </a:ext>
            </a:extLst>
          </p:cNvPr>
          <p:cNvSpPr txBox="1"/>
          <p:nvPr/>
        </p:nvSpPr>
        <p:spPr>
          <a:xfrm>
            <a:off x="0" y="6461760"/>
            <a:ext cx="5663474" cy="369332"/>
          </a:xfrm>
          <a:prstGeom prst="rect">
            <a:avLst/>
          </a:prstGeom>
          <a:noFill/>
        </p:spPr>
        <p:txBody>
          <a:bodyPr wrap="square" rtlCol="0">
            <a:spAutoFit/>
          </a:bodyPr>
          <a:lstStyle/>
          <a:p>
            <a:r>
              <a:rPr lang="en-US" dirty="0"/>
              <a:t>© 2023 </a:t>
            </a:r>
            <a:r>
              <a:rPr lang="en-US" dirty="0" err="1"/>
              <a:t>Minfy</a:t>
            </a:r>
            <a:r>
              <a:rPr lang="en-US" dirty="0"/>
              <a:t>™. </a:t>
            </a:r>
            <a:r>
              <a:rPr lang="en-US" dirty="0" err="1"/>
              <a:t>Minfy</a:t>
            </a:r>
            <a:r>
              <a:rPr lang="en-US" dirty="0"/>
              <a:t> Technologies. All rights reserved</a:t>
            </a:r>
            <a:endParaRPr lang="en-IN" dirty="0"/>
          </a:p>
        </p:txBody>
      </p:sp>
      <p:pic>
        <p:nvPicPr>
          <p:cNvPr id="12" name="Picture 2" descr="Vault HashiCorp | SUE Cloud &amp; IT | Download Price List Now">
            <a:extLst>
              <a:ext uri="{FF2B5EF4-FFF2-40B4-BE49-F238E27FC236}">
                <a16:creationId xmlns:a16="http://schemas.microsoft.com/office/drawing/2014/main" id="{1248FA8D-5E22-4B7F-8B92-3D236BD26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10" y="1550720"/>
            <a:ext cx="5043340" cy="504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71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C6AD1EFA-7E42-4B45-A065-07218085DFE7}"/>
              </a:ext>
            </a:extLst>
          </p:cNvPr>
          <p:cNvSpPr/>
          <p:nvPr/>
        </p:nvSpPr>
        <p:spPr>
          <a:xfrm>
            <a:off x="5286750" y="0"/>
            <a:ext cx="6905250" cy="6858000"/>
          </a:xfrm>
          <a:custGeom>
            <a:avLst/>
            <a:gdLst>
              <a:gd name="connsiteX0" fmla="*/ 4597018 w 6905250"/>
              <a:gd name="connsiteY0" fmla="*/ 0 h 6858000"/>
              <a:gd name="connsiteX1" fmla="*/ 6905250 w 6905250"/>
              <a:gd name="connsiteY1" fmla="*/ 0 h 6858000"/>
              <a:gd name="connsiteX2" fmla="*/ 6905250 w 6905250"/>
              <a:gd name="connsiteY2" fmla="*/ 6858000 h 6858000"/>
              <a:gd name="connsiteX3" fmla="*/ 1303971 w 6905250"/>
              <a:gd name="connsiteY3" fmla="*/ 6858000 h 6858000"/>
              <a:gd name="connsiteX4" fmla="*/ 338355 w 6905250"/>
              <a:gd name="connsiteY4" fmla="*/ 5892384 h 6858000"/>
              <a:gd name="connsiteX5" fmla="*/ 338355 w 6905250"/>
              <a:gd name="connsiteY5" fmla="*/ 4258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05250" h="6858000">
                <a:moveTo>
                  <a:pt x="4597018" y="0"/>
                </a:moveTo>
                <a:lnTo>
                  <a:pt x="6905250" y="0"/>
                </a:lnTo>
                <a:lnTo>
                  <a:pt x="6905250" y="6858000"/>
                </a:lnTo>
                <a:lnTo>
                  <a:pt x="1303971" y="6858000"/>
                </a:lnTo>
                <a:lnTo>
                  <a:pt x="338355" y="5892384"/>
                </a:lnTo>
                <a:cubicBezTo>
                  <a:pt x="-112784" y="5441244"/>
                  <a:pt x="-112784" y="4709803"/>
                  <a:pt x="338355" y="4258664"/>
                </a:cubicBez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25670">
                    <a:srgbClr val="DCE5F4"/>
                  </a:gs>
                  <a:gs pos="0">
                    <a:srgbClr val="E2E9F6"/>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18" name="Flowchart: Connector 17">
            <a:extLst>
              <a:ext uri="{FF2B5EF4-FFF2-40B4-BE49-F238E27FC236}">
                <a16:creationId xmlns:a16="http://schemas.microsoft.com/office/drawing/2014/main" id="{A5073CE5-0067-4BD1-A42C-477DE378F119}"/>
              </a:ext>
            </a:extLst>
          </p:cNvPr>
          <p:cNvSpPr/>
          <p:nvPr/>
        </p:nvSpPr>
        <p:spPr>
          <a:xfrm>
            <a:off x="6096000" y="1853447"/>
            <a:ext cx="2066033" cy="2061731"/>
          </a:xfrm>
          <a:prstGeom prst="flowChartConnector">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Connector 18">
            <a:extLst>
              <a:ext uri="{FF2B5EF4-FFF2-40B4-BE49-F238E27FC236}">
                <a16:creationId xmlns:a16="http://schemas.microsoft.com/office/drawing/2014/main" id="{FD1BD043-81AA-42EB-ADA9-FC0598CAFEFD}"/>
              </a:ext>
            </a:extLst>
          </p:cNvPr>
          <p:cNvSpPr/>
          <p:nvPr/>
        </p:nvSpPr>
        <p:spPr>
          <a:xfrm>
            <a:off x="6095999" y="1853447"/>
            <a:ext cx="2066033" cy="2061731"/>
          </a:xfrm>
          <a:prstGeom prst="flowChartConnector">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CB4DD59-86BE-408E-8F32-1E8D95090681}"/>
              </a:ext>
            </a:extLst>
          </p:cNvPr>
          <p:cNvSpPr txBox="1"/>
          <p:nvPr/>
        </p:nvSpPr>
        <p:spPr>
          <a:xfrm>
            <a:off x="11643360" y="6461760"/>
            <a:ext cx="548640" cy="338554"/>
          </a:xfrm>
          <a:prstGeom prst="rect">
            <a:avLst/>
          </a:prstGeom>
          <a:noFill/>
        </p:spPr>
        <p:txBody>
          <a:bodyPr wrap="square" rtlCol="0">
            <a:spAutoFit/>
          </a:bodyPr>
          <a:lstStyle/>
          <a:p>
            <a:r>
              <a:rPr lang="en-US" sz="1600" dirty="0"/>
              <a:t>12</a:t>
            </a:r>
          </a:p>
        </p:txBody>
      </p:sp>
      <p:pic>
        <p:nvPicPr>
          <p:cNvPr id="5" name="Picture 4">
            <a:extLst>
              <a:ext uri="{FF2B5EF4-FFF2-40B4-BE49-F238E27FC236}">
                <a16:creationId xmlns:a16="http://schemas.microsoft.com/office/drawing/2014/main" id="{630164B0-CA65-4C3C-A6AC-2DF8C0B0E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4000" y="0"/>
            <a:ext cx="3708000" cy="1195436"/>
          </a:xfrm>
          <a:prstGeom prst="rect">
            <a:avLst/>
          </a:prstGeom>
        </p:spPr>
      </p:pic>
      <p:sp>
        <p:nvSpPr>
          <p:cNvPr id="10" name="TextBox 9">
            <a:extLst>
              <a:ext uri="{FF2B5EF4-FFF2-40B4-BE49-F238E27FC236}">
                <a16:creationId xmlns:a16="http://schemas.microsoft.com/office/drawing/2014/main" id="{644DA726-79A0-45D1-85D3-8D4D4004C509}"/>
              </a:ext>
            </a:extLst>
          </p:cNvPr>
          <p:cNvSpPr txBox="1"/>
          <p:nvPr/>
        </p:nvSpPr>
        <p:spPr>
          <a:xfrm>
            <a:off x="0" y="6461760"/>
            <a:ext cx="5663474" cy="369332"/>
          </a:xfrm>
          <a:prstGeom prst="rect">
            <a:avLst/>
          </a:prstGeom>
          <a:noFill/>
        </p:spPr>
        <p:txBody>
          <a:bodyPr wrap="square" rtlCol="0">
            <a:spAutoFit/>
          </a:bodyPr>
          <a:lstStyle/>
          <a:p>
            <a:r>
              <a:rPr lang="en-US" dirty="0"/>
              <a:t>© 2023 </a:t>
            </a:r>
            <a:r>
              <a:rPr lang="en-US" dirty="0" err="1"/>
              <a:t>Minfy</a:t>
            </a:r>
            <a:r>
              <a:rPr lang="en-US" dirty="0"/>
              <a:t>™. </a:t>
            </a:r>
            <a:r>
              <a:rPr lang="en-US" dirty="0" err="1"/>
              <a:t>Minfy</a:t>
            </a:r>
            <a:r>
              <a:rPr lang="en-US" dirty="0"/>
              <a:t> Technologies. All rights reserved</a:t>
            </a:r>
            <a:endParaRPr lang="en-IN" dirty="0"/>
          </a:p>
        </p:txBody>
      </p:sp>
      <p:sp>
        <p:nvSpPr>
          <p:cNvPr id="4" name="Rectangle 3">
            <a:extLst>
              <a:ext uri="{FF2B5EF4-FFF2-40B4-BE49-F238E27FC236}">
                <a16:creationId xmlns:a16="http://schemas.microsoft.com/office/drawing/2014/main" id="{E012E0C7-731C-45C5-A118-C324FA6D063B}"/>
              </a:ext>
            </a:extLst>
          </p:cNvPr>
          <p:cNvSpPr/>
          <p:nvPr/>
        </p:nvSpPr>
        <p:spPr>
          <a:xfrm>
            <a:off x="1256783" y="3692528"/>
            <a:ext cx="3711203" cy="830997"/>
          </a:xfrm>
          <a:prstGeom prst="rect">
            <a:avLst/>
          </a:prstGeom>
        </p:spPr>
        <p:txBody>
          <a:bodyPr wrap="square">
            <a:spAutoFit/>
          </a:bodyPr>
          <a:lstStyle/>
          <a:p>
            <a:r>
              <a:rPr lang="en-US" sz="4800" dirty="0">
                <a:solidFill>
                  <a:srgbClr val="FFC000"/>
                </a:solidFill>
                <a:latin typeface="Bahnschrift" panose="020B0502040204020203" pitchFamily="34" charset="0"/>
              </a:rPr>
              <a:t>THANKYOU</a:t>
            </a:r>
            <a:endParaRPr lang="en-IN" sz="4800" dirty="0"/>
          </a:p>
        </p:txBody>
      </p:sp>
    </p:spTree>
    <p:extLst>
      <p:ext uri="{BB962C8B-B14F-4D97-AF65-F5344CB8AC3E}">
        <p14:creationId xmlns:p14="http://schemas.microsoft.com/office/powerpoint/2010/main" val="103772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530742-D1FD-4FF0-82A4-34C048250459}"/>
              </a:ext>
            </a:extLst>
          </p:cNvPr>
          <p:cNvSpPr/>
          <p:nvPr/>
        </p:nvSpPr>
        <p:spPr>
          <a:xfrm>
            <a:off x="0" y="267063"/>
            <a:ext cx="5760720" cy="65749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Bahnschrift" panose="020B0502040204020203" pitchFamily="34" charset="0"/>
              </a:rPr>
              <a:t>AGENDA</a:t>
            </a:r>
          </a:p>
        </p:txBody>
      </p:sp>
      <p:sp>
        <p:nvSpPr>
          <p:cNvPr id="14" name="TextBox 13">
            <a:extLst>
              <a:ext uri="{FF2B5EF4-FFF2-40B4-BE49-F238E27FC236}">
                <a16:creationId xmlns:a16="http://schemas.microsoft.com/office/drawing/2014/main" id="{9DF4E1A9-0AC8-4AD2-9711-8AC311BFC6B5}"/>
              </a:ext>
            </a:extLst>
          </p:cNvPr>
          <p:cNvSpPr txBox="1"/>
          <p:nvPr/>
        </p:nvSpPr>
        <p:spPr>
          <a:xfrm>
            <a:off x="11643360" y="6461760"/>
            <a:ext cx="325120" cy="338554"/>
          </a:xfrm>
          <a:prstGeom prst="rect">
            <a:avLst/>
          </a:prstGeom>
          <a:noFill/>
        </p:spPr>
        <p:txBody>
          <a:bodyPr wrap="square" rtlCol="0">
            <a:spAutoFit/>
          </a:bodyPr>
          <a:lstStyle/>
          <a:p>
            <a:r>
              <a:rPr lang="en-US" sz="1600" dirty="0"/>
              <a:t>2</a:t>
            </a:r>
          </a:p>
        </p:txBody>
      </p:sp>
      <p:sp>
        <p:nvSpPr>
          <p:cNvPr id="15" name="TextBox 14">
            <a:extLst>
              <a:ext uri="{FF2B5EF4-FFF2-40B4-BE49-F238E27FC236}">
                <a16:creationId xmlns:a16="http://schemas.microsoft.com/office/drawing/2014/main" id="{620CE0E3-1832-4AB7-B60F-4E2A8E93E993}"/>
              </a:ext>
            </a:extLst>
          </p:cNvPr>
          <p:cNvSpPr txBox="1"/>
          <p:nvPr/>
        </p:nvSpPr>
        <p:spPr>
          <a:xfrm>
            <a:off x="0" y="6461760"/>
            <a:ext cx="5663474" cy="369332"/>
          </a:xfrm>
          <a:prstGeom prst="rect">
            <a:avLst/>
          </a:prstGeom>
          <a:noFill/>
        </p:spPr>
        <p:txBody>
          <a:bodyPr wrap="square" rtlCol="0">
            <a:spAutoFit/>
          </a:bodyPr>
          <a:lstStyle/>
          <a:p>
            <a:r>
              <a:rPr lang="en-US" dirty="0"/>
              <a:t>© 2023 </a:t>
            </a:r>
            <a:r>
              <a:rPr lang="en-US" dirty="0" err="1"/>
              <a:t>Minfy</a:t>
            </a:r>
            <a:r>
              <a:rPr lang="en-US" dirty="0"/>
              <a:t>™. </a:t>
            </a:r>
            <a:r>
              <a:rPr lang="en-US" dirty="0" err="1"/>
              <a:t>Minfy</a:t>
            </a:r>
            <a:r>
              <a:rPr lang="en-US" dirty="0"/>
              <a:t> Technologies. All rights reserved</a:t>
            </a:r>
            <a:endParaRPr lang="en-IN" dirty="0"/>
          </a:p>
        </p:txBody>
      </p:sp>
      <p:sp>
        <p:nvSpPr>
          <p:cNvPr id="6" name="TextBox 5">
            <a:extLst>
              <a:ext uri="{FF2B5EF4-FFF2-40B4-BE49-F238E27FC236}">
                <a16:creationId xmlns:a16="http://schemas.microsoft.com/office/drawing/2014/main" id="{022893DB-560F-408F-9D10-F5405A87240D}"/>
              </a:ext>
            </a:extLst>
          </p:cNvPr>
          <p:cNvSpPr txBox="1"/>
          <p:nvPr/>
        </p:nvSpPr>
        <p:spPr>
          <a:xfrm>
            <a:off x="700070" y="1058091"/>
            <a:ext cx="6643410" cy="5532846"/>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dirty="0">
                <a:latin typeface="Bahnschrift" panose="020B0502040204020203" pitchFamily="34" charset="0"/>
              </a:rPr>
              <a:t>What is Hashicorp Vault and use of it ? </a:t>
            </a:r>
          </a:p>
          <a:p>
            <a:pPr marL="342900" indent="-342900">
              <a:lnSpc>
                <a:spcPct val="150000"/>
              </a:lnSpc>
              <a:buFont typeface="Wingdings" panose="05000000000000000000" pitchFamily="2" charset="2"/>
              <a:buChar char="§"/>
            </a:pPr>
            <a:r>
              <a:rPr lang="en-US" sz="2400" dirty="0">
                <a:latin typeface="Bahnschrift" panose="020B0502040204020203" pitchFamily="34" charset="0"/>
              </a:rPr>
              <a:t>Launching Hashicorp Vault in Dev mode and Prod Mode </a:t>
            </a:r>
          </a:p>
          <a:p>
            <a:pPr marL="342900" indent="-342900">
              <a:lnSpc>
                <a:spcPct val="150000"/>
              </a:lnSpc>
              <a:buFont typeface="Wingdings" panose="05000000000000000000" pitchFamily="2" charset="2"/>
              <a:buChar char="§"/>
            </a:pPr>
            <a:r>
              <a:rPr lang="en-US" sz="2400" dirty="0">
                <a:latin typeface="Bahnschrift" panose="020B0502040204020203" pitchFamily="34" charset="0"/>
              </a:rPr>
              <a:t>What are different type of secret engines available </a:t>
            </a:r>
          </a:p>
          <a:p>
            <a:pPr marL="342900" indent="-342900">
              <a:lnSpc>
                <a:spcPct val="150000"/>
              </a:lnSpc>
              <a:buFont typeface="Wingdings" panose="05000000000000000000" pitchFamily="2" charset="2"/>
              <a:buChar char="§"/>
            </a:pPr>
            <a:r>
              <a:rPr lang="en-US" sz="2400" dirty="0">
                <a:latin typeface="Bahnschrift" panose="020B0502040204020203" pitchFamily="34" charset="0"/>
              </a:rPr>
              <a:t>What are different auth methods </a:t>
            </a:r>
          </a:p>
          <a:p>
            <a:pPr marL="342900" indent="-342900">
              <a:lnSpc>
                <a:spcPct val="150000"/>
              </a:lnSpc>
              <a:buFont typeface="Wingdings" panose="05000000000000000000" pitchFamily="2" charset="2"/>
              <a:buChar char="§"/>
            </a:pPr>
            <a:r>
              <a:rPr lang="en-US" sz="2400" dirty="0">
                <a:latin typeface="Bahnschrift" panose="020B0502040204020203" pitchFamily="34" charset="0"/>
              </a:rPr>
              <a:t>What are tokens and leases </a:t>
            </a:r>
          </a:p>
          <a:p>
            <a:pPr marL="342900" indent="-342900">
              <a:lnSpc>
                <a:spcPct val="150000"/>
              </a:lnSpc>
              <a:buFont typeface="Wingdings" panose="05000000000000000000" pitchFamily="2" charset="2"/>
              <a:buChar char="§"/>
            </a:pPr>
            <a:r>
              <a:rPr lang="en-US" sz="2400" dirty="0">
                <a:latin typeface="Bahnschrift" panose="020B0502040204020203" pitchFamily="34" charset="0"/>
              </a:rPr>
              <a:t>What are policies </a:t>
            </a:r>
          </a:p>
          <a:p>
            <a:pPr marL="342900" indent="-342900">
              <a:lnSpc>
                <a:spcPct val="150000"/>
              </a:lnSpc>
              <a:buFont typeface="Wingdings" panose="05000000000000000000" pitchFamily="2" charset="2"/>
              <a:buChar char="§"/>
            </a:pPr>
            <a:r>
              <a:rPr lang="en-US" sz="2400" dirty="0">
                <a:latin typeface="Bahnschrift" panose="020B0502040204020203" pitchFamily="34" charset="0"/>
              </a:rPr>
              <a:t>Conclusion </a:t>
            </a:r>
          </a:p>
          <a:p>
            <a:pPr marL="342900" indent="-342900">
              <a:lnSpc>
                <a:spcPct val="150000"/>
              </a:lnSpc>
              <a:buFont typeface="Wingdings" panose="05000000000000000000" pitchFamily="2" charset="2"/>
              <a:buChar char="§"/>
            </a:pPr>
            <a:endParaRPr lang="en-IN" sz="2400" dirty="0">
              <a:latin typeface="Bahnschrift" panose="020B0502040204020203" pitchFamily="34" charset="0"/>
            </a:endParaRPr>
          </a:p>
        </p:txBody>
      </p:sp>
      <p:pic>
        <p:nvPicPr>
          <p:cNvPr id="7" name="Picture 6">
            <a:extLst>
              <a:ext uri="{FF2B5EF4-FFF2-40B4-BE49-F238E27FC236}">
                <a16:creationId xmlns:a16="http://schemas.microsoft.com/office/drawing/2014/main" id="{B4BED7E5-AE46-4BEA-8666-24AD674C3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202" y="133531"/>
            <a:ext cx="2867798" cy="924560"/>
          </a:xfrm>
          <a:prstGeom prst="rect">
            <a:avLst/>
          </a:prstGeom>
        </p:spPr>
      </p:pic>
      <p:pic>
        <p:nvPicPr>
          <p:cNvPr id="3074" name="Picture 2" descr="Vault HashiCorp | SUE Cloud &amp; IT | Download Price List Now">
            <a:extLst>
              <a:ext uri="{FF2B5EF4-FFF2-40B4-BE49-F238E27FC236}">
                <a16:creationId xmlns:a16="http://schemas.microsoft.com/office/drawing/2014/main" id="{A55BF918-6AA9-4B72-9E73-617FEDAAE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20" y="1587697"/>
            <a:ext cx="5043340" cy="504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69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530742-D1FD-4FF0-82A4-34C048250459}"/>
              </a:ext>
            </a:extLst>
          </p:cNvPr>
          <p:cNvSpPr/>
          <p:nvPr/>
        </p:nvSpPr>
        <p:spPr>
          <a:xfrm>
            <a:off x="423263" y="400594"/>
            <a:ext cx="5760720" cy="65749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Bahnschrift" panose="020B0502040204020203" pitchFamily="34" charset="0"/>
              </a:rPr>
              <a:t>What is Vault ? </a:t>
            </a:r>
          </a:p>
        </p:txBody>
      </p:sp>
      <p:sp>
        <p:nvSpPr>
          <p:cNvPr id="14" name="TextBox 13">
            <a:extLst>
              <a:ext uri="{FF2B5EF4-FFF2-40B4-BE49-F238E27FC236}">
                <a16:creationId xmlns:a16="http://schemas.microsoft.com/office/drawing/2014/main" id="{9DF4E1A9-0AC8-4AD2-9711-8AC311BFC6B5}"/>
              </a:ext>
            </a:extLst>
          </p:cNvPr>
          <p:cNvSpPr txBox="1"/>
          <p:nvPr/>
        </p:nvSpPr>
        <p:spPr>
          <a:xfrm>
            <a:off x="11643360" y="6461760"/>
            <a:ext cx="325120" cy="338554"/>
          </a:xfrm>
          <a:prstGeom prst="rect">
            <a:avLst/>
          </a:prstGeom>
          <a:noFill/>
        </p:spPr>
        <p:txBody>
          <a:bodyPr wrap="square" rtlCol="0">
            <a:spAutoFit/>
          </a:bodyPr>
          <a:lstStyle/>
          <a:p>
            <a:r>
              <a:rPr lang="en-US" sz="1600" dirty="0"/>
              <a:t>2</a:t>
            </a:r>
          </a:p>
        </p:txBody>
      </p:sp>
      <p:sp>
        <p:nvSpPr>
          <p:cNvPr id="15" name="TextBox 14">
            <a:extLst>
              <a:ext uri="{FF2B5EF4-FFF2-40B4-BE49-F238E27FC236}">
                <a16:creationId xmlns:a16="http://schemas.microsoft.com/office/drawing/2014/main" id="{620CE0E3-1832-4AB7-B60F-4E2A8E93E993}"/>
              </a:ext>
            </a:extLst>
          </p:cNvPr>
          <p:cNvSpPr txBox="1"/>
          <p:nvPr/>
        </p:nvSpPr>
        <p:spPr>
          <a:xfrm>
            <a:off x="0" y="6461760"/>
            <a:ext cx="5663474" cy="369332"/>
          </a:xfrm>
          <a:prstGeom prst="rect">
            <a:avLst/>
          </a:prstGeom>
          <a:noFill/>
        </p:spPr>
        <p:txBody>
          <a:bodyPr wrap="square" rtlCol="0">
            <a:spAutoFit/>
          </a:bodyPr>
          <a:lstStyle/>
          <a:p>
            <a:r>
              <a:rPr lang="en-US" dirty="0"/>
              <a:t>© 2023 </a:t>
            </a:r>
            <a:r>
              <a:rPr lang="en-US" dirty="0" err="1"/>
              <a:t>Minfy</a:t>
            </a:r>
            <a:r>
              <a:rPr lang="en-US" dirty="0"/>
              <a:t>™. </a:t>
            </a:r>
            <a:r>
              <a:rPr lang="en-US" dirty="0" err="1"/>
              <a:t>Minfy</a:t>
            </a:r>
            <a:r>
              <a:rPr lang="en-US" dirty="0"/>
              <a:t> Technologies. All rights reserved</a:t>
            </a:r>
            <a:endParaRPr lang="en-IN" dirty="0"/>
          </a:p>
        </p:txBody>
      </p:sp>
      <p:sp>
        <p:nvSpPr>
          <p:cNvPr id="6" name="TextBox 5">
            <a:extLst>
              <a:ext uri="{FF2B5EF4-FFF2-40B4-BE49-F238E27FC236}">
                <a16:creationId xmlns:a16="http://schemas.microsoft.com/office/drawing/2014/main" id="{022893DB-560F-408F-9D10-F5405A87240D}"/>
              </a:ext>
            </a:extLst>
          </p:cNvPr>
          <p:cNvSpPr txBox="1"/>
          <p:nvPr/>
        </p:nvSpPr>
        <p:spPr>
          <a:xfrm>
            <a:off x="205355" y="2479249"/>
            <a:ext cx="11274458" cy="2805063"/>
          </a:xfrm>
          <a:prstGeom prst="rect">
            <a:avLst/>
          </a:prstGeom>
          <a:noFill/>
        </p:spPr>
        <p:txBody>
          <a:bodyPr wrap="square" rtlCol="0">
            <a:spAutoFit/>
          </a:bodyPr>
          <a:lstStyle/>
          <a:p>
            <a:pPr>
              <a:lnSpc>
                <a:spcPct val="150000"/>
              </a:lnSpc>
            </a:pPr>
            <a:r>
              <a:rPr lang="en-US" sz="2400" dirty="0"/>
              <a:t>Hashicorp Vault is </a:t>
            </a:r>
            <a:r>
              <a:rPr lang="en-US" sz="2400" b="1" dirty="0"/>
              <a:t>a secrets management tool specifically designed to control access to sensitive credentials in a low-trust environment</a:t>
            </a:r>
            <a:r>
              <a:rPr lang="en-US" sz="2400" dirty="0"/>
              <a:t>. It can be used to store sensitive values and at the same time dynamically generate access for specific services/applications on lease.</a:t>
            </a:r>
          </a:p>
          <a:p>
            <a:pPr>
              <a:lnSpc>
                <a:spcPct val="150000"/>
              </a:lnSpc>
            </a:pPr>
            <a:endParaRPr lang="en-US" sz="2400" dirty="0"/>
          </a:p>
        </p:txBody>
      </p:sp>
      <p:pic>
        <p:nvPicPr>
          <p:cNvPr id="7" name="Picture 6">
            <a:extLst>
              <a:ext uri="{FF2B5EF4-FFF2-40B4-BE49-F238E27FC236}">
                <a16:creationId xmlns:a16="http://schemas.microsoft.com/office/drawing/2014/main" id="{B4BED7E5-AE46-4BEA-8666-24AD674C3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202" y="133531"/>
            <a:ext cx="2867798" cy="924560"/>
          </a:xfrm>
          <a:prstGeom prst="rect">
            <a:avLst/>
          </a:prstGeom>
        </p:spPr>
      </p:pic>
    </p:spTree>
    <p:extLst>
      <p:ext uri="{BB962C8B-B14F-4D97-AF65-F5344CB8AC3E}">
        <p14:creationId xmlns:p14="http://schemas.microsoft.com/office/powerpoint/2010/main" val="2902734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530742-D1FD-4FF0-82A4-34C048250459}"/>
              </a:ext>
            </a:extLst>
          </p:cNvPr>
          <p:cNvSpPr/>
          <p:nvPr/>
        </p:nvSpPr>
        <p:spPr>
          <a:xfrm>
            <a:off x="0" y="267063"/>
            <a:ext cx="5760720" cy="65749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Bahnschrift" panose="020B0502040204020203" pitchFamily="34" charset="0"/>
              </a:rPr>
              <a:t>Vault in Dev mode </a:t>
            </a:r>
          </a:p>
        </p:txBody>
      </p:sp>
      <p:sp>
        <p:nvSpPr>
          <p:cNvPr id="14" name="TextBox 13">
            <a:extLst>
              <a:ext uri="{FF2B5EF4-FFF2-40B4-BE49-F238E27FC236}">
                <a16:creationId xmlns:a16="http://schemas.microsoft.com/office/drawing/2014/main" id="{9DF4E1A9-0AC8-4AD2-9711-8AC311BFC6B5}"/>
              </a:ext>
            </a:extLst>
          </p:cNvPr>
          <p:cNvSpPr txBox="1"/>
          <p:nvPr/>
        </p:nvSpPr>
        <p:spPr>
          <a:xfrm>
            <a:off x="11643360" y="6461760"/>
            <a:ext cx="325120" cy="338554"/>
          </a:xfrm>
          <a:prstGeom prst="rect">
            <a:avLst/>
          </a:prstGeom>
          <a:noFill/>
        </p:spPr>
        <p:txBody>
          <a:bodyPr wrap="square" rtlCol="0">
            <a:spAutoFit/>
          </a:bodyPr>
          <a:lstStyle/>
          <a:p>
            <a:r>
              <a:rPr lang="en-US" sz="1600" dirty="0"/>
              <a:t>3</a:t>
            </a:r>
          </a:p>
        </p:txBody>
      </p:sp>
      <p:sp>
        <p:nvSpPr>
          <p:cNvPr id="3" name="TextBox 2">
            <a:extLst>
              <a:ext uri="{FF2B5EF4-FFF2-40B4-BE49-F238E27FC236}">
                <a16:creationId xmlns:a16="http://schemas.microsoft.com/office/drawing/2014/main" id="{870F5897-B9DE-4A4E-8C00-88F1CBA70FA6}"/>
              </a:ext>
            </a:extLst>
          </p:cNvPr>
          <p:cNvSpPr txBox="1"/>
          <p:nvPr/>
        </p:nvSpPr>
        <p:spPr>
          <a:xfrm>
            <a:off x="1061317" y="1820798"/>
            <a:ext cx="8743406" cy="769441"/>
          </a:xfrm>
          <a:prstGeom prst="rect">
            <a:avLst/>
          </a:prstGeom>
          <a:noFill/>
        </p:spPr>
        <p:txBody>
          <a:bodyPr wrap="square" rtlCol="0">
            <a:spAutoFit/>
          </a:bodyPr>
          <a:lstStyle/>
          <a:p>
            <a:pPr marL="285750" indent="-285750">
              <a:buFont typeface="Arial" panose="020B0604020202020204" pitchFamily="34" charset="0"/>
              <a:buChar char="•"/>
            </a:pPr>
            <a:endParaRPr lang="en-IN" sz="2000" dirty="0"/>
          </a:p>
          <a:p>
            <a:endParaRPr lang="en-IN" sz="2400" dirty="0"/>
          </a:p>
        </p:txBody>
      </p:sp>
      <p:sp>
        <p:nvSpPr>
          <p:cNvPr id="9" name="TextBox 8">
            <a:extLst>
              <a:ext uri="{FF2B5EF4-FFF2-40B4-BE49-F238E27FC236}">
                <a16:creationId xmlns:a16="http://schemas.microsoft.com/office/drawing/2014/main" id="{FC9B7D96-B266-4DCA-BFA3-4C729B3403A0}"/>
              </a:ext>
            </a:extLst>
          </p:cNvPr>
          <p:cNvSpPr txBox="1"/>
          <p:nvPr/>
        </p:nvSpPr>
        <p:spPr>
          <a:xfrm>
            <a:off x="0" y="6461760"/>
            <a:ext cx="5663474" cy="369332"/>
          </a:xfrm>
          <a:prstGeom prst="rect">
            <a:avLst/>
          </a:prstGeom>
          <a:noFill/>
        </p:spPr>
        <p:txBody>
          <a:bodyPr wrap="square" rtlCol="0">
            <a:spAutoFit/>
          </a:bodyPr>
          <a:lstStyle/>
          <a:p>
            <a:r>
              <a:rPr lang="en-US" dirty="0"/>
              <a:t>© 2023 </a:t>
            </a:r>
            <a:r>
              <a:rPr lang="en-US" dirty="0" err="1"/>
              <a:t>Minfy</a:t>
            </a:r>
            <a:r>
              <a:rPr lang="en-US" dirty="0"/>
              <a:t>™. </a:t>
            </a:r>
            <a:r>
              <a:rPr lang="en-US" dirty="0" err="1"/>
              <a:t>Minfy</a:t>
            </a:r>
            <a:r>
              <a:rPr lang="en-US" dirty="0"/>
              <a:t> Technologies. All rights reserved</a:t>
            </a:r>
            <a:endParaRPr lang="en-IN" dirty="0"/>
          </a:p>
        </p:txBody>
      </p:sp>
      <p:pic>
        <p:nvPicPr>
          <p:cNvPr id="11" name="Picture 10">
            <a:extLst>
              <a:ext uri="{FF2B5EF4-FFF2-40B4-BE49-F238E27FC236}">
                <a16:creationId xmlns:a16="http://schemas.microsoft.com/office/drawing/2014/main" id="{3E213C73-0BE9-4A44-ACB0-11457B6DD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202" y="133531"/>
            <a:ext cx="2867798" cy="924560"/>
          </a:xfrm>
          <a:prstGeom prst="rect">
            <a:avLst/>
          </a:prstGeom>
        </p:spPr>
      </p:pic>
      <p:sp>
        <p:nvSpPr>
          <p:cNvPr id="2" name="TextBox 1">
            <a:extLst>
              <a:ext uri="{FF2B5EF4-FFF2-40B4-BE49-F238E27FC236}">
                <a16:creationId xmlns:a16="http://schemas.microsoft.com/office/drawing/2014/main" id="{7034DCB9-1609-4857-9DC1-F73F40FFD49E}"/>
              </a:ext>
            </a:extLst>
          </p:cNvPr>
          <p:cNvSpPr txBox="1"/>
          <p:nvPr/>
        </p:nvSpPr>
        <p:spPr>
          <a:xfrm>
            <a:off x="169817" y="1328735"/>
            <a:ext cx="11181806"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You can start Vault as a server in “dev” mode like so: vault server -dev. This dev-mode server requires no further setup, and your local vault CLI will be authenticated to talk to it. This makes it easy to experiment with Vault or start a Vault instance for development. Every feature of Vault is available in "dev" mode. The -dev flag just short-circuits a lot of setup to insecure defaults.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Vault dev uses in memory database and memory is lost once server is sealed / restarted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highlight>
                  <a:srgbClr val="FFFF00"/>
                </a:highlight>
              </a:rPr>
              <a:t>$ vault server –dev       </a:t>
            </a:r>
            <a:r>
              <a:rPr lang="en-US" sz="2400" dirty="0"/>
              <a:t>## starts the vault in dev mode </a:t>
            </a:r>
            <a:endParaRPr lang="en-IN" sz="2400" dirty="0"/>
          </a:p>
        </p:txBody>
      </p:sp>
    </p:spTree>
    <p:extLst>
      <p:ext uri="{BB962C8B-B14F-4D97-AF65-F5344CB8AC3E}">
        <p14:creationId xmlns:p14="http://schemas.microsoft.com/office/powerpoint/2010/main" val="205859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530742-D1FD-4FF0-82A4-34C048250459}"/>
              </a:ext>
            </a:extLst>
          </p:cNvPr>
          <p:cNvSpPr/>
          <p:nvPr/>
        </p:nvSpPr>
        <p:spPr>
          <a:xfrm>
            <a:off x="-1" y="267063"/>
            <a:ext cx="6783978" cy="657497"/>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Bahnschrift" panose="020B0502040204020203" pitchFamily="34" charset="0"/>
              </a:rPr>
              <a:t>Vault in Prod Mode  </a:t>
            </a:r>
          </a:p>
        </p:txBody>
      </p:sp>
      <p:sp>
        <p:nvSpPr>
          <p:cNvPr id="14" name="TextBox 13">
            <a:extLst>
              <a:ext uri="{FF2B5EF4-FFF2-40B4-BE49-F238E27FC236}">
                <a16:creationId xmlns:a16="http://schemas.microsoft.com/office/drawing/2014/main" id="{9DF4E1A9-0AC8-4AD2-9711-8AC311BFC6B5}"/>
              </a:ext>
            </a:extLst>
          </p:cNvPr>
          <p:cNvSpPr txBox="1"/>
          <p:nvPr/>
        </p:nvSpPr>
        <p:spPr>
          <a:xfrm>
            <a:off x="11643360" y="6461760"/>
            <a:ext cx="325120" cy="338554"/>
          </a:xfrm>
          <a:prstGeom prst="rect">
            <a:avLst/>
          </a:prstGeom>
          <a:noFill/>
        </p:spPr>
        <p:txBody>
          <a:bodyPr wrap="square" rtlCol="0">
            <a:spAutoFit/>
          </a:bodyPr>
          <a:lstStyle/>
          <a:p>
            <a:r>
              <a:rPr lang="en-US" sz="1600" dirty="0"/>
              <a:t>5</a:t>
            </a:r>
          </a:p>
        </p:txBody>
      </p:sp>
      <p:sp>
        <p:nvSpPr>
          <p:cNvPr id="11" name="TextBox 10">
            <a:extLst>
              <a:ext uri="{FF2B5EF4-FFF2-40B4-BE49-F238E27FC236}">
                <a16:creationId xmlns:a16="http://schemas.microsoft.com/office/drawing/2014/main" id="{D2682C62-3B30-4F39-88DC-3D5D4F1C3835}"/>
              </a:ext>
            </a:extLst>
          </p:cNvPr>
          <p:cNvSpPr txBox="1"/>
          <p:nvPr/>
        </p:nvSpPr>
        <p:spPr>
          <a:xfrm>
            <a:off x="0" y="6461760"/>
            <a:ext cx="5663474" cy="369332"/>
          </a:xfrm>
          <a:prstGeom prst="rect">
            <a:avLst/>
          </a:prstGeom>
          <a:noFill/>
        </p:spPr>
        <p:txBody>
          <a:bodyPr wrap="square" rtlCol="0">
            <a:spAutoFit/>
          </a:bodyPr>
          <a:lstStyle/>
          <a:p>
            <a:r>
              <a:rPr lang="en-US" dirty="0"/>
              <a:t>© 2023 </a:t>
            </a:r>
            <a:r>
              <a:rPr lang="en-US" dirty="0" err="1"/>
              <a:t>Minfy</a:t>
            </a:r>
            <a:r>
              <a:rPr lang="en-US" dirty="0"/>
              <a:t>™. </a:t>
            </a:r>
            <a:r>
              <a:rPr lang="en-US" dirty="0" err="1"/>
              <a:t>Minfy</a:t>
            </a:r>
            <a:r>
              <a:rPr lang="en-US" dirty="0"/>
              <a:t> Technologies. All rights reserved</a:t>
            </a:r>
            <a:endParaRPr lang="en-IN" dirty="0"/>
          </a:p>
        </p:txBody>
      </p:sp>
      <p:pic>
        <p:nvPicPr>
          <p:cNvPr id="6" name="Picture 5">
            <a:extLst>
              <a:ext uri="{FF2B5EF4-FFF2-40B4-BE49-F238E27FC236}">
                <a16:creationId xmlns:a16="http://schemas.microsoft.com/office/drawing/2014/main" id="{3E383E77-376E-43E6-904F-A69D1DB5F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202" y="133531"/>
            <a:ext cx="2867798" cy="924560"/>
          </a:xfrm>
          <a:prstGeom prst="rect">
            <a:avLst/>
          </a:prstGeom>
        </p:spPr>
      </p:pic>
      <p:sp>
        <p:nvSpPr>
          <p:cNvPr id="2" name="TextBox 1">
            <a:extLst>
              <a:ext uri="{FF2B5EF4-FFF2-40B4-BE49-F238E27FC236}">
                <a16:creationId xmlns:a16="http://schemas.microsoft.com/office/drawing/2014/main" id="{473E269D-F3CA-4CDC-BD2E-027DC104FB45}"/>
              </a:ext>
            </a:extLst>
          </p:cNvPr>
          <p:cNvSpPr txBox="1"/>
          <p:nvPr/>
        </p:nvSpPr>
        <p:spPr>
          <a:xfrm>
            <a:off x="367645" y="1338606"/>
            <a:ext cx="10887959" cy="4985980"/>
          </a:xfrm>
          <a:prstGeom prst="rect">
            <a:avLst/>
          </a:prstGeom>
          <a:noFill/>
        </p:spPr>
        <p:txBody>
          <a:bodyPr wrap="square" rtlCol="0">
            <a:spAutoFit/>
          </a:bodyPr>
          <a:lstStyle/>
          <a:p>
            <a:r>
              <a:rPr lang="en-IN" sz="2400" dirty="0"/>
              <a:t>Unlike Dev mode Prod mode will actually used for launching vault server in which data will be persistent if the server is sealed or restarted </a:t>
            </a:r>
          </a:p>
          <a:p>
            <a:endParaRPr lang="en-IN" sz="2400" dirty="0"/>
          </a:p>
          <a:p>
            <a:r>
              <a:rPr lang="en-IN" sz="2400" dirty="0"/>
              <a:t>To launch vault in Prod mode we need </a:t>
            </a:r>
          </a:p>
          <a:p>
            <a:endParaRPr lang="en-IN" sz="2400" dirty="0"/>
          </a:p>
          <a:p>
            <a:r>
              <a:rPr lang="en-IN" sz="2400" dirty="0">
                <a:highlight>
                  <a:srgbClr val="FFFF00"/>
                </a:highlight>
              </a:rPr>
              <a:t>Vault Configuration file (written in HCL language ) </a:t>
            </a:r>
          </a:p>
          <a:p>
            <a:endParaRPr lang="en-IN" sz="2400" dirty="0">
              <a:highlight>
                <a:srgbClr val="FFFF00"/>
              </a:highlight>
            </a:endParaRPr>
          </a:p>
          <a:p>
            <a:r>
              <a:rPr lang="en-IN" sz="2400" dirty="0"/>
              <a:t>This Configuration file contains which backend storage to be used , cluster name , ui option , tls options etc </a:t>
            </a:r>
          </a:p>
          <a:p>
            <a:endParaRPr lang="en-IN" sz="2400" dirty="0"/>
          </a:p>
          <a:p>
            <a:r>
              <a:rPr lang="en-IN" sz="2400" dirty="0">
                <a:highlight>
                  <a:srgbClr val="FFFF00"/>
                </a:highlight>
              </a:rPr>
              <a:t>$ Vault server –config </a:t>
            </a:r>
            <a:r>
              <a:rPr lang="en-IN" sz="2400" dirty="0" err="1">
                <a:highlight>
                  <a:srgbClr val="FFFF00"/>
                </a:highlight>
              </a:rPr>
              <a:t>demo.hcl</a:t>
            </a:r>
            <a:r>
              <a:rPr lang="en-IN" sz="2400" dirty="0">
                <a:highlight>
                  <a:srgbClr val="FFFF00"/>
                </a:highlight>
              </a:rPr>
              <a:t>   </a:t>
            </a:r>
            <a:r>
              <a:rPr lang="en-IN" sz="2400" dirty="0"/>
              <a:t>[to start vault using a config file for prod mode ]</a:t>
            </a:r>
          </a:p>
          <a:p>
            <a:endParaRPr lang="en-IN" dirty="0"/>
          </a:p>
          <a:p>
            <a:endParaRPr lang="en-IN" dirty="0"/>
          </a:p>
          <a:p>
            <a:endParaRPr lang="en-IN" dirty="0"/>
          </a:p>
        </p:txBody>
      </p:sp>
    </p:spTree>
    <p:extLst>
      <p:ext uri="{BB962C8B-B14F-4D97-AF65-F5344CB8AC3E}">
        <p14:creationId xmlns:p14="http://schemas.microsoft.com/office/powerpoint/2010/main" val="75162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530742-D1FD-4FF0-82A4-34C048250459}"/>
              </a:ext>
            </a:extLst>
          </p:cNvPr>
          <p:cNvSpPr/>
          <p:nvPr/>
        </p:nvSpPr>
        <p:spPr>
          <a:xfrm>
            <a:off x="0" y="267063"/>
            <a:ext cx="7041824" cy="924559"/>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Bahnschrift" panose="020B0502040204020203" pitchFamily="34" charset="0"/>
              </a:rPr>
              <a:t> vault secret Engines </a:t>
            </a:r>
          </a:p>
        </p:txBody>
      </p:sp>
      <p:sp>
        <p:nvSpPr>
          <p:cNvPr id="14" name="TextBox 13">
            <a:extLst>
              <a:ext uri="{FF2B5EF4-FFF2-40B4-BE49-F238E27FC236}">
                <a16:creationId xmlns:a16="http://schemas.microsoft.com/office/drawing/2014/main" id="{9DF4E1A9-0AC8-4AD2-9711-8AC311BFC6B5}"/>
              </a:ext>
            </a:extLst>
          </p:cNvPr>
          <p:cNvSpPr txBox="1"/>
          <p:nvPr/>
        </p:nvSpPr>
        <p:spPr>
          <a:xfrm>
            <a:off x="11643360" y="6461760"/>
            <a:ext cx="325120" cy="338554"/>
          </a:xfrm>
          <a:prstGeom prst="rect">
            <a:avLst/>
          </a:prstGeom>
          <a:noFill/>
        </p:spPr>
        <p:txBody>
          <a:bodyPr wrap="square" rtlCol="0">
            <a:spAutoFit/>
          </a:bodyPr>
          <a:lstStyle/>
          <a:p>
            <a:r>
              <a:rPr lang="en-US" sz="1600" dirty="0"/>
              <a:t>6</a:t>
            </a:r>
          </a:p>
        </p:txBody>
      </p:sp>
      <p:sp>
        <p:nvSpPr>
          <p:cNvPr id="11" name="TextBox 10">
            <a:extLst>
              <a:ext uri="{FF2B5EF4-FFF2-40B4-BE49-F238E27FC236}">
                <a16:creationId xmlns:a16="http://schemas.microsoft.com/office/drawing/2014/main" id="{D2682C62-3B30-4F39-88DC-3D5D4F1C3835}"/>
              </a:ext>
            </a:extLst>
          </p:cNvPr>
          <p:cNvSpPr txBox="1"/>
          <p:nvPr/>
        </p:nvSpPr>
        <p:spPr>
          <a:xfrm>
            <a:off x="0" y="6461760"/>
            <a:ext cx="5663474" cy="369332"/>
          </a:xfrm>
          <a:prstGeom prst="rect">
            <a:avLst/>
          </a:prstGeom>
          <a:noFill/>
        </p:spPr>
        <p:txBody>
          <a:bodyPr wrap="square" rtlCol="0">
            <a:spAutoFit/>
          </a:bodyPr>
          <a:lstStyle/>
          <a:p>
            <a:r>
              <a:rPr lang="en-US" dirty="0"/>
              <a:t>© 2023 </a:t>
            </a:r>
            <a:r>
              <a:rPr lang="en-US" dirty="0" err="1"/>
              <a:t>Minfy</a:t>
            </a:r>
            <a:r>
              <a:rPr lang="en-US" dirty="0"/>
              <a:t>™. </a:t>
            </a:r>
            <a:r>
              <a:rPr lang="en-US" dirty="0" err="1"/>
              <a:t>Minfy</a:t>
            </a:r>
            <a:r>
              <a:rPr lang="en-US" dirty="0"/>
              <a:t> Technologies. All rights reserved</a:t>
            </a:r>
            <a:endParaRPr lang="en-IN" dirty="0"/>
          </a:p>
        </p:txBody>
      </p:sp>
      <p:pic>
        <p:nvPicPr>
          <p:cNvPr id="6" name="Picture 5">
            <a:extLst>
              <a:ext uri="{FF2B5EF4-FFF2-40B4-BE49-F238E27FC236}">
                <a16:creationId xmlns:a16="http://schemas.microsoft.com/office/drawing/2014/main" id="{3E383E77-376E-43E6-904F-A69D1DB5F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202" y="133531"/>
            <a:ext cx="2867798" cy="924560"/>
          </a:xfrm>
          <a:prstGeom prst="rect">
            <a:avLst/>
          </a:prstGeom>
        </p:spPr>
      </p:pic>
      <p:sp>
        <p:nvSpPr>
          <p:cNvPr id="8" name="Content Placeholder 2">
            <a:extLst>
              <a:ext uri="{FF2B5EF4-FFF2-40B4-BE49-F238E27FC236}">
                <a16:creationId xmlns:a16="http://schemas.microsoft.com/office/drawing/2014/main" id="{27E94CEF-9086-42CB-8F26-EF694AAD697A}"/>
              </a:ext>
            </a:extLst>
          </p:cNvPr>
          <p:cNvSpPr txBox="1">
            <a:spLocks/>
          </p:cNvSpPr>
          <p:nvPr/>
        </p:nvSpPr>
        <p:spPr>
          <a:xfrm>
            <a:off x="557753" y="1801295"/>
            <a:ext cx="10058400" cy="40507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dirty="0">
              <a:latin typeface="Bahnschrift" panose="020B0502040204020203" pitchFamily="34" charset="0"/>
            </a:endParaRPr>
          </a:p>
        </p:txBody>
      </p:sp>
      <p:sp>
        <p:nvSpPr>
          <p:cNvPr id="2" name="TextBox 1">
            <a:extLst>
              <a:ext uri="{FF2B5EF4-FFF2-40B4-BE49-F238E27FC236}">
                <a16:creationId xmlns:a16="http://schemas.microsoft.com/office/drawing/2014/main" id="{5EB2425F-7A2D-4471-B75A-698196550348}"/>
              </a:ext>
            </a:extLst>
          </p:cNvPr>
          <p:cNvSpPr txBox="1"/>
          <p:nvPr/>
        </p:nvSpPr>
        <p:spPr>
          <a:xfrm>
            <a:off x="772998" y="1696825"/>
            <a:ext cx="9843155" cy="4154984"/>
          </a:xfrm>
          <a:prstGeom prst="rect">
            <a:avLst/>
          </a:prstGeom>
          <a:noFill/>
        </p:spPr>
        <p:txBody>
          <a:bodyPr wrap="square" rtlCol="0">
            <a:spAutoFit/>
          </a:bodyPr>
          <a:lstStyle/>
          <a:p>
            <a:pPr>
              <a:lnSpc>
                <a:spcPct val="150000"/>
              </a:lnSpc>
            </a:pPr>
            <a:r>
              <a:rPr lang="en-US" sz="2400" dirty="0"/>
              <a:t>Secrets engines are components which store, generate, or encrypt data. Secrets engines are incredibly flexible, so it is easiest to think about them in terms of their function. Secrets engines are provided some set of data, they take some action on that data, and they return a result.</a:t>
            </a:r>
          </a:p>
          <a:p>
            <a:endParaRPr lang="en-US" sz="2400" dirty="0"/>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192344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530742-D1FD-4FF0-82A4-34C048250459}"/>
              </a:ext>
            </a:extLst>
          </p:cNvPr>
          <p:cNvSpPr/>
          <p:nvPr/>
        </p:nvSpPr>
        <p:spPr>
          <a:xfrm>
            <a:off x="0" y="233809"/>
            <a:ext cx="5986021" cy="79102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Bahnschrift" panose="020B0502040204020203" pitchFamily="34" charset="0"/>
              </a:rPr>
              <a:t>Vault Auth Methods</a:t>
            </a:r>
          </a:p>
        </p:txBody>
      </p:sp>
      <p:sp>
        <p:nvSpPr>
          <p:cNvPr id="14" name="TextBox 13">
            <a:extLst>
              <a:ext uri="{FF2B5EF4-FFF2-40B4-BE49-F238E27FC236}">
                <a16:creationId xmlns:a16="http://schemas.microsoft.com/office/drawing/2014/main" id="{9DF4E1A9-0AC8-4AD2-9711-8AC311BFC6B5}"/>
              </a:ext>
            </a:extLst>
          </p:cNvPr>
          <p:cNvSpPr txBox="1"/>
          <p:nvPr/>
        </p:nvSpPr>
        <p:spPr>
          <a:xfrm>
            <a:off x="11643360" y="6461760"/>
            <a:ext cx="325120" cy="338554"/>
          </a:xfrm>
          <a:prstGeom prst="rect">
            <a:avLst/>
          </a:prstGeom>
          <a:noFill/>
        </p:spPr>
        <p:txBody>
          <a:bodyPr wrap="square" rtlCol="0">
            <a:spAutoFit/>
          </a:bodyPr>
          <a:lstStyle/>
          <a:p>
            <a:r>
              <a:rPr lang="en-US" sz="1600" dirty="0"/>
              <a:t>6</a:t>
            </a:r>
          </a:p>
        </p:txBody>
      </p:sp>
      <p:sp>
        <p:nvSpPr>
          <p:cNvPr id="11" name="TextBox 10">
            <a:extLst>
              <a:ext uri="{FF2B5EF4-FFF2-40B4-BE49-F238E27FC236}">
                <a16:creationId xmlns:a16="http://schemas.microsoft.com/office/drawing/2014/main" id="{D2682C62-3B30-4F39-88DC-3D5D4F1C3835}"/>
              </a:ext>
            </a:extLst>
          </p:cNvPr>
          <p:cNvSpPr txBox="1"/>
          <p:nvPr/>
        </p:nvSpPr>
        <p:spPr>
          <a:xfrm>
            <a:off x="0" y="6461760"/>
            <a:ext cx="5663474" cy="369332"/>
          </a:xfrm>
          <a:prstGeom prst="rect">
            <a:avLst/>
          </a:prstGeom>
          <a:noFill/>
        </p:spPr>
        <p:txBody>
          <a:bodyPr wrap="square" rtlCol="0">
            <a:spAutoFit/>
          </a:bodyPr>
          <a:lstStyle/>
          <a:p>
            <a:r>
              <a:rPr lang="en-US" dirty="0"/>
              <a:t>© 2023 </a:t>
            </a:r>
            <a:r>
              <a:rPr lang="en-US" dirty="0" err="1"/>
              <a:t>Minfy</a:t>
            </a:r>
            <a:r>
              <a:rPr lang="en-US" dirty="0"/>
              <a:t>™. </a:t>
            </a:r>
            <a:r>
              <a:rPr lang="en-US" dirty="0" err="1"/>
              <a:t>Minfy</a:t>
            </a:r>
            <a:r>
              <a:rPr lang="en-US" dirty="0"/>
              <a:t> Technologies. All rights reserved</a:t>
            </a:r>
            <a:endParaRPr lang="en-IN" dirty="0"/>
          </a:p>
        </p:txBody>
      </p:sp>
      <p:pic>
        <p:nvPicPr>
          <p:cNvPr id="6" name="Picture 5">
            <a:extLst>
              <a:ext uri="{FF2B5EF4-FFF2-40B4-BE49-F238E27FC236}">
                <a16:creationId xmlns:a16="http://schemas.microsoft.com/office/drawing/2014/main" id="{3E383E77-376E-43E6-904F-A69D1DB5F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202" y="133531"/>
            <a:ext cx="2867798" cy="924560"/>
          </a:xfrm>
          <a:prstGeom prst="rect">
            <a:avLst/>
          </a:prstGeom>
        </p:spPr>
      </p:pic>
      <p:sp>
        <p:nvSpPr>
          <p:cNvPr id="8" name="Content Placeholder 2">
            <a:extLst>
              <a:ext uri="{FF2B5EF4-FFF2-40B4-BE49-F238E27FC236}">
                <a16:creationId xmlns:a16="http://schemas.microsoft.com/office/drawing/2014/main" id="{27E94CEF-9086-42CB-8F26-EF694AAD697A}"/>
              </a:ext>
            </a:extLst>
          </p:cNvPr>
          <p:cNvSpPr txBox="1">
            <a:spLocks/>
          </p:cNvSpPr>
          <p:nvPr/>
        </p:nvSpPr>
        <p:spPr>
          <a:xfrm>
            <a:off x="529472" y="1769945"/>
            <a:ext cx="10058400" cy="419722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t>Auth methods are the components in Vault that perform authentication and are responsible for assigning identity and a set of policies to a user. In all cases, Vault will enforce authentication as part of the request processing. In most cases, Vault will delegate the authentication administration and decision to the relevant configured external auth method (e.g., Amazon Web Services, GitHub, Google Cloud Platform, Kubernetes, Microsoft Azure, </a:t>
            </a:r>
            <a:r>
              <a:rPr lang="en-US" sz="2400" dirty="0" err="1"/>
              <a:t>Okta</a:t>
            </a:r>
            <a:r>
              <a:rPr lang="en-US" sz="2400" dirty="0"/>
              <a:t> ...).</a:t>
            </a:r>
            <a:endParaRPr lang="en-IN" sz="2400" dirty="0"/>
          </a:p>
        </p:txBody>
      </p:sp>
    </p:spTree>
    <p:extLst>
      <p:ext uri="{BB962C8B-B14F-4D97-AF65-F5344CB8AC3E}">
        <p14:creationId xmlns:p14="http://schemas.microsoft.com/office/powerpoint/2010/main" val="2226348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530742-D1FD-4FF0-82A4-34C048250459}"/>
              </a:ext>
            </a:extLst>
          </p:cNvPr>
          <p:cNvSpPr/>
          <p:nvPr/>
        </p:nvSpPr>
        <p:spPr>
          <a:xfrm>
            <a:off x="0" y="131147"/>
            <a:ext cx="5986021" cy="79102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pitchFamily="34" charset="0"/>
              </a:rPr>
              <a:t>Vault token and  leases </a:t>
            </a:r>
          </a:p>
        </p:txBody>
      </p:sp>
      <p:sp>
        <p:nvSpPr>
          <p:cNvPr id="14" name="TextBox 13">
            <a:extLst>
              <a:ext uri="{FF2B5EF4-FFF2-40B4-BE49-F238E27FC236}">
                <a16:creationId xmlns:a16="http://schemas.microsoft.com/office/drawing/2014/main" id="{9DF4E1A9-0AC8-4AD2-9711-8AC311BFC6B5}"/>
              </a:ext>
            </a:extLst>
          </p:cNvPr>
          <p:cNvSpPr txBox="1"/>
          <p:nvPr/>
        </p:nvSpPr>
        <p:spPr>
          <a:xfrm>
            <a:off x="11643360" y="6461760"/>
            <a:ext cx="325120" cy="338554"/>
          </a:xfrm>
          <a:prstGeom prst="rect">
            <a:avLst/>
          </a:prstGeom>
          <a:noFill/>
        </p:spPr>
        <p:txBody>
          <a:bodyPr wrap="square" rtlCol="0">
            <a:spAutoFit/>
          </a:bodyPr>
          <a:lstStyle/>
          <a:p>
            <a:r>
              <a:rPr lang="en-US" sz="1600" dirty="0"/>
              <a:t>6</a:t>
            </a:r>
          </a:p>
        </p:txBody>
      </p:sp>
      <p:sp>
        <p:nvSpPr>
          <p:cNvPr id="11" name="TextBox 10">
            <a:extLst>
              <a:ext uri="{FF2B5EF4-FFF2-40B4-BE49-F238E27FC236}">
                <a16:creationId xmlns:a16="http://schemas.microsoft.com/office/drawing/2014/main" id="{D2682C62-3B30-4F39-88DC-3D5D4F1C3835}"/>
              </a:ext>
            </a:extLst>
          </p:cNvPr>
          <p:cNvSpPr txBox="1"/>
          <p:nvPr/>
        </p:nvSpPr>
        <p:spPr>
          <a:xfrm>
            <a:off x="0" y="6461760"/>
            <a:ext cx="5663474" cy="369332"/>
          </a:xfrm>
          <a:prstGeom prst="rect">
            <a:avLst/>
          </a:prstGeom>
          <a:noFill/>
        </p:spPr>
        <p:txBody>
          <a:bodyPr wrap="square" rtlCol="0">
            <a:spAutoFit/>
          </a:bodyPr>
          <a:lstStyle/>
          <a:p>
            <a:r>
              <a:rPr lang="en-US" dirty="0"/>
              <a:t>© 2023 </a:t>
            </a:r>
            <a:r>
              <a:rPr lang="en-US" dirty="0" err="1"/>
              <a:t>Minfy</a:t>
            </a:r>
            <a:r>
              <a:rPr lang="en-US" dirty="0"/>
              <a:t>™. </a:t>
            </a:r>
            <a:r>
              <a:rPr lang="en-US" dirty="0" err="1"/>
              <a:t>Minfy</a:t>
            </a:r>
            <a:r>
              <a:rPr lang="en-US" dirty="0"/>
              <a:t> Technologies. All rights reserved</a:t>
            </a:r>
            <a:endParaRPr lang="en-IN" dirty="0"/>
          </a:p>
        </p:txBody>
      </p:sp>
      <p:pic>
        <p:nvPicPr>
          <p:cNvPr id="6" name="Picture 5">
            <a:extLst>
              <a:ext uri="{FF2B5EF4-FFF2-40B4-BE49-F238E27FC236}">
                <a16:creationId xmlns:a16="http://schemas.microsoft.com/office/drawing/2014/main" id="{3E383E77-376E-43E6-904F-A69D1DB5F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202" y="133531"/>
            <a:ext cx="2867798" cy="924560"/>
          </a:xfrm>
          <a:prstGeom prst="rect">
            <a:avLst/>
          </a:prstGeom>
        </p:spPr>
      </p:pic>
      <p:sp>
        <p:nvSpPr>
          <p:cNvPr id="2" name="TextBox 1">
            <a:extLst>
              <a:ext uri="{FF2B5EF4-FFF2-40B4-BE49-F238E27FC236}">
                <a16:creationId xmlns:a16="http://schemas.microsoft.com/office/drawing/2014/main" id="{D29AACA0-3E90-4EA0-9449-E9A13A4514B9}"/>
              </a:ext>
            </a:extLst>
          </p:cNvPr>
          <p:cNvSpPr txBox="1"/>
          <p:nvPr/>
        </p:nvSpPr>
        <p:spPr>
          <a:xfrm>
            <a:off x="358219" y="1234910"/>
            <a:ext cx="10303497" cy="4616648"/>
          </a:xfrm>
          <a:prstGeom prst="rect">
            <a:avLst/>
          </a:prstGeom>
          <a:noFill/>
        </p:spPr>
        <p:txBody>
          <a:bodyPr wrap="square" rtlCol="0">
            <a:spAutoFit/>
          </a:bodyPr>
          <a:lstStyle/>
          <a:p>
            <a:r>
              <a:rPr lang="en-IN" sz="2000" b="1" dirty="0"/>
              <a:t>Vault leases : </a:t>
            </a:r>
          </a:p>
          <a:p>
            <a:endParaRPr lang="en-IN" sz="2000" dirty="0"/>
          </a:p>
          <a:p>
            <a:r>
              <a:rPr lang="en-US" sz="2000" dirty="0"/>
              <a:t>With every dynamic secret and service type authentication token, Vault creates a lease: metadata containing information such as a time duration, renewability, and more. Vault promises that the data will be valid for the given duration, or Time To Live (TTL). Once the lease is expired, Vault can automatically revoke the data, and the consumer of the secret can no longer be certain that it is valid.</a:t>
            </a:r>
          </a:p>
          <a:p>
            <a:endParaRPr lang="en-US" sz="2000" dirty="0"/>
          </a:p>
          <a:p>
            <a:r>
              <a:rPr lang="en-US" sz="2000" b="1" dirty="0"/>
              <a:t>Vault token: </a:t>
            </a:r>
            <a:endParaRPr lang="en-IN" sz="2000" b="1" dirty="0"/>
          </a:p>
          <a:p>
            <a:endParaRPr lang="en-IN" dirty="0"/>
          </a:p>
          <a:p>
            <a:r>
              <a:rPr lang="en-US" sz="2000" dirty="0"/>
              <a:t>Tokens are the core method for authenticate and validate Vault clients; therefore, nearly all requests to Vault must be accompanied by a token. Vault clients authenticate with Vault using a configured auth method (</a:t>
            </a:r>
            <a:r>
              <a:rPr lang="en-US" sz="2000" dirty="0" err="1"/>
              <a:t>Okta</a:t>
            </a:r>
            <a:r>
              <a:rPr lang="en-US" sz="2000" dirty="0"/>
              <a:t>, Kubernetes, etc.)</a:t>
            </a:r>
            <a:endParaRPr lang="en-IN" sz="2000" dirty="0"/>
          </a:p>
          <a:p>
            <a:endParaRPr lang="en-IN" dirty="0"/>
          </a:p>
          <a:p>
            <a:endParaRPr lang="en-IN" dirty="0"/>
          </a:p>
        </p:txBody>
      </p:sp>
    </p:spTree>
    <p:extLst>
      <p:ext uri="{BB962C8B-B14F-4D97-AF65-F5344CB8AC3E}">
        <p14:creationId xmlns:p14="http://schemas.microsoft.com/office/powerpoint/2010/main" val="96416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530742-D1FD-4FF0-82A4-34C048250459}"/>
              </a:ext>
            </a:extLst>
          </p:cNvPr>
          <p:cNvSpPr/>
          <p:nvPr/>
        </p:nvSpPr>
        <p:spPr>
          <a:xfrm>
            <a:off x="0" y="117022"/>
            <a:ext cx="5986021" cy="79102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Bahnschrift" panose="020B0502040204020203" pitchFamily="34" charset="0"/>
              </a:rPr>
              <a:t>Vault Policy </a:t>
            </a:r>
          </a:p>
        </p:txBody>
      </p:sp>
      <p:sp>
        <p:nvSpPr>
          <p:cNvPr id="14" name="TextBox 13">
            <a:extLst>
              <a:ext uri="{FF2B5EF4-FFF2-40B4-BE49-F238E27FC236}">
                <a16:creationId xmlns:a16="http://schemas.microsoft.com/office/drawing/2014/main" id="{9DF4E1A9-0AC8-4AD2-9711-8AC311BFC6B5}"/>
              </a:ext>
            </a:extLst>
          </p:cNvPr>
          <p:cNvSpPr txBox="1"/>
          <p:nvPr/>
        </p:nvSpPr>
        <p:spPr>
          <a:xfrm>
            <a:off x="11643360" y="6461760"/>
            <a:ext cx="325120" cy="338554"/>
          </a:xfrm>
          <a:prstGeom prst="rect">
            <a:avLst/>
          </a:prstGeom>
          <a:noFill/>
        </p:spPr>
        <p:txBody>
          <a:bodyPr wrap="square" rtlCol="0">
            <a:spAutoFit/>
          </a:bodyPr>
          <a:lstStyle/>
          <a:p>
            <a:r>
              <a:rPr lang="en-US" sz="1600" dirty="0"/>
              <a:t>6</a:t>
            </a:r>
          </a:p>
        </p:txBody>
      </p:sp>
      <p:sp>
        <p:nvSpPr>
          <p:cNvPr id="11" name="TextBox 10">
            <a:extLst>
              <a:ext uri="{FF2B5EF4-FFF2-40B4-BE49-F238E27FC236}">
                <a16:creationId xmlns:a16="http://schemas.microsoft.com/office/drawing/2014/main" id="{D2682C62-3B30-4F39-88DC-3D5D4F1C3835}"/>
              </a:ext>
            </a:extLst>
          </p:cNvPr>
          <p:cNvSpPr txBox="1"/>
          <p:nvPr/>
        </p:nvSpPr>
        <p:spPr>
          <a:xfrm>
            <a:off x="0" y="6461760"/>
            <a:ext cx="5663474" cy="369332"/>
          </a:xfrm>
          <a:prstGeom prst="rect">
            <a:avLst/>
          </a:prstGeom>
          <a:noFill/>
        </p:spPr>
        <p:txBody>
          <a:bodyPr wrap="square" rtlCol="0">
            <a:spAutoFit/>
          </a:bodyPr>
          <a:lstStyle/>
          <a:p>
            <a:r>
              <a:rPr lang="en-US" dirty="0"/>
              <a:t>© 2023 </a:t>
            </a:r>
            <a:r>
              <a:rPr lang="en-US" dirty="0" err="1"/>
              <a:t>Minfy</a:t>
            </a:r>
            <a:r>
              <a:rPr lang="en-US" dirty="0"/>
              <a:t>™. </a:t>
            </a:r>
            <a:r>
              <a:rPr lang="en-US" dirty="0" err="1"/>
              <a:t>Minfy</a:t>
            </a:r>
            <a:r>
              <a:rPr lang="en-US" dirty="0"/>
              <a:t> Technologies. All rights reserved</a:t>
            </a:r>
            <a:endParaRPr lang="en-IN" dirty="0"/>
          </a:p>
        </p:txBody>
      </p:sp>
      <p:pic>
        <p:nvPicPr>
          <p:cNvPr id="6" name="Picture 5">
            <a:extLst>
              <a:ext uri="{FF2B5EF4-FFF2-40B4-BE49-F238E27FC236}">
                <a16:creationId xmlns:a16="http://schemas.microsoft.com/office/drawing/2014/main" id="{3E383E77-376E-43E6-904F-A69D1DB5F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4202" y="133531"/>
            <a:ext cx="2867798" cy="924560"/>
          </a:xfrm>
          <a:prstGeom prst="rect">
            <a:avLst/>
          </a:prstGeom>
        </p:spPr>
      </p:pic>
      <p:sp>
        <p:nvSpPr>
          <p:cNvPr id="8" name="Content Placeholder 2">
            <a:extLst>
              <a:ext uri="{FF2B5EF4-FFF2-40B4-BE49-F238E27FC236}">
                <a16:creationId xmlns:a16="http://schemas.microsoft.com/office/drawing/2014/main" id="{27E94CEF-9086-42CB-8F26-EF694AAD697A}"/>
              </a:ext>
            </a:extLst>
          </p:cNvPr>
          <p:cNvSpPr txBox="1">
            <a:spLocks/>
          </p:cNvSpPr>
          <p:nvPr/>
        </p:nvSpPr>
        <p:spPr>
          <a:xfrm>
            <a:off x="369216" y="1213765"/>
            <a:ext cx="10058400" cy="16786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dirty="0"/>
          </a:p>
        </p:txBody>
      </p:sp>
      <p:sp>
        <p:nvSpPr>
          <p:cNvPr id="3" name="TextBox 2">
            <a:extLst>
              <a:ext uri="{FF2B5EF4-FFF2-40B4-BE49-F238E27FC236}">
                <a16:creationId xmlns:a16="http://schemas.microsoft.com/office/drawing/2014/main" id="{7353A548-07BC-44CB-93D0-D34B2B834AF5}"/>
              </a:ext>
            </a:extLst>
          </p:cNvPr>
          <p:cNvSpPr txBox="1"/>
          <p:nvPr/>
        </p:nvSpPr>
        <p:spPr>
          <a:xfrm>
            <a:off x="511725" y="1313591"/>
            <a:ext cx="10303497" cy="1323439"/>
          </a:xfrm>
          <a:prstGeom prst="rect">
            <a:avLst/>
          </a:prstGeom>
          <a:noFill/>
        </p:spPr>
        <p:txBody>
          <a:bodyPr wrap="square" rtlCol="0">
            <a:spAutoFit/>
          </a:bodyPr>
          <a:lstStyle/>
          <a:p>
            <a:r>
              <a:rPr lang="en-US" sz="2000" dirty="0"/>
              <a:t>Everything in Vault is path-based, and policies are no exception. Policies provide a declarative way to grant or forbid access to certain paths and operations in Vault. This section discusses policy workflows and syntaxes. Policies are deny by default, so an empty policy grants no permission in the system</a:t>
            </a:r>
            <a:endParaRPr lang="en-IN" sz="2000" dirty="0"/>
          </a:p>
        </p:txBody>
      </p:sp>
      <p:pic>
        <p:nvPicPr>
          <p:cNvPr id="5" name="Picture 4">
            <a:extLst>
              <a:ext uri="{FF2B5EF4-FFF2-40B4-BE49-F238E27FC236}">
                <a16:creationId xmlns:a16="http://schemas.microsoft.com/office/drawing/2014/main" id="{1E8D646A-7021-4047-A8FE-10FB86515777}"/>
              </a:ext>
            </a:extLst>
          </p:cNvPr>
          <p:cNvPicPr>
            <a:picLocks noChangeAspect="1"/>
          </p:cNvPicPr>
          <p:nvPr/>
        </p:nvPicPr>
        <p:blipFill>
          <a:blip r:embed="rId3"/>
          <a:stretch>
            <a:fillRect/>
          </a:stretch>
        </p:blipFill>
        <p:spPr>
          <a:xfrm>
            <a:off x="1583703" y="2637031"/>
            <a:ext cx="7937369" cy="3443800"/>
          </a:xfrm>
          <a:prstGeom prst="rect">
            <a:avLst/>
          </a:prstGeom>
        </p:spPr>
      </p:pic>
    </p:spTree>
    <p:extLst>
      <p:ext uri="{BB962C8B-B14F-4D97-AF65-F5344CB8AC3E}">
        <p14:creationId xmlns:p14="http://schemas.microsoft.com/office/powerpoint/2010/main" val="4356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4751</TotalTime>
  <Words>745</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vt:lpstr>
      <vt:lpstr>Calibri</vt:lpstr>
      <vt:lpstr>Calibri Light</vt:lpstr>
      <vt:lpstr>Wingdings</vt:lpstr>
      <vt:lpstr>Office Theme</vt:lpstr>
      <vt:lpstr>HASHICORP VAULT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Prajwal Allagi</dc:creator>
  <cp:lastModifiedBy>Phanindra  Sangers</cp:lastModifiedBy>
  <cp:revision>152</cp:revision>
  <dcterms:created xsi:type="dcterms:W3CDTF">2022-05-30T14:03:23Z</dcterms:created>
  <dcterms:modified xsi:type="dcterms:W3CDTF">2023-03-16T02:50:35Z</dcterms:modified>
</cp:coreProperties>
</file>