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DM Sans Bold" charset="1" panose="00000000000000000000"/>
      <p:regular r:id="rId22"/>
    </p:embeddedFont>
    <p:embeddedFont>
      <p:font typeface="DM Sans" charset="1" panose="000000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svg" Type="http://schemas.openxmlformats.org/officeDocument/2006/relationships/image"/><Relationship Id="rId4" Target="../media/image30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svg" Type="http://schemas.openxmlformats.org/officeDocument/2006/relationships/image"/><Relationship Id="rId4" Target="../media/image33.png" Type="http://schemas.openxmlformats.org/officeDocument/2006/relationships/image"/><Relationship Id="rId5" Target="../media/image34.png" Type="http://schemas.openxmlformats.org/officeDocument/2006/relationships/image"/><Relationship Id="rId6" Target="../media/image35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Relationship Id="rId3" Target="../media/image3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4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42735" y="1814610"/>
            <a:ext cx="19881131" cy="7157207"/>
          </a:xfrm>
          <a:custGeom>
            <a:avLst/>
            <a:gdLst/>
            <a:ahLst/>
            <a:cxnLst/>
            <a:rect r="r" b="b" t="t" l="l"/>
            <a:pathLst>
              <a:path h="7157207" w="19881131">
                <a:moveTo>
                  <a:pt x="0" y="0"/>
                </a:moveTo>
                <a:lnTo>
                  <a:pt x="19881131" y="0"/>
                </a:lnTo>
                <a:lnTo>
                  <a:pt x="19881131" y="7157207"/>
                </a:lnTo>
                <a:lnTo>
                  <a:pt x="0" y="71572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27" r="0" b="-12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650704" y="-373803"/>
            <a:ext cx="4431776" cy="10846235"/>
            <a:chOff x="0" y="0"/>
            <a:chExt cx="1499144" cy="366897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99144" cy="3668973"/>
            </a:xfrm>
            <a:custGeom>
              <a:avLst/>
              <a:gdLst/>
              <a:ahLst/>
              <a:cxnLst/>
              <a:rect r="r" b="b" t="t" l="l"/>
              <a:pathLst>
                <a:path h="3668973" w="1499144">
                  <a:moveTo>
                    <a:pt x="0" y="0"/>
                  </a:moveTo>
                  <a:lnTo>
                    <a:pt x="1499144" y="0"/>
                  </a:lnTo>
                  <a:lnTo>
                    <a:pt x="1499144" y="3668973"/>
                  </a:lnTo>
                  <a:lnTo>
                    <a:pt x="0" y="3668973"/>
                  </a:lnTo>
                  <a:close/>
                </a:path>
              </a:pathLst>
            </a:custGeom>
            <a:solidFill>
              <a:srgbClr val="E7D0C4">
                <a:alpha val="31765"/>
              </a:srgbClr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1159384" y="-279618"/>
            <a:ext cx="8319327" cy="10846235"/>
            <a:chOff x="0" y="0"/>
            <a:chExt cx="2814192" cy="366897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14192" cy="3668973"/>
            </a:xfrm>
            <a:custGeom>
              <a:avLst/>
              <a:gdLst/>
              <a:ahLst/>
              <a:cxnLst/>
              <a:rect r="r" b="b" t="t" l="l"/>
              <a:pathLst>
                <a:path h="3668973" w="2814192">
                  <a:moveTo>
                    <a:pt x="0" y="0"/>
                  </a:moveTo>
                  <a:lnTo>
                    <a:pt x="2814192" y="0"/>
                  </a:lnTo>
                  <a:lnTo>
                    <a:pt x="2814192" y="3668973"/>
                  </a:lnTo>
                  <a:lnTo>
                    <a:pt x="0" y="3668973"/>
                  </a:lnTo>
                  <a:close/>
                </a:path>
              </a:pathLst>
            </a:custGeom>
            <a:solidFill>
              <a:srgbClr val="FFFFFF">
                <a:alpha val="31765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5016635" y="2646525"/>
            <a:ext cx="11818123" cy="5493377"/>
            <a:chOff x="0" y="0"/>
            <a:chExt cx="3997735" cy="185825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997735" cy="1858253"/>
            </a:xfrm>
            <a:custGeom>
              <a:avLst/>
              <a:gdLst/>
              <a:ahLst/>
              <a:cxnLst/>
              <a:rect r="r" b="b" t="t" l="l"/>
              <a:pathLst>
                <a:path h="1858253" w="3997735">
                  <a:moveTo>
                    <a:pt x="0" y="0"/>
                  </a:moveTo>
                  <a:lnTo>
                    <a:pt x="3997735" y="0"/>
                  </a:lnTo>
                  <a:lnTo>
                    <a:pt x="3997735" y="1858253"/>
                  </a:lnTo>
                  <a:lnTo>
                    <a:pt x="0" y="1858253"/>
                  </a:lnTo>
                  <a:close/>
                </a:path>
              </a:pathLst>
            </a:custGeom>
            <a:solidFill>
              <a:srgbClr val="FFFFFF">
                <a:alpha val="44706"/>
              </a:srgbClr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7710991" y="5699916"/>
            <a:ext cx="7364859" cy="838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TIM MK2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TEHNIČKO VELEUČILIŠTE U ZAGREBU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710991" y="2877268"/>
            <a:ext cx="8994640" cy="2822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016"/>
              </a:lnSpc>
              <a:spcBef>
                <a:spcPct val="0"/>
              </a:spcBef>
            </a:pPr>
            <a:r>
              <a:rPr lang="en-US" b="true" sz="10200" spc="-10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POSLOVNI PLAN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4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387543" y="787722"/>
            <a:ext cx="8208699" cy="8255135"/>
          </a:xfrm>
          <a:custGeom>
            <a:avLst/>
            <a:gdLst/>
            <a:ahLst/>
            <a:cxnLst/>
            <a:rect r="r" b="b" t="t" l="l"/>
            <a:pathLst>
              <a:path h="8255135" w="8208699">
                <a:moveTo>
                  <a:pt x="0" y="0"/>
                </a:moveTo>
                <a:lnTo>
                  <a:pt x="8208699" y="0"/>
                </a:lnTo>
                <a:lnTo>
                  <a:pt x="8208699" y="8255135"/>
                </a:lnTo>
                <a:lnTo>
                  <a:pt x="0" y="8255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28396" y="2625543"/>
            <a:ext cx="7952238" cy="1431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016"/>
              </a:lnSpc>
              <a:spcBef>
                <a:spcPct val="0"/>
              </a:spcBef>
            </a:pPr>
            <a:r>
              <a:rPr lang="en-US" b="true" sz="10200" spc="-10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ROI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39634" y="5076825"/>
            <a:ext cx="7940999" cy="16711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Prva godina: –980 € </a:t>
            </a:r>
          </a:p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Druga godina: </a:t>
            </a:r>
            <a:r>
              <a:rPr lang="en-US" sz="3199">
                <a:solidFill>
                  <a:srgbClr val="00BF63"/>
                </a:solidFill>
                <a:latin typeface="DM Sans"/>
                <a:ea typeface="DM Sans"/>
                <a:cs typeface="DM Sans"/>
                <a:sym typeface="DM Sans"/>
              </a:rPr>
              <a:t>+3.248 €</a:t>
            </a:r>
          </a:p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Peta godina: </a:t>
            </a:r>
            <a:r>
              <a:rPr lang="en-US" sz="3199">
                <a:solidFill>
                  <a:srgbClr val="00BF63"/>
                </a:solidFill>
                <a:latin typeface="DM Sans"/>
                <a:ea typeface="DM Sans"/>
                <a:cs typeface="DM Sans"/>
                <a:sym typeface="DM Sans"/>
              </a:rPr>
              <a:t>+55.360 €</a:t>
            </a:r>
            <a:r>
              <a:rPr lang="en-US" sz="31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28396" y="7371735"/>
            <a:ext cx="7940999" cy="16711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Samostalno se financiramo (zasad!)</a:t>
            </a:r>
          </a:p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Troškovi: marketing, hosting, pravne i računovodstvene usluge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4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52169" y="2848078"/>
            <a:ext cx="19211469" cy="6881199"/>
          </a:xfrm>
          <a:custGeom>
            <a:avLst/>
            <a:gdLst/>
            <a:ahLst/>
            <a:cxnLst/>
            <a:rect r="r" b="b" t="t" l="l"/>
            <a:pathLst>
              <a:path h="6881199" w="19211469">
                <a:moveTo>
                  <a:pt x="0" y="0"/>
                </a:moveTo>
                <a:lnTo>
                  <a:pt x="19211469" y="0"/>
                </a:lnTo>
                <a:lnTo>
                  <a:pt x="19211469" y="6881198"/>
                </a:lnTo>
                <a:lnTo>
                  <a:pt x="0" y="68811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1" r="0" b="-2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07803" y="523041"/>
            <a:ext cx="14118568" cy="1431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016"/>
              </a:lnSpc>
              <a:spcBef>
                <a:spcPct val="0"/>
              </a:spcBef>
            </a:pPr>
            <a:r>
              <a:rPr lang="en-US" b="true" sz="10200" spc="-10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NAŠ TIM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255019" y="1468605"/>
            <a:ext cx="8004281" cy="16711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479"/>
              </a:lnSpc>
              <a:spcBef>
                <a:spcPct val="0"/>
              </a:spcBef>
            </a:pPr>
            <a:r>
              <a:rPr lang="en-US" b="true" sz="31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K.K.</a:t>
            </a:r>
            <a:r>
              <a:rPr lang="en-US" sz="31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  <a:p>
            <a:pPr algn="r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Bogato poznanstvo ugostiteljske industrije</a:t>
            </a:r>
          </a:p>
          <a:p>
            <a:pPr algn="r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Razvoj značajki i sučelja u React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062395" y="4149376"/>
            <a:ext cx="7196905" cy="16711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479"/>
              </a:lnSpc>
              <a:spcBef>
                <a:spcPct val="0"/>
              </a:spcBef>
            </a:pPr>
            <a:r>
              <a:rPr lang="en-US" b="true" sz="31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K.A. </a:t>
            </a:r>
          </a:p>
          <a:p>
            <a:pPr algn="r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Vizualni d</a:t>
            </a:r>
            <a:r>
              <a:rPr lang="en-US" sz="31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izajn rješenja</a:t>
            </a:r>
          </a:p>
          <a:p>
            <a:pPr algn="r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Razvoj poslovnih procesa u .NET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062395" y="6830148"/>
            <a:ext cx="7196905" cy="16711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479"/>
              </a:lnSpc>
            </a:pPr>
            <a:r>
              <a:rPr lang="en-US" sz="31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M.D.</a:t>
            </a:r>
          </a:p>
          <a:p>
            <a:pPr algn="r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Održivost i kvaliteta koda</a:t>
            </a:r>
          </a:p>
          <a:p>
            <a:pPr algn="r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Razvoj infrastrukture u .NET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4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1130" y="806060"/>
            <a:ext cx="18116870" cy="7839664"/>
          </a:xfrm>
          <a:custGeom>
            <a:avLst/>
            <a:gdLst/>
            <a:ahLst/>
            <a:cxnLst/>
            <a:rect r="r" b="b" t="t" l="l"/>
            <a:pathLst>
              <a:path h="7839664" w="18116870">
                <a:moveTo>
                  <a:pt x="0" y="0"/>
                </a:moveTo>
                <a:lnTo>
                  <a:pt x="18116870" y="0"/>
                </a:lnTo>
                <a:lnTo>
                  <a:pt x="18116870" y="7839664"/>
                </a:lnTo>
                <a:lnTo>
                  <a:pt x="0" y="78396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18" r="0" b="-11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847157" y="1364530"/>
            <a:ext cx="7440843" cy="2822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016"/>
              </a:lnSpc>
              <a:spcBef>
                <a:spcPct val="0"/>
              </a:spcBef>
            </a:pPr>
            <a:r>
              <a:rPr lang="en-US" b="true" sz="10200" spc="-10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GDJE SMO SAD?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856769" y="4522618"/>
            <a:ext cx="4852142" cy="547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Funkcionalan MVP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953488" y="5403297"/>
            <a:ext cx="4852142" cy="547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Razvoj dodatnih značajki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953488" y="6283976"/>
            <a:ext cx="4852142" cy="1109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Tražimo pilot korisnike i potporu za rast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4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0345540" y="2368185"/>
            <a:ext cx="6247367" cy="6009186"/>
          </a:xfrm>
          <a:custGeom>
            <a:avLst/>
            <a:gdLst/>
            <a:ahLst/>
            <a:cxnLst/>
            <a:rect r="r" b="b" t="t" l="l"/>
            <a:pathLst>
              <a:path h="6009186" w="6247367">
                <a:moveTo>
                  <a:pt x="6247367" y="0"/>
                </a:moveTo>
                <a:lnTo>
                  <a:pt x="0" y="0"/>
                </a:lnTo>
                <a:lnTo>
                  <a:pt x="0" y="6009186"/>
                </a:lnTo>
                <a:lnTo>
                  <a:pt x="6247367" y="6009186"/>
                </a:lnTo>
                <a:lnTo>
                  <a:pt x="624736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21279" y="1709402"/>
            <a:ext cx="9820197" cy="1431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016"/>
              </a:lnSpc>
              <a:spcBef>
                <a:spcPct val="0"/>
              </a:spcBef>
            </a:pPr>
            <a:r>
              <a:rPr lang="en-US" b="true" sz="10200" spc="-10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ZAKLJUČAK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21279" y="4650106"/>
            <a:ext cx="7975373" cy="16711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Bartender ne mijenja način posluživanja – modernizira ga. U pravo vrijeme, na pravi način.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21279" y="7830067"/>
            <a:ext cx="7975373" cy="547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Hvala na pažnji.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4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512730" y="2207427"/>
            <a:ext cx="7564760" cy="5872145"/>
          </a:xfrm>
          <a:custGeom>
            <a:avLst/>
            <a:gdLst/>
            <a:ahLst/>
            <a:cxnLst/>
            <a:rect r="r" b="b" t="t" l="l"/>
            <a:pathLst>
              <a:path h="5872145" w="7564760">
                <a:moveTo>
                  <a:pt x="0" y="0"/>
                </a:moveTo>
                <a:lnTo>
                  <a:pt x="7564761" y="0"/>
                </a:lnTo>
                <a:lnTo>
                  <a:pt x="7564761" y="5872146"/>
                </a:lnTo>
                <a:lnTo>
                  <a:pt x="0" y="58721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877837" y="384466"/>
            <a:ext cx="6603160" cy="9518069"/>
          </a:xfrm>
          <a:custGeom>
            <a:avLst/>
            <a:gdLst/>
            <a:ahLst/>
            <a:cxnLst/>
            <a:rect r="r" b="b" t="t" l="l"/>
            <a:pathLst>
              <a:path h="9518069" w="6603160">
                <a:moveTo>
                  <a:pt x="0" y="0"/>
                </a:moveTo>
                <a:lnTo>
                  <a:pt x="6603160" y="0"/>
                </a:lnTo>
                <a:lnTo>
                  <a:pt x="6603160" y="9518068"/>
                </a:lnTo>
                <a:lnTo>
                  <a:pt x="0" y="95180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4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01130" y="1616163"/>
            <a:ext cx="5058693" cy="7009737"/>
          </a:xfrm>
          <a:custGeom>
            <a:avLst/>
            <a:gdLst/>
            <a:ahLst/>
            <a:cxnLst/>
            <a:rect r="r" b="b" t="t" l="l"/>
            <a:pathLst>
              <a:path h="7009737" w="5058693">
                <a:moveTo>
                  <a:pt x="0" y="0"/>
                </a:moveTo>
                <a:lnTo>
                  <a:pt x="5058693" y="0"/>
                </a:lnTo>
                <a:lnTo>
                  <a:pt x="5058693" y="7009736"/>
                </a:lnTo>
                <a:lnTo>
                  <a:pt x="0" y="70097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366337" y="1616163"/>
            <a:ext cx="3203321" cy="7009737"/>
          </a:xfrm>
          <a:custGeom>
            <a:avLst/>
            <a:gdLst/>
            <a:ahLst/>
            <a:cxnLst/>
            <a:rect r="r" b="b" t="t" l="l"/>
            <a:pathLst>
              <a:path h="7009737" w="3203321">
                <a:moveTo>
                  <a:pt x="0" y="0"/>
                </a:moveTo>
                <a:lnTo>
                  <a:pt x="3203321" y="0"/>
                </a:lnTo>
                <a:lnTo>
                  <a:pt x="3203321" y="7009736"/>
                </a:lnTo>
                <a:lnTo>
                  <a:pt x="0" y="70097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74508" y="1616163"/>
            <a:ext cx="3140284" cy="7009737"/>
          </a:xfrm>
          <a:custGeom>
            <a:avLst/>
            <a:gdLst/>
            <a:ahLst/>
            <a:cxnLst/>
            <a:rect r="r" b="b" t="t" l="l"/>
            <a:pathLst>
              <a:path h="7009737" w="3140284">
                <a:moveTo>
                  <a:pt x="0" y="0"/>
                </a:moveTo>
                <a:lnTo>
                  <a:pt x="3140285" y="0"/>
                </a:lnTo>
                <a:lnTo>
                  <a:pt x="3140285" y="7009736"/>
                </a:lnTo>
                <a:lnTo>
                  <a:pt x="0" y="700973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116045" y="1616163"/>
            <a:ext cx="3143255" cy="7009737"/>
          </a:xfrm>
          <a:custGeom>
            <a:avLst/>
            <a:gdLst/>
            <a:ahLst/>
            <a:cxnLst/>
            <a:rect r="r" b="b" t="t" l="l"/>
            <a:pathLst>
              <a:path h="7009737" w="3143255">
                <a:moveTo>
                  <a:pt x="0" y="0"/>
                </a:moveTo>
                <a:lnTo>
                  <a:pt x="3143255" y="0"/>
                </a:lnTo>
                <a:lnTo>
                  <a:pt x="3143255" y="7009736"/>
                </a:lnTo>
                <a:lnTo>
                  <a:pt x="0" y="700973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4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11395" y="590359"/>
            <a:ext cx="18499395" cy="5717995"/>
          </a:xfrm>
          <a:custGeom>
            <a:avLst/>
            <a:gdLst/>
            <a:ahLst/>
            <a:cxnLst/>
            <a:rect r="r" b="b" t="t" l="l"/>
            <a:pathLst>
              <a:path h="5717995" w="18499395">
                <a:moveTo>
                  <a:pt x="0" y="0"/>
                </a:moveTo>
                <a:lnTo>
                  <a:pt x="18499395" y="0"/>
                </a:lnTo>
                <a:lnTo>
                  <a:pt x="18499395" y="5717995"/>
                </a:lnTo>
                <a:lnTo>
                  <a:pt x="0" y="57179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36" r="0" b="-136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820693" y="1734759"/>
            <a:ext cx="14860130" cy="1431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016"/>
              </a:lnSpc>
              <a:spcBef>
                <a:spcPct val="0"/>
              </a:spcBef>
            </a:pPr>
            <a:r>
              <a:rPr lang="en-US" b="true" sz="10200" spc="-10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NAŠ TIM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86868" y="7025269"/>
            <a:ext cx="5003412" cy="16711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479"/>
              </a:lnSpc>
              <a:spcBef>
                <a:spcPct val="0"/>
              </a:spcBef>
            </a:pPr>
            <a:r>
              <a:rPr lang="en-US" b="true" sz="31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K.K.</a:t>
            </a:r>
            <a:r>
              <a:rPr lang="en-US" sz="31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  <a:p>
            <a:pPr algn="r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Široka mreža ugostitelja</a:t>
            </a:r>
          </a:p>
          <a:p>
            <a:pPr algn="r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Razvoj sučelja i značajki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596528" y="7025269"/>
            <a:ext cx="5094944" cy="16711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479"/>
              </a:lnSpc>
              <a:spcBef>
                <a:spcPct val="0"/>
              </a:spcBef>
            </a:pPr>
            <a:r>
              <a:rPr lang="en-US" b="true" sz="31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K.A. </a:t>
            </a:r>
          </a:p>
          <a:p>
            <a:pPr algn="r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</a:t>
            </a:r>
            <a:r>
              <a:rPr lang="en-US" sz="31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izajn rješenja</a:t>
            </a:r>
          </a:p>
          <a:p>
            <a:pPr algn="r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Razvoj poslovnih procesa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275487" y="7025269"/>
            <a:ext cx="5568233" cy="16711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479"/>
              </a:lnSpc>
            </a:pPr>
            <a:r>
              <a:rPr lang="en-US" sz="31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M.D.</a:t>
            </a:r>
          </a:p>
          <a:p>
            <a:pPr algn="r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Održivost i kvaliteta koda</a:t>
            </a:r>
          </a:p>
          <a:p>
            <a:pPr algn="r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Razvoj infrastrukture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4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59234" y="2254834"/>
            <a:ext cx="9925474" cy="6501186"/>
          </a:xfrm>
          <a:custGeom>
            <a:avLst/>
            <a:gdLst/>
            <a:ahLst/>
            <a:cxnLst/>
            <a:rect r="r" b="b" t="t" l="l"/>
            <a:pathLst>
              <a:path h="6501186" w="9925474">
                <a:moveTo>
                  <a:pt x="0" y="0"/>
                </a:moveTo>
                <a:lnTo>
                  <a:pt x="9925474" y="0"/>
                </a:lnTo>
                <a:lnTo>
                  <a:pt x="9925474" y="6501186"/>
                </a:lnTo>
                <a:lnTo>
                  <a:pt x="0" y="65011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295916" y="1404544"/>
            <a:ext cx="8337187" cy="2822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1016"/>
              </a:lnSpc>
              <a:spcBef>
                <a:spcPct val="0"/>
              </a:spcBef>
            </a:pPr>
            <a:r>
              <a:rPr lang="en-US" b="true" sz="10200" spc="-10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MK2  BARTENDER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374896" y="5438752"/>
            <a:ext cx="6258207" cy="16711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Maja Dabčević</a:t>
            </a:r>
          </a:p>
          <a:p>
            <a:pPr algn="r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Kristina Aničić</a:t>
            </a:r>
          </a:p>
          <a:p>
            <a:pPr algn="r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Kristijan Kerhin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4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565744" y="1819551"/>
            <a:ext cx="17722256" cy="5892650"/>
          </a:xfrm>
          <a:custGeom>
            <a:avLst/>
            <a:gdLst/>
            <a:ahLst/>
            <a:cxnLst/>
            <a:rect r="r" b="b" t="t" l="l"/>
            <a:pathLst>
              <a:path h="5892650" w="17722256">
                <a:moveTo>
                  <a:pt x="17722256" y="0"/>
                </a:moveTo>
                <a:lnTo>
                  <a:pt x="0" y="0"/>
                </a:lnTo>
                <a:lnTo>
                  <a:pt x="0" y="5892650"/>
                </a:lnTo>
                <a:lnTo>
                  <a:pt x="17722256" y="5892650"/>
                </a:lnTo>
                <a:lnTo>
                  <a:pt x="1772225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987932" y="7826468"/>
            <a:ext cx="12463972" cy="1431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1016"/>
              </a:lnSpc>
              <a:spcBef>
                <a:spcPct val="0"/>
              </a:spcBef>
            </a:pPr>
            <a:r>
              <a:rPr lang="en-US" b="true" sz="10200" spc="-10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POSLOVNI MODEL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217220" y="3044574"/>
            <a:ext cx="6042080" cy="2794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B2B model</a:t>
            </a:r>
          </a:p>
          <a:p>
            <a:pPr algn="r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Ugostiteljska industrija</a:t>
            </a:r>
          </a:p>
          <a:p>
            <a:pPr algn="r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Pretplatnički paketi</a:t>
            </a:r>
          </a:p>
          <a:p>
            <a:pPr algn="r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Dodatne fiksne usluge</a:t>
            </a:r>
          </a:p>
          <a:p>
            <a:pPr algn="r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Otvoreni za nove suradnje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4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94583" y="737600"/>
            <a:ext cx="18982583" cy="5177068"/>
          </a:xfrm>
          <a:custGeom>
            <a:avLst/>
            <a:gdLst/>
            <a:ahLst/>
            <a:cxnLst/>
            <a:rect r="r" b="b" t="t" l="l"/>
            <a:pathLst>
              <a:path h="5177068" w="18982583">
                <a:moveTo>
                  <a:pt x="0" y="0"/>
                </a:moveTo>
                <a:lnTo>
                  <a:pt x="18982583" y="0"/>
                </a:lnTo>
                <a:lnTo>
                  <a:pt x="18982583" y="5177068"/>
                </a:lnTo>
                <a:lnTo>
                  <a:pt x="0" y="51770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31" r="0" b="-23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293176" y="5455071"/>
            <a:ext cx="9701649" cy="1431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016"/>
              </a:lnSpc>
              <a:spcBef>
                <a:spcPct val="0"/>
              </a:spcBef>
            </a:pPr>
            <a:r>
              <a:rPr lang="en-US" b="true" sz="10200" spc="-10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IZAZOVI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8187591"/>
            <a:ext cx="5042906" cy="878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54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Preopterećeno osoblje, spora usluga - gosti čekaju!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7513988"/>
            <a:ext cx="5042906" cy="5655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10"/>
              </a:lnSpc>
            </a:pPr>
            <a:r>
              <a:rPr lang="en-US" b="true" sz="3469" spc="13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ZASTOJI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219530" y="8193962"/>
            <a:ext cx="5042906" cy="878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54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Gužve i nedostatak organizacije, pogotovo u udarno vrijeme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219530" y="7520359"/>
            <a:ext cx="5042906" cy="5655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10"/>
              </a:lnSpc>
            </a:pPr>
            <a:r>
              <a:rPr lang="en-US" b="true" sz="3469" spc="13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KAOS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805112" y="8200334"/>
            <a:ext cx="5042906" cy="878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54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Jezične barijere i nesporazumi, osobito između stranaca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805112" y="7526731"/>
            <a:ext cx="5042906" cy="5655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10"/>
              </a:lnSpc>
            </a:pPr>
            <a:r>
              <a:rPr lang="en-US" b="true" sz="3469" spc="13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KOMUNIKACIJA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4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500876" y="1253359"/>
            <a:ext cx="17682459" cy="7780282"/>
          </a:xfrm>
          <a:custGeom>
            <a:avLst/>
            <a:gdLst/>
            <a:ahLst/>
            <a:cxnLst/>
            <a:rect r="r" b="b" t="t" l="l"/>
            <a:pathLst>
              <a:path h="7780282" w="17682459">
                <a:moveTo>
                  <a:pt x="17682459" y="0"/>
                </a:moveTo>
                <a:lnTo>
                  <a:pt x="0" y="0"/>
                </a:lnTo>
                <a:lnTo>
                  <a:pt x="0" y="7780282"/>
                </a:lnTo>
                <a:lnTo>
                  <a:pt x="17682459" y="7780282"/>
                </a:lnTo>
                <a:lnTo>
                  <a:pt x="1768245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66" r="0" b="-66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743993" y="2714449"/>
            <a:ext cx="9047456" cy="1431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016"/>
              </a:lnSpc>
              <a:spcBef>
                <a:spcPct val="0"/>
              </a:spcBef>
            </a:pPr>
            <a:r>
              <a:rPr lang="en-US" b="true" sz="10200" spc="-10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TRŽIŠTE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743993" y="6089213"/>
            <a:ext cx="9047456" cy="547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~18.000 ugostiteljskih objekata u 2023 (RH)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743993" y="6898073"/>
            <a:ext cx="9047456" cy="547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Turistička i urbana mjesta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743993" y="7706932"/>
            <a:ext cx="9047456" cy="547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Kafići, restorani, noćni klubovi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4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326439" y="1719335"/>
            <a:ext cx="20224028" cy="5736270"/>
          </a:xfrm>
          <a:custGeom>
            <a:avLst/>
            <a:gdLst/>
            <a:ahLst/>
            <a:cxnLst/>
            <a:rect r="r" b="b" t="t" l="l"/>
            <a:pathLst>
              <a:path h="5736270" w="20224028">
                <a:moveTo>
                  <a:pt x="20224028" y="0"/>
                </a:moveTo>
                <a:lnTo>
                  <a:pt x="0" y="0"/>
                </a:lnTo>
                <a:lnTo>
                  <a:pt x="0" y="5736269"/>
                </a:lnTo>
                <a:lnTo>
                  <a:pt x="20224028" y="5736269"/>
                </a:lnTo>
                <a:lnTo>
                  <a:pt x="2022402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50" r="0" b="-5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81928" y="1361198"/>
            <a:ext cx="9047456" cy="2822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016"/>
              </a:lnSpc>
              <a:spcBef>
                <a:spcPct val="0"/>
              </a:spcBef>
            </a:pPr>
            <a:r>
              <a:rPr lang="en-US" b="true" sz="10200" spc="-10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GDJE SMO TU MI?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87045" y="6074967"/>
            <a:ext cx="9047456" cy="1109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60% koristi QR kodove, ali bez opcija naručivanja ili poziva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87045" y="8490116"/>
            <a:ext cx="9715629" cy="547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TAM: 18.000 × 35 € × 12 mj = </a:t>
            </a:r>
            <a:r>
              <a:rPr lang="en-US" sz="3199" b="true">
                <a:solidFill>
                  <a:srgbClr val="00BF63"/>
                </a:solidFill>
                <a:latin typeface="DM Sans Bold"/>
                <a:ea typeface="DM Sans Bold"/>
                <a:cs typeface="DM Sans Bold"/>
                <a:sym typeface="DM Sans Bold"/>
              </a:rPr>
              <a:t>7.560.000 €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87045" y="7561812"/>
            <a:ext cx="9047456" cy="547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Ubrzana digitalizacija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4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2570312"/>
            <a:ext cx="18288000" cy="6151418"/>
          </a:xfrm>
          <a:custGeom>
            <a:avLst/>
            <a:gdLst/>
            <a:ahLst/>
            <a:cxnLst/>
            <a:rect r="r" b="b" t="t" l="l"/>
            <a:pathLst>
              <a:path h="6151418" w="18288000">
                <a:moveTo>
                  <a:pt x="18288000" y="0"/>
                </a:moveTo>
                <a:lnTo>
                  <a:pt x="0" y="0"/>
                </a:lnTo>
                <a:lnTo>
                  <a:pt x="0" y="6151419"/>
                </a:lnTo>
                <a:lnTo>
                  <a:pt x="18288000" y="6151419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2" r="0" b="-4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064466" y="1428567"/>
            <a:ext cx="12463972" cy="1431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1016"/>
              </a:lnSpc>
              <a:spcBef>
                <a:spcPct val="0"/>
              </a:spcBef>
            </a:pPr>
            <a:r>
              <a:rPr lang="en-US" b="true" sz="10200" spc="-10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RJEŠENJE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480982" y="3524446"/>
            <a:ext cx="9047456" cy="547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QR kod → meni, narudžba, poziv osoblja, račun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480982" y="4358939"/>
            <a:ext cx="9047456" cy="547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Gostima nije potrebna aplikacija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480982" y="5191993"/>
            <a:ext cx="9047456" cy="547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Osoblje vidi stanje svih stolova uživo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480982" y="6025047"/>
            <a:ext cx="9047456" cy="547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Man</a:t>
            </a:r>
            <a:r>
              <a:rPr lang="en-US" sz="31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je čekanja, bolja organizacija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4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666202" y="3522291"/>
            <a:ext cx="20301568" cy="4761640"/>
          </a:xfrm>
          <a:custGeom>
            <a:avLst/>
            <a:gdLst/>
            <a:ahLst/>
            <a:cxnLst/>
            <a:rect r="r" b="b" t="t" l="l"/>
            <a:pathLst>
              <a:path h="4761640" w="20301568">
                <a:moveTo>
                  <a:pt x="0" y="0"/>
                </a:moveTo>
                <a:lnTo>
                  <a:pt x="20301568" y="0"/>
                </a:lnTo>
                <a:lnTo>
                  <a:pt x="20301568" y="4761641"/>
                </a:lnTo>
                <a:lnTo>
                  <a:pt x="0" y="47616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55" r="0" b="-2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570469" y="2119436"/>
            <a:ext cx="6688831" cy="5825403"/>
          </a:xfrm>
          <a:custGeom>
            <a:avLst/>
            <a:gdLst/>
            <a:ahLst/>
            <a:cxnLst/>
            <a:rect r="r" b="b" t="t" l="l"/>
            <a:pathLst>
              <a:path h="5825403" w="6688831">
                <a:moveTo>
                  <a:pt x="0" y="0"/>
                </a:moveTo>
                <a:lnTo>
                  <a:pt x="6688831" y="0"/>
                </a:lnTo>
                <a:lnTo>
                  <a:pt x="6688831" y="5825403"/>
                </a:lnTo>
                <a:lnTo>
                  <a:pt x="0" y="58254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63085" y="1143000"/>
            <a:ext cx="10153207" cy="1431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1016"/>
              </a:lnSpc>
              <a:spcBef>
                <a:spcPct val="0"/>
              </a:spcBef>
            </a:pPr>
            <a:r>
              <a:rPr lang="en-US" b="true" sz="10200" spc="-10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MONETIZACIJA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4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619508"/>
            <a:ext cx="21895555" cy="8638792"/>
          </a:xfrm>
          <a:custGeom>
            <a:avLst/>
            <a:gdLst/>
            <a:ahLst/>
            <a:cxnLst/>
            <a:rect r="r" b="b" t="t" l="l"/>
            <a:pathLst>
              <a:path h="8638792" w="21895555">
                <a:moveTo>
                  <a:pt x="21895555" y="0"/>
                </a:moveTo>
                <a:lnTo>
                  <a:pt x="0" y="0"/>
                </a:lnTo>
                <a:lnTo>
                  <a:pt x="0" y="8638792"/>
                </a:lnTo>
                <a:lnTo>
                  <a:pt x="21895555" y="8638792"/>
                </a:lnTo>
                <a:lnTo>
                  <a:pt x="2189555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22" r="0" b="-12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78221" y="2071508"/>
            <a:ext cx="9047456" cy="1431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016"/>
              </a:lnSpc>
              <a:spcBef>
                <a:spcPct val="0"/>
              </a:spcBef>
            </a:pPr>
            <a:r>
              <a:rPr lang="en-US" b="true" sz="10200" spc="-10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MISIJA I VIZIJA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78221" y="4872229"/>
            <a:ext cx="9047456" cy="1109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Olakšati komunikaciju između osoblja i gostiju u ugostiteljstvu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78221" y="6425478"/>
            <a:ext cx="9047456" cy="16711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Postati vodeći pružatelj QR rješenja za interakciju s gostima u ugostiteljskoj industriji u Hrvatskoj i šire.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DAGmInT-n1M</dc:identifier>
  <dcterms:modified xsi:type="dcterms:W3CDTF">2011-08-01T06:04:30Z</dcterms:modified>
  <cp:revision>1</cp:revision>
  <dc:title>POSLOVNI PLAN</dc:title>
</cp:coreProperties>
</file>