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61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B741-9577-46D4-870E-722C603A2B3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1909-033A-4740-AA7A-5A638119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2836606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Data Types</a:t>
            </a:r>
            <a:endParaRPr lang="en-US" sz="4000" dirty="0">
              <a:solidFill>
                <a:srgbClr val="FFFF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6200"/>
            <a:ext cx="9144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                      char data type</a:t>
            </a:r>
          </a:p>
          <a:p>
            <a:endParaRPr lang="en-US" sz="28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char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data type used to store character values. </a:t>
            </a:r>
          </a:p>
          <a:p>
            <a:endParaRPr lang="en-US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char data type could be signed and unsigned</a:t>
            </a:r>
            <a:endParaRPr lang="en-US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Lucida Sans" panose="020B0602030504020204" pitchFamily="34" charset="0"/>
              </a:rPr>
              <a:t>a </a:t>
            </a:r>
            <a:r>
              <a:rPr lang="en-US" sz="2000" b="1" dirty="0">
                <a:solidFill>
                  <a:schemeClr val="bg1"/>
                </a:solidFill>
                <a:latin typeface="Lucida Sans" panose="020B0602030504020204" pitchFamily="34" charset="0"/>
              </a:rPr>
              <a:t>char</a:t>
            </a:r>
            <a:r>
              <a:rPr lang="en-US" sz="2000" dirty="0">
                <a:solidFill>
                  <a:schemeClr val="bg1"/>
                </a:solidFill>
                <a:latin typeface="Lucida Sans" panose="020B0602030504020204" pitchFamily="34" charset="0"/>
              </a:rPr>
              <a:t> variable of 1 byte, </a:t>
            </a:r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minimum </a:t>
            </a:r>
            <a:r>
              <a:rPr lang="en-US" sz="2000" dirty="0">
                <a:solidFill>
                  <a:schemeClr val="bg1"/>
                </a:solidFill>
                <a:latin typeface="Lucida Sans" panose="020B0602030504020204" pitchFamily="34" charset="0"/>
              </a:rPr>
              <a:t>range is </a:t>
            </a:r>
            <a:r>
              <a:rPr lang="en-US" sz="2000" b="1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2</a:t>
            </a:r>
            <a:r>
              <a:rPr lang="en-US" sz="2000" b="1" baseline="30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8-1</a:t>
            </a:r>
            <a:r>
              <a:rPr lang="en-US" sz="2000" dirty="0">
                <a:solidFill>
                  <a:schemeClr val="bg1"/>
                </a:solidFill>
                <a:latin typeface="Lucida Sans" panose="020B0602030504020204" pitchFamily="34" charset="0"/>
              </a:rPr>
              <a:t> and 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Lucida Sans" panose="020B0602030504020204" pitchFamily="34" charset="0"/>
              </a:rPr>
              <a:t>maximum range is </a:t>
            </a:r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2</a:t>
            </a:r>
            <a:r>
              <a:rPr lang="en-US" sz="2000" baseline="30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8-1</a:t>
            </a:r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-1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Ranging </a:t>
            </a:r>
            <a:r>
              <a:rPr lang="en-US" sz="2000" dirty="0">
                <a:solidFill>
                  <a:schemeClr val="bg1"/>
                </a:solidFill>
                <a:latin typeface="Lucida Sans" panose="020B0602030504020204" pitchFamily="34" charset="0"/>
              </a:rPr>
              <a:t>from </a:t>
            </a:r>
            <a:r>
              <a:rPr lang="en-US" sz="2000" dirty="0">
                <a:solidFill>
                  <a:srgbClr val="FFFF00"/>
                </a:solidFill>
                <a:latin typeface="Lucida Sans" panose="020B0602030504020204" pitchFamily="34" charset="0"/>
              </a:rPr>
              <a:t>-128 </a:t>
            </a:r>
            <a:r>
              <a:rPr lang="en-US" sz="2000" dirty="0">
                <a:solidFill>
                  <a:schemeClr val="bg1"/>
                </a:solidFill>
                <a:latin typeface="Lucida Sans" panose="020B0602030504020204" pitchFamily="34" charset="0"/>
              </a:rPr>
              <a:t>to </a:t>
            </a:r>
            <a:r>
              <a:rPr lang="en-US" sz="2000" dirty="0">
                <a:solidFill>
                  <a:srgbClr val="FFFF00"/>
                </a:solidFill>
                <a:latin typeface="Lucida Sans" panose="020B0602030504020204" pitchFamily="34" charset="0"/>
              </a:rPr>
              <a:t>127</a:t>
            </a:r>
            <a:r>
              <a:rPr lang="en-US" sz="2000" dirty="0">
                <a:solidFill>
                  <a:schemeClr val="bg1"/>
                </a:solidFill>
                <a:latin typeface="Lucida Sans" panose="020B0602030504020204" pitchFamily="34" charset="0"/>
              </a:rPr>
              <a:t> values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for minimum range</a:t>
            </a:r>
            <a:endParaRPr lang="en-US" sz="20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US" sz="28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r>
              <a:rPr lang="en-US" sz="2800" dirty="0">
                <a:solidFill>
                  <a:srgbClr val="FFFF00"/>
                </a:solidFill>
                <a:latin typeface="Lucida Sans" panose="020B0602030504020204" pitchFamily="34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                     </a:t>
            </a:r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128    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64   32   16     8       4      2       1</a:t>
            </a:r>
          </a:p>
          <a:p>
            <a:endParaRPr lang="en-US" sz="2000" dirty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endParaRPr lang="en-US" sz="20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for maximum range</a:t>
            </a:r>
          </a:p>
          <a:p>
            <a:endParaRPr lang="en-US" sz="20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                                  128   </a:t>
            </a:r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64 +  32 + 16 + 8 +  4  +   2  +  1    = 127</a:t>
            </a:r>
            <a:endParaRPr lang="en-US" sz="2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83094"/>
              </p:ext>
            </p:extLst>
          </p:nvPr>
        </p:nvGraphicFramePr>
        <p:xfrm>
          <a:off x="2971800" y="3581400"/>
          <a:ext cx="5095568" cy="5751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36946"/>
                <a:gridCol w="636946"/>
                <a:gridCol w="636946"/>
                <a:gridCol w="636946"/>
                <a:gridCol w="636946"/>
                <a:gridCol w="636946"/>
                <a:gridCol w="636946"/>
                <a:gridCol w="636946"/>
              </a:tblGrid>
              <a:tr h="57518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3372"/>
              </p:ext>
            </p:extLst>
          </p:nvPr>
        </p:nvGraphicFramePr>
        <p:xfrm>
          <a:off x="2971800" y="5223199"/>
          <a:ext cx="5095568" cy="5751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3400"/>
                <a:gridCol w="740492"/>
                <a:gridCol w="636946"/>
                <a:gridCol w="636946"/>
                <a:gridCol w="636946"/>
                <a:gridCol w="636946"/>
                <a:gridCol w="636946"/>
                <a:gridCol w="636946"/>
              </a:tblGrid>
              <a:tr h="57518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733800" y="4648200"/>
            <a:ext cx="42672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6172200"/>
            <a:ext cx="609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228600"/>
            <a:ext cx="891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for minimum range   10000000</a:t>
            </a: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1 is the sign bit , </a:t>
            </a:r>
          </a:p>
          <a:p>
            <a:endParaRPr lang="en-US" sz="20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that means 1’s compliment of </a:t>
            </a:r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0000000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(7 bits ) is  </a:t>
            </a:r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1111111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( 7 bits)</a:t>
            </a:r>
          </a:p>
          <a:p>
            <a:endParaRPr lang="en-US" sz="20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2’s compliment of 0000000 is </a:t>
            </a:r>
          </a:p>
          <a:p>
            <a:r>
              <a:rPr lang="en-US" sz="20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                                                      </a:t>
            </a:r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1111111</a:t>
            </a:r>
          </a:p>
          <a:p>
            <a:r>
              <a:rPr lang="en-US" sz="2000" dirty="0">
                <a:solidFill>
                  <a:srgbClr val="FFFF00"/>
                </a:solidFill>
                <a:latin typeface="Lucida Sans" panose="020B0602030504020204" pitchFamily="34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                                                    +         1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                                                  10000000</a:t>
            </a:r>
            <a:endParaRPr lang="en-US" sz="2000" dirty="0">
              <a:solidFill>
                <a:srgbClr val="FFFF00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10100" y="2971800"/>
            <a:ext cx="148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2133600" cy="408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82877"/>
            <a:ext cx="2057402" cy="410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48" y="1865671"/>
            <a:ext cx="2212258" cy="412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71" y="1865671"/>
            <a:ext cx="2221629" cy="410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070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70604"/>
              </p:ext>
            </p:extLst>
          </p:nvPr>
        </p:nvGraphicFramePr>
        <p:xfrm>
          <a:off x="685800" y="278785"/>
          <a:ext cx="6961240" cy="5791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0155"/>
                <a:gridCol w="870155"/>
                <a:gridCol w="870155"/>
                <a:gridCol w="870155"/>
                <a:gridCol w="870155"/>
                <a:gridCol w="870155"/>
                <a:gridCol w="870155"/>
                <a:gridCol w="870155"/>
              </a:tblGrid>
              <a:tr h="265471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92333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128  +  64  +  32   +  16  +  8    +   4  +   2    +  1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28600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How </a:t>
            </a:r>
            <a:r>
              <a:rPr lang="en-US" sz="2400" dirty="0">
                <a:solidFill>
                  <a:srgbClr val="FFFF00"/>
                </a:solidFill>
                <a:latin typeface="Lucida Sans" panose="020B0602030504020204" pitchFamily="34" charset="0"/>
              </a:rPr>
              <a:t>a character can be signed(positive or negative signed)?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Well, when you store a character value using char data type, what gets stored is not the character but the binary equivalent of ASCII value of the character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.</a:t>
            </a:r>
          </a:p>
          <a:p>
            <a:endParaRPr lang="en-US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For example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:  char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c= 'A';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This code stores the binary equivalent of ASCII value of A i.e. 65 in the system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And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if 65 could be stored using a char data type then even a negative integer value could be stored using a char data type.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309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9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76200"/>
            <a:ext cx="906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               Format </a:t>
            </a:r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specifiers</a:t>
            </a:r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The format specifiers are used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for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input and output purposes. </a:t>
            </a:r>
            <a:endParaRPr lang="en-US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Using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this concept the compiler can understand that what type of data is in a variable during taking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input</a:t>
            </a:r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7813" y="0"/>
            <a:ext cx="8458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Lucida Sans" panose="020B0602030504020204" pitchFamily="34" charset="0"/>
              </a:rPr>
              <a:t>Format Specifier	</a:t>
            </a:r>
            <a:r>
              <a:rPr lang="en-US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Type</a:t>
            </a:r>
            <a:endParaRPr lang="en-US" dirty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%c	                Character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%d	                Signed integer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%e or %E	   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Scientific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notation of floats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%f	                Float values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%g or %G	   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Similar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as %e or %E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%hi	                Signed integer (short)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%hu	                Unsigned Integer (short)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%i	                Unsigned integer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%l or %ld or %li	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   Long</a:t>
            </a:r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%lf	                Double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%Lf	                Long double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%lu	                Unsigned int or unsigned long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%lli or %lld	   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Long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long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%llu	                Unsigned long long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%o	                Octal representation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%p	                Pointer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%s	                String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%u	                Unsigned int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%x or %X	   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Hexadecimal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representation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%n	                Prints nothing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%%	                Prints %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character</a:t>
            </a:r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316" y="244227"/>
            <a:ext cx="912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What if we try to exceed the valid range of data types</a:t>
            </a:r>
            <a:endParaRPr lang="en-US" sz="2400" dirty="0">
              <a:solidFill>
                <a:srgbClr val="FFFF00"/>
              </a:solidFill>
              <a:latin typeface="Lucida Sans" panose="020B060203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953000" cy="5607844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" y="-737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342"/>
            <a:ext cx="4306888" cy="62484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342"/>
            <a:ext cx="4133850" cy="28194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58" y="3647768"/>
            <a:ext cx="4131392" cy="2902974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9075"/>
            <a:ext cx="6391275" cy="226695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55" y="2895600"/>
            <a:ext cx="6391275" cy="3596611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4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8553"/>
            <a:ext cx="8686800" cy="570547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3677" y="1143000"/>
            <a:ext cx="8458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What is data type in </a:t>
            </a:r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?</a:t>
            </a:r>
            <a:endParaRPr lang="en-US" sz="28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endParaRPr lang="en-US" sz="28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Why data types are used for?</a:t>
            </a:r>
          </a:p>
          <a:p>
            <a:endParaRPr lang="en-US" sz="28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What are the data </a:t>
            </a:r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types?</a:t>
            </a:r>
            <a:endParaRPr lang="en-US" sz="28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8800" y="2209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The End</a:t>
            </a:r>
            <a:endParaRPr lang="en-US" sz="4800" dirty="0">
              <a:solidFill>
                <a:srgbClr val="FFFF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96267"/>
            <a:ext cx="9067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           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Example: 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int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a=20;</a:t>
            </a:r>
          </a:p>
          <a:p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    float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b=10.5;</a:t>
            </a:r>
          </a:p>
          <a:p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    char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ch=‘A’;</a:t>
            </a:r>
          </a:p>
          <a:p>
            <a:endParaRPr lang="en-US" sz="20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Here </a:t>
            </a:r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int, float, char 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are data types</a:t>
            </a:r>
          </a:p>
        </p:txBody>
      </p:sp>
    </p:spTree>
    <p:extLst>
      <p:ext uri="{BB962C8B-B14F-4D97-AF65-F5344CB8AC3E}">
        <p14:creationId xmlns:p14="http://schemas.microsoft.com/office/powerpoint/2010/main" val="16954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96267"/>
            <a:ext cx="9067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          Why data types are used for?</a:t>
            </a: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Data 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Types are used to:</a:t>
            </a: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Identify the type of a variable when it declared</a:t>
            </a: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Identify the type of the return value of a function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Identify the type of a parameter expected by a function</a:t>
            </a:r>
          </a:p>
        </p:txBody>
      </p:sp>
    </p:spTree>
    <p:extLst>
      <p:ext uri="{BB962C8B-B14F-4D97-AF65-F5344CB8AC3E}">
        <p14:creationId xmlns:p14="http://schemas.microsoft.com/office/powerpoint/2010/main" val="6322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96267"/>
            <a:ext cx="9067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             What are the data </a:t>
            </a:r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types?</a:t>
            </a:r>
            <a:endParaRPr lang="en-US" sz="28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endParaRPr lang="en-US" sz="2800" u="sng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There are the following data 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types</a:t>
            </a: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Types	                            Data Types</a:t>
            </a: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Basic Data Type	      </a:t>
            </a: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Derived Data Type	</a:t>
            </a:r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Enumeration </a:t>
            </a:r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Data Type     enum</a:t>
            </a:r>
          </a:p>
          <a:p>
            <a:endParaRPr lang="en-US" sz="20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Void Data Type	       void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600200"/>
            <a:ext cx="9144000" cy="737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2800" y="1600200"/>
            <a:ext cx="0" cy="293571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4535917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04800"/>
            <a:ext cx="86868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Data Types	        Memory Size	                Range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char	                         1 byte	              −128  to 127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signed char	        1 byte	              −128  to 127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unsigned char	        1 byte	               0  to 255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short	                         2 byte	              −32,768  to 32,767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signed short	        2 byte	              −32,768  to 32,767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unsigned short	        2 byte	               0  to 65,535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	                         2 byte	              −32,768 to 32,767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signed int	                         2 byte	              −32,768 to 32,767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unsigned int	        2 byte                      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0 to 65,535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short int	                         2 byte            	              −32,768 to 32,767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signed short int	        2 byte	              −32,768 to 32,767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unsigned short int	        2 byte	               0 to 65,535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long int	                         4 byte	              -2,147,483,648 to 2,147,483,647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signed long int	       4 byte	              -2,147,483,648 to 2,147,483,647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unsigned long int	       4 byte	               0 to 4,294,967,295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float	                         4 byte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double	                         8 byte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long double	       10 byte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33399"/>
            <a:ext cx="9144000" cy="2446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275664"/>
            <a:ext cx="9144000" cy="2446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09800" y="533399"/>
            <a:ext cx="0" cy="574226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43400" y="557867"/>
            <a:ext cx="0" cy="574226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05013"/>
            <a:ext cx="9448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How </a:t>
            </a:r>
            <a:r>
              <a:rPr lang="en-US" sz="2400" dirty="0">
                <a:solidFill>
                  <a:srgbClr val="FFFF00"/>
                </a:solidFill>
                <a:latin typeface="Lucida Sans" panose="020B0602030504020204" pitchFamily="34" charset="0"/>
              </a:rPr>
              <a:t>Computers Represent Negative Binary Numbers</a:t>
            </a:r>
            <a:r>
              <a:rPr lang="en-US" sz="24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?</a:t>
            </a:r>
          </a:p>
          <a:p>
            <a:endParaRPr lang="en-US" sz="2400" dirty="0" smtClean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The simplest method to represent negative binary numbers is called </a:t>
            </a:r>
            <a:endParaRPr lang="en-US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Signed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Magnitude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f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the leftmost digit (also called the most significant digit or most significant bit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is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0 the number is positive, </a:t>
            </a:r>
            <a:endParaRPr lang="en-US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it’s 1 the number is negative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For example: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00001010 </a:t>
            </a:r>
            <a:r>
              <a:rPr lang="en-US" dirty="0">
                <a:solidFill>
                  <a:srgbClr val="FFFF00"/>
                </a:solidFill>
                <a:latin typeface="Lucida Sans" panose="020B0602030504020204" pitchFamily="34" charset="0"/>
              </a:rPr>
              <a:t>= decimal </a:t>
            </a:r>
            <a:r>
              <a:rPr lang="en-US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10 (positive value)</a:t>
            </a:r>
          </a:p>
          <a:p>
            <a:endParaRPr lang="en-US" dirty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Lucida Sans" panose="020B0602030504020204" pitchFamily="34" charset="0"/>
              </a:rPr>
              <a:t>10001010 = decimal -</a:t>
            </a:r>
            <a:r>
              <a:rPr lang="en-US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10 (negative value)</a:t>
            </a:r>
            <a:endParaRPr lang="en-US" dirty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2154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52400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 smtClean="0">
                <a:solidFill>
                  <a:srgbClr val="FFFF00"/>
                </a:solidFill>
              </a:rPr>
              <a:t>Prove that 2’s compliment is the negative value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binary of +10 is </a:t>
            </a:r>
            <a:r>
              <a:rPr lang="en-US" sz="2400" dirty="0" smtClean="0">
                <a:solidFill>
                  <a:srgbClr val="FFFF00"/>
                </a:solidFill>
              </a:rPr>
              <a:t>0010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1’s compliment of </a:t>
            </a:r>
            <a:r>
              <a:rPr lang="en-US" sz="2400" dirty="0" smtClean="0">
                <a:solidFill>
                  <a:srgbClr val="FFFF00"/>
                </a:solidFill>
              </a:rPr>
              <a:t>0010</a:t>
            </a:r>
            <a:r>
              <a:rPr lang="en-US" sz="2400" dirty="0" smtClean="0">
                <a:solidFill>
                  <a:schemeClr val="bg1"/>
                </a:solidFill>
              </a:rPr>
              <a:t> is </a:t>
            </a:r>
            <a:r>
              <a:rPr lang="en-US" sz="2400" dirty="0" smtClean="0">
                <a:solidFill>
                  <a:srgbClr val="FFFF00"/>
                </a:solidFill>
              </a:rPr>
              <a:t>1101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2’s compliment of </a:t>
            </a:r>
            <a:r>
              <a:rPr lang="en-US" sz="2400" dirty="0" smtClean="0">
                <a:solidFill>
                  <a:srgbClr val="FFFF00"/>
                </a:solidFill>
              </a:rPr>
              <a:t>0010</a:t>
            </a:r>
            <a:r>
              <a:rPr lang="en-US" sz="2400" dirty="0" smtClean="0">
                <a:solidFill>
                  <a:schemeClr val="bg1"/>
                </a:solidFill>
              </a:rPr>
              <a:t> 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1101</a:t>
            </a:r>
            <a:r>
              <a:rPr lang="en-US" sz="2400" dirty="0" smtClean="0">
                <a:solidFill>
                  <a:schemeClr val="bg1"/>
                </a:solidFill>
              </a:rPr>
              <a:t> (1’s compliment)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+     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               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1110</a:t>
            </a:r>
            <a:r>
              <a:rPr lang="en-US" sz="2400" dirty="0" smtClean="0">
                <a:solidFill>
                  <a:schemeClr val="bg1"/>
                </a:solidFill>
              </a:rPr>
              <a:t> (2’s compliment)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prove that 1110 is the negative value of 0010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+2-2 = 0 that means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smtClean="0">
                <a:solidFill>
                  <a:srgbClr val="FFFF00"/>
                </a:solidFill>
              </a:rPr>
              <a:t>0010 </a:t>
            </a:r>
            <a:r>
              <a:rPr lang="en-US" sz="2400" dirty="0" smtClean="0">
                <a:solidFill>
                  <a:schemeClr val="bg1"/>
                </a:solidFill>
              </a:rPr>
              <a:t>(+2)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smtClean="0">
                <a:solidFill>
                  <a:srgbClr val="FFFF00"/>
                </a:solidFill>
              </a:rPr>
              <a:t>+ 1110 </a:t>
            </a:r>
            <a:r>
              <a:rPr lang="en-US" sz="2400" dirty="0" smtClean="0">
                <a:solidFill>
                  <a:schemeClr val="bg1"/>
                </a:solidFill>
              </a:rPr>
              <a:t>(-2)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1 0000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calculating 4 bits, that means </a:t>
            </a:r>
            <a:r>
              <a:rPr lang="en-US" sz="2400" dirty="0" smtClean="0">
                <a:solidFill>
                  <a:srgbClr val="FFFF00"/>
                </a:solidFill>
              </a:rPr>
              <a:t>0010+1110 = 0000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35145" y="2050026"/>
            <a:ext cx="99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4953000"/>
            <a:ext cx="99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MyFiles.com\Youtube Clas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76200"/>
            <a:ext cx="89916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    How </a:t>
            </a:r>
            <a:r>
              <a:rPr lang="en-US" sz="2800" dirty="0">
                <a:solidFill>
                  <a:srgbClr val="FFFF00"/>
                </a:solidFill>
                <a:latin typeface="Lucida Sans" panose="020B0602030504020204" pitchFamily="34" charset="0"/>
              </a:rPr>
              <a:t>to calculate range of a data type</a:t>
            </a:r>
            <a:r>
              <a:rPr lang="en-US" sz="280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?</a:t>
            </a:r>
          </a:p>
          <a:p>
            <a:endParaRPr lang="en-US" sz="2800" dirty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Minimum Range- It is the minimum value that can be stored in a data type.</a:t>
            </a: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Maximum Range- It is the maximum value that can be stored in a data type.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The minimum range is calculated by 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-2</a:t>
            </a:r>
            <a:r>
              <a:rPr lang="en-US" b="1" baseline="30000" dirty="0">
                <a:solidFill>
                  <a:schemeClr val="bg1"/>
                </a:solidFill>
                <a:latin typeface="Lucida Sans" panose="020B0602030504020204" pitchFamily="34" charset="0"/>
              </a:rPr>
              <a:t>(bits-1)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 and for the maximum range it is 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2</a:t>
            </a:r>
            <a:r>
              <a:rPr lang="en-US" b="1" baseline="30000" dirty="0">
                <a:solidFill>
                  <a:schemeClr val="bg1"/>
                </a:solidFill>
                <a:latin typeface="Lucida Sans" panose="020B0602030504020204" pitchFamily="34" charset="0"/>
              </a:rPr>
              <a:t>(bits-1)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-1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, while 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bits = size of a data type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.</a:t>
            </a:r>
            <a:b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For example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, A 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short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 variable of size takes at least 2 bytes(16 bits) in size. </a:t>
            </a:r>
            <a:endParaRPr lang="en-US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, as per formula above. The minimum range is 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-2</a:t>
            </a:r>
            <a:r>
              <a:rPr lang="en-US" b="1" baseline="30000" dirty="0">
                <a:solidFill>
                  <a:schemeClr val="bg1"/>
                </a:solidFill>
                <a:latin typeface="Lucida Sans" panose="020B0602030504020204" pitchFamily="34" charset="0"/>
              </a:rPr>
              <a:t>15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(-32768) and the maximum range is 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2</a:t>
            </a:r>
            <a:r>
              <a:rPr lang="en-US" b="1" baseline="30000" dirty="0">
                <a:solidFill>
                  <a:schemeClr val="bg1"/>
                </a:solidFill>
                <a:latin typeface="Lucida Sans" panose="020B0602030504020204" pitchFamily="34" charset="0"/>
              </a:rPr>
              <a:t>15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-1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(32767). </a:t>
            </a:r>
            <a:endParaRPr lang="en-US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Hence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, the range of values for 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short</a:t>
            </a:r>
            <a:r>
              <a:rPr lang="en-US" dirty="0">
                <a:solidFill>
                  <a:schemeClr val="bg1"/>
                </a:solidFill>
                <a:latin typeface="Lucida Sans" panose="020B0602030504020204" pitchFamily="34" charset="0"/>
              </a:rPr>
              <a:t> data type is 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-32768 to 32767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for minimum range </a:t>
            </a:r>
            <a:r>
              <a:rPr lang="en-US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1000000000000000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(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-32768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for maximum range </a:t>
            </a:r>
            <a:r>
              <a:rPr lang="en-US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0111111111111111 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32767</a:t>
            </a:r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First bit is the sign bit, 1 means negative value and 0 means positive value</a:t>
            </a:r>
            <a:endParaRPr lang="en-US" dirty="0">
              <a:solidFill>
                <a:srgbClr val="FFFF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520</Words>
  <Application>Microsoft Office PowerPoint</Application>
  <PresentationFormat>On-screen Show (4:3)</PresentationFormat>
  <Paragraphs>195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Taher</dc:creator>
  <cp:lastModifiedBy>Taher</cp:lastModifiedBy>
  <cp:revision>32</cp:revision>
  <dcterms:created xsi:type="dcterms:W3CDTF">2020-08-25T15:20:29Z</dcterms:created>
  <dcterms:modified xsi:type="dcterms:W3CDTF">2021-04-01T05:52:39Z</dcterms:modified>
</cp:coreProperties>
</file>