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8"/>
  </p:notesMasterIdLst>
  <p:sldIdLst>
    <p:sldId id="259" r:id="rId2"/>
    <p:sldId id="262" r:id="rId3"/>
    <p:sldId id="297" r:id="rId4"/>
    <p:sldId id="263" r:id="rId5"/>
    <p:sldId id="264" r:id="rId6"/>
    <p:sldId id="265" r:id="rId7"/>
  </p:sldIdLst>
  <p:sldSz cx="9144000" cy="5143500" type="screen16x9"/>
  <p:notesSz cx="6858000" cy="9144000"/>
  <p:embeddedFontLst>
    <p:embeddedFont>
      <p:font typeface="Advent Pro Light" panose="020B0604020202020204" charset="0"/>
      <p:regular r:id="rId9"/>
      <p:bold r:id="rId10"/>
    </p:embeddedFont>
    <p:embeddedFont>
      <p:font typeface="Anton" panose="020B0604020202020204" charset="0"/>
      <p:regular r:id="rId11"/>
    </p:embeddedFont>
    <p:embeddedFont>
      <p:font typeface="Fira Sans Condensed" panose="020B0604020202020204" charset="0"/>
      <p:regular r:id="rId12"/>
      <p:bold r:id="rId13"/>
      <p:italic r:id="rId14"/>
      <p:boldItalic r:id="rId15"/>
    </p:embeddedFont>
    <p:embeddedFont>
      <p:font typeface="Fira Sans Condensed Light" panose="020B0604020202020204" charset="0"/>
      <p:regular r:id="rId16"/>
      <p:bold r:id="rId17"/>
      <p:italic r:id="rId18"/>
      <p:boldItalic r:id="rId19"/>
    </p:embeddedFont>
    <p:embeddedFont>
      <p:font typeface="Josefin Slab" panose="020B0604020202020204" charset="0"/>
      <p:regular r:id="rId20"/>
      <p:bold r:id="rId21"/>
      <p:italic r:id="rId22"/>
      <p:boldItalic r:id="rId23"/>
    </p:embeddedFont>
    <p:embeddedFont>
      <p:font typeface="Rajdhani" panose="020B0604020202020204" charset="0"/>
      <p:regular r:id="rId24"/>
      <p:bold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5D75A4-753A-48C6-9270-5C44F4D86858}">
  <a:tblStyle styleId="{395D75A4-753A-48C6-9270-5C44F4D868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presProps" Target="presProps.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9" r:id="rId6"/>
    <p:sldLayoutId id="2147483661"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 US</a:t>
            </a:r>
            <a:endParaRPr/>
          </a:p>
        </p:txBody>
      </p:sp>
      <p:sp>
        <p:nvSpPr>
          <p:cNvPr id="136" name="Google Shape;136;p2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p>
            <a:pPr marL="0" indent="0"/>
            <a:r>
              <a:rPr lang="en-IN" sz="3600" b="0" i="0" dirty="0">
                <a:solidFill>
                  <a:schemeClr val="tx2"/>
                </a:solidFill>
                <a:effectLst/>
                <a:latin typeface="Lato"/>
              </a:rPr>
              <a:t>SSVEP Detection</a:t>
            </a:r>
          </a:p>
          <a:p>
            <a:pPr marL="0" lvl="0" indent="0" algn="r" rtl="0">
              <a:spcBef>
                <a:spcPts val="0"/>
              </a:spcBef>
              <a:spcAft>
                <a:spcPts val="0"/>
              </a:spcAft>
              <a:buNone/>
            </a:pPr>
            <a:endParaRPr dirty="0"/>
          </a:p>
        </p:txBody>
      </p:sp>
      <p:cxnSp>
        <p:nvCxnSpPr>
          <p:cNvPr id="137" name="Google Shape;137;p27"/>
          <p:cNvCxnSpPr/>
          <p:nvPr/>
        </p:nvCxnSpPr>
        <p:spPr>
          <a:xfrm>
            <a:off x="6204850" y="2256450"/>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154586" y="1506325"/>
            <a:ext cx="4939237" cy="106542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INTRODUCTION</a:t>
            </a:r>
            <a:endParaRPr sz="4000" dirty="0"/>
          </a:p>
        </p:txBody>
      </p:sp>
      <p:sp>
        <p:nvSpPr>
          <p:cNvPr id="175" name="Google Shape;175;p30"/>
          <p:cNvSpPr txBox="1">
            <a:spLocks noGrp="1"/>
          </p:cNvSpPr>
          <p:nvPr>
            <p:ph type="subTitle" idx="1"/>
          </p:nvPr>
        </p:nvSpPr>
        <p:spPr>
          <a:xfrm>
            <a:off x="4917750" y="3290550"/>
            <a:ext cx="20268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could enter a subtitle here if you need it</a:t>
            </a:r>
            <a:endParaRPr/>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A04360-003F-4BE4-9AA3-4C8E49EC5D95}"/>
              </a:ext>
            </a:extLst>
          </p:cNvPr>
          <p:cNvSpPr>
            <a:spLocks noGrp="1"/>
          </p:cNvSpPr>
          <p:nvPr>
            <p:ph type="subTitle" idx="1"/>
          </p:nvPr>
        </p:nvSpPr>
        <p:spPr>
          <a:xfrm>
            <a:off x="-187313" y="616689"/>
            <a:ext cx="5425619" cy="3785191"/>
          </a:xfrm>
        </p:spPr>
        <p:txBody>
          <a:bodyPr/>
          <a:lstStyle/>
          <a:p>
            <a:r>
              <a:rPr lang="en-US" b="0" i="0" dirty="0">
                <a:solidFill>
                  <a:schemeClr val="tx2"/>
                </a:solidFill>
                <a:effectLst/>
                <a:latin typeface="Roboto" panose="02000000000000000000" pitchFamily="2" charset="0"/>
              </a:rPr>
              <a:t>       EEG systems capture information about many different aspects of our cognition, behavior, and emotions. The technology not only helps to study the brain, but also has applications in health, in affective and emotional EEG monitoring, and in human improvement. However, EEG data is not easy to interpret: it has a lot of noise, varies significantly between individuals and, even for the same person, changes substantially over time. In this post, we will discuss how AI and machine learning are used to process data and how new trends, </a:t>
            </a:r>
            <a:r>
              <a:rPr lang="en-US" b="0" i="0" dirty="0" err="1">
                <a:solidFill>
                  <a:schemeClr val="tx2"/>
                </a:solidFill>
                <a:effectLst/>
                <a:latin typeface="Roboto" panose="02000000000000000000" pitchFamily="2" charset="0"/>
              </a:rPr>
              <a:t>ie</a:t>
            </a:r>
            <a:r>
              <a:rPr lang="en-US" b="0" i="0" dirty="0">
                <a:solidFill>
                  <a:schemeClr val="tx2"/>
                </a:solidFill>
                <a:effectLst/>
                <a:latin typeface="Roboto" panose="02000000000000000000" pitchFamily="2" charset="0"/>
              </a:rPr>
              <a:t>. deep learning, are changing the way EEG will be analyzed in the future.</a:t>
            </a:r>
            <a:endParaRPr lang="en-IN" dirty="0">
              <a:solidFill>
                <a:schemeClr val="tx2"/>
              </a:solidFill>
            </a:endParaRPr>
          </a:p>
        </p:txBody>
      </p:sp>
      <p:pic>
        <p:nvPicPr>
          <p:cNvPr id="1026" name="Picture 2" descr="Brain-Computer Interface - Mysteries of the Brain - YouTube">
            <a:extLst>
              <a:ext uri="{FF2B5EF4-FFF2-40B4-BE49-F238E27FC236}">
                <a16:creationId xmlns:a16="http://schemas.microsoft.com/office/drawing/2014/main" id="{349FFBB6-2151-4CF8-B611-E35B3703B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850" y="857692"/>
            <a:ext cx="3427623" cy="192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50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Analysis</a:t>
            </a:r>
            <a:endParaRPr dirty="0"/>
          </a:p>
        </p:txBody>
      </p:sp>
      <p:sp>
        <p:nvSpPr>
          <p:cNvPr id="183" name="Google Shape;183;p31"/>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a:t>
            </a:r>
            <a:endParaRPr dirty="0"/>
          </a:p>
        </p:txBody>
      </p:sp>
      <p:sp>
        <p:nvSpPr>
          <p:cNvPr id="184" name="Google Shape;184;p31"/>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EEG Extracted</a:t>
            </a:r>
            <a:endParaRPr dirty="0"/>
          </a:p>
        </p:txBody>
      </p:sp>
      <p:sp>
        <p:nvSpPr>
          <p:cNvPr id="185" name="Google Shape;185;p31"/>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SSEVP Detection</a:t>
            </a:r>
            <a:endParaRPr dirty="0"/>
          </a:p>
        </p:txBody>
      </p:sp>
      <p:sp>
        <p:nvSpPr>
          <p:cNvPr id="186" name="Google Shape;186;p31"/>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DO WE DO?</a:t>
            </a:r>
            <a:endParaRPr/>
          </a:p>
        </p:txBody>
      </p:sp>
      <p:grpSp>
        <p:nvGrpSpPr>
          <p:cNvPr id="187" name="Google Shape;187;p31"/>
          <p:cNvGrpSpPr/>
          <p:nvPr/>
        </p:nvGrpSpPr>
        <p:grpSpPr>
          <a:xfrm>
            <a:off x="5207541" y="3651649"/>
            <a:ext cx="379930" cy="381002"/>
            <a:chOff x="1197950" y="238125"/>
            <a:chExt cx="5204525" cy="5219200"/>
          </a:xfrm>
        </p:grpSpPr>
        <p:sp>
          <p:nvSpPr>
            <p:cNvPr id="188" name="Google Shape;188;p31"/>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1"/>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1"/>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2327425" y="3608550"/>
              <a:ext cx="152500" cy="152525"/>
            </a:xfrm>
            <a:custGeom>
              <a:avLst/>
              <a:gdLst/>
              <a:ahLst/>
              <a:cxnLst/>
              <a:rect l="l" t="t" r="r" b="b"/>
              <a:pathLst>
                <a:path w="6100"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26324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747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5052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2937400" y="3379400"/>
              <a:ext cx="1677500" cy="610025"/>
            </a:xfrm>
            <a:custGeom>
              <a:avLst/>
              <a:gdLst/>
              <a:ahLst/>
              <a:cxnLst/>
              <a:rect l="l" t="t" r="r" b="b"/>
              <a:pathLst>
                <a:path w="67100" h="24401" extrusionOk="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2618550"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3991025" y="2159425"/>
              <a:ext cx="152525" cy="610025"/>
            </a:xfrm>
            <a:custGeom>
              <a:avLst/>
              <a:gdLst/>
              <a:ahLst/>
              <a:cxnLst/>
              <a:rect l="l" t="t" r="r" b="b"/>
              <a:pathLst>
                <a:path w="6101" h="24401" extrusionOk="0">
                  <a:moveTo>
                    <a:pt x="1" y="0"/>
                  </a:moveTo>
                  <a:lnTo>
                    <a:pt x="1" y="24400"/>
                  </a:lnTo>
                  <a:lnTo>
                    <a:pt x="6101" y="244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4296025"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2923550"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3456875" y="2159425"/>
              <a:ext cx="381675" cy="610025"/>
            </a:xfrm>
            <a:custGeom>
              <a:avLst/>
              <a:gdLst/>
              <a:ahLst/>
              <a:cxnLst/>
              <a:rect l="l" t="t" r="r" b="b"/>
              <a:pathLst>
                <a:path w="15267" h="24401" extrusionOk="0">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4601025"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31"/>
          <p:cNvGrpSpPr/>
          <p:nvPr/>
        </p:nvGrpSpPr>
        <p:grpSpPr>
          <a:xfrm>
            <a:off x="5207616" y="2054785"/>
            <a:ext cx="379767" cy="380480"/>
            <a:chOff x="1195500" y="238125"/>
            <a:chExt cx="5209425" cy="5219200"/>
          </a:xfrm>
        </p:grpSpPr>
        <p:sp>
          <p:nvSpPr>
            <p:cNvPr id="220" name="Google Shape;220;p31"/>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1"/>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1"/>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8" name="Google Shape;258;p31"/>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259" name="Google Shape;259;p31"/>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260" name="Google Shape;260;p31"/>
          <p:cNvGrpSpPr/>
          <p:nvPr/>
        </p:nvGrpSpPr>
        <p:grpSpPr>
          <a:xfrm>
            <a:off x="1131976" y="2055046"/>
            <a:ext cx="379958" cy="379958"/>
            <a:chOff x="1190625" y="238125"/>
            <a:chExt cx="5219200" cy="5219200"/>
          </a:xfrm>
        </p:grpSpPr>
        <p:sp>
          <p:nvSpPr>
            <p:cNvPr id="261"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3" name="Google Shape;353;p31"/>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4" name="Google Shape;354;p31"/>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355" name="Google Shape;355;p31"/>
          <p:cNvGrpSpPr/>
          <p:nvPr/>
        </p:nvGrpSpPr>
        <p:grpSpPr>
          <a:xfrm>
            <a:off x="1132013" y="3640428"/>
            <a:ext cx="379870" cy="403444"/>
            <a:chOff x="1343100" y="238125"/>
            <a:chExt cx="4914225" cy="5219200"/>
          </a:xfrm>
        </p:grpSpPr>
        <p:sp>
          <p:nvSpPr>
            <p:cNvPr id="356" name="Google Shape;356;p31"/>
            <p:cNvSpPr/>
            <p:nvPr/>
          </p:nvSpPr>
          <p:spPr>
            <a:xfrm>
              <a:off x="4110900"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41672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319347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3499275"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3346775"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3652600"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3958400"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264225"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3346775"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3652600"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3958400"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4264225"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3499275"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3805100" y="352620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4110900"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3499275"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3805100" y="230295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4110900"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2505200" y="3985325"/>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791625" y="1461350"/>
              <a:ext cx="4180275" cy="3384350"/>
            </a:xfrm>
            <a:custGeom>
              <a:avLst/>
              <a:gdLst/>
              <a:ahLst/>
              <a:cxnLst/>
              <a:rect l="l" t="t" r="r" b="b"/>
              <a:pathLst>
                <a:path w="167211" h="135374" extrusionOk="0">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1970225" y="4367775"/>
              <a:ext cx="688300" cy="152525"/>
            </a:xfrm>
            <a:custGeom>
              <a:avLst/>
              <a:gdLst/>
              <a:ahLst/>
              <a:cxnLst/>
              <a:rect l="l" t="t" r="r" b="b"/>
              <a:pathLst>
                <a:path w="27532" h="6101" extrusionOk="0">
                  <a:moveTo>
                    <a:pt x="1" y="1"/>
                  </a:moveTo>
                  <a:lnTo>
                    <a:pt x="1" y="6101"/>
                  </a:lnTo>
                  <a:lnTo>
                    <a:pt x="27532" y="6101"/>
                  </a:lnTo>
                  <a:lnTo>
                    <a:pt x="275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1664425" y="4367775"/>
              <a:ext cx="152525" cy="152525"/>
            </a:xfrm>
            <a:custGeom>
              <a:avLst/>
              <a:gdLst/>
              <a:ahLst/>
              <a:cxnLst/>
              <a:rect l="l" t="t" r="r" b="b"/>
              <a:pathLst>
                <a:path w="6101"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1664425" y="4673600"/>
              <a:ext cx="381675" cy="152525"/>
            </a:xfrm>
            <a:custGeom>
              <a:avLst/>
              <a:gdLst/>
              <a:ahLst/>
              <a:cxnLst/>
              <a:rect l="l" t="t" r="r" b="b"/>
              <a:pathLst>
                <a:path w="15267" h="6101" extrusionOk="0">
                  <a:moveTo>
                    <a:pt x="0" y="0"/>
                  </a:moveTo>
                  <a:lnTo>
                    <a:pt x="0" y="6100"/>
                  </a:lnTo>
                  <a:lnTo>
                    <a:pt x="15266" y="6100"/>
                  </a:lnTo>
                  <a:lnTo>
                    <a:pt x="15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2199375" y="467360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2505200" y="467360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1664425" y="4979400"/>
              <a:ext cx="994100" cy="152525"/>
            </a:xfrm>
            <a:custGeom>
              <a:avLst/>
              <a:gdLst/>
              <a:ahLst/>
              <a:cxnLst/>
              <a:rect l="l" t="t" r="r" b="b"/>
              <a:pathLst>
                <a:path w="39764" h="6101" extrusionOk="0">
                  <a:moveTo>
                    <a:pt x="0" y="1"/>
                  </a:moveTo>
                  <a:lnTo>
                    <a:pt x="0" y="6101"/>
                  </a:lnTo>
                  <a:lnTo>
                    <a:pt x="39764" y="6101"/>
                  </a:lnTo>
                  <a:lnTo>
                    <a:pt x="39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4799175" y="46923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5105000" y="4692350"/>
              <a:ext cx="1152325" cy="153350"/>
            </a:xfrm>
            <a:custGeom>
              <a:avLst/>
              <a:gdLst/>
              <a:ahLst/>
              <a:cxnLst/>
              <a:rect l="l" t="t" r="r" b="b"/>
              <a:pathLst>
                <a:path w="46093" h="6134" extrusionOk="0">
                  <a:moveTo>
                    <a:pt x="0" y="1"/>
                  </a:moveTo>
                  <a:lnTo>
                    <a:pt x="0" y="6133"/>
                  </a:lnTo>
                  <a:lnTo>
                    <a:pt x="46092" y="6133"/>
                  </a:lnTo>
                  <a:lnTo>
                    <a:pt x="46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105000" y="49981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410800" y="49981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17425" y="4998175"/>
              <a:ext cx="539900" cy="153325"/>
            </a:xfrm>
            <a:custGeom>
              <a:avLst/>
              <a:gdLst/>
              <a:ahLst/>
              <a:cxnLst/>
              <a:rect l="l" t="t" r="r" b="b"/>
              <a:pathLst>
                <a:path w="21596" h="6133" extrusionOk="0">
                  <a:moveTo>
                    <a:pt x="1" y="0"/>
                  </a:moveTo>
                  <a:lnTo>
                    <a:pt x="1" y="6133"/>
                  </a:lnTo>
                  <a:lnTo>
                    <a:pt x="21595" y="6133"/>
                  </a:lnTo>
                  <a:lnTo>
                    <a:pt x="21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105000" y="5303975"/>
              <a:ext cx="846500" cy="153350"/>
            </a:xfrm>
            <a:custGeom>
              <a:avLst/>
              <a:gdLst/>
              <a:ahLst/>
              <a:cxnLst/>
              <a:rect l="l" t="t" r="r" b="b"/>
              <a:pathLst>
                <a:path w="33860" h="6134" extrusionOk="0">
                  <a:moveTo>
                    <a:pt x="0" y="1"/>
                  </a:moveTo>
                  <a:lnTo>
                    <a:pt x="0" y="6133"/>
                  </a:lnTo>
                  <a:lnTo>
                    <a:pt x="33860" y="6133"/>
                  </a:lnTo>
                  <a:lnTo>
                    <a:pt x="3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6104800" y="53039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3805100" y="115555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3805100" y="2381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4110900" y="238125"/>
              <a:ext cx="841625" cy="153325"/>
            </a:xfrm>
            <a:custGeom>
              <a:avLst/>
              <a:gdLst/>
              <a:ahLst/>
              <a:cxnLst/>
              <a:rect l="l" t="t" r="r" b="b"/>
              <a:pathLst>
                <a:path w="33665" h="6133" extrusionOk="0">
                  <a:moveTo>
                    <a:pt x="1" y="0"/>
                  </a:moveTo>
                  <a:lnTo>
                    <a:pt x="1" y="6133"/>
                  </a:lnTo>
                  <a:lnTo>
                    <a:pt x="33664" y="6133"/>
                  </a:lnTo>
                  <a:lnTo>
                    <a:pt x="33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3805100" y="543925"/>
              <a:ext cx="535800" cy="153325"/>
            </a:xfrm>
            <a:custGeom>
              <a:avLst/>
              <a:gdLst/>
              <a:ahLst/>
              <a:cxnLst/>
              <a:rect l="l" t="t" r="r" b="b"/>
              <a:pathLst>
                <a:path w="21432" h="6133" extrusionOk="0">
                  <a:moveTo>
                    <a:pt x="0" y="0"/>
                  </a:moveTo>
                  <a:lnTo>
                    <a:pt x="0" y="6133"/>
                  </a:lnTo>
                  <a:lnTo>
                    <a:pt x="21432" y="6133"/>
                  </a:lnTo>
                  <a:lnTo>
                    <a:pt x="21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4493375" y="5439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4799175" y="5439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3805100" y="849725"/>
              <a:ext cx="841600" cy="153350"/>
            </a:xfrm>
            <a:custGeom>
              <a:avLst/>
              <a:gdLst/>
              <a:ahLst/>
              <a:cxnLst/>
              <a:rect l="l" t="t" r="r" b="b"/>
              <a:pathLst>
                <a:path w="33664" h="6134" extrusionOk="0">
                  <a:moveTo>
                    <a:pt x="0" y="1"/>
                  </a:moveTo>
                  <a:lnTo>
                    <a:pt x="0" y="6133"/>
                  </a:lnTo>
                  <a:lnTo>
                    <a:pt x="33664" y="6133"/>
                  </a:lnTo>
                  <a:lnTo>
                    <a:pt x="33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799175" y="8497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276050" y="2914575"/>
              <a:ext cx="152500" cy="153325"/>
            </a:xfrm>
            <a:custGeom>
              <a:avLst/>
              <a:gdLst/>
              <a:ahLst/>
              <a:cxnLst/>
              <a:rect l="l" t="t" r="r" b="b"/>
              <a:pathLst>
                <a:path w="6100"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5334975" y="2914575"/>
              <a:ext cx="152525" cy="153325"/>
            </a:xfrm>
            <a:custGeom>
              <a:avLst/>
              <a:gdLst/>
              <a:ahLst/>
              <a:cxnLst/>
              <a:rect l="l" t="t" r="r" b="b"/>
              <a:pathLst>
                <a:path w="6101"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1343100" y="43677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1343100" y="4675225"/>
              <a:ext cx="168025" cy="153350"/>
            </a:xfrm>
            <a:custGeom>
              <a:avLst/>
              <a:gdLst/>
              <a:ahLst/>
              <a:cxnLst/>
              <a:rect l="l" t="t" r="r" b="b"/>
              <a:pathLst>
                <a:path w="6721" h="6134" extrusionOk="0">
                  <a:moveTo>
                    <a:pt x="1" y="1"/>
                  </a:moveTo>
                  <a:lnTo>
                    <a:pt x="1" y="6133"/>
                  </a:lnTo>
                  <a:lnTo>
                    <a:pt x="6721" y="6133"/>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1343100" y="49834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DO WE DO IT?</a:t>
            </a:r>
            <a:endParaRPr/>
          </a:p>
        </p:txBody>
      </p:sp>
      <p:grpSp>
        <p:nvGrpSpPr>
          <p:cNvPr id="407" name="Google Shape;407;p32"/>
          <p:cNvGrpSpPr/>
          <p:nvPr/>
        </p:nvGrpSpPr>
        <p:grpSpPr>
          <a:xfrm>
            <a:off x="3644105" y="1856330"/>
            <a:ext cx="2210395" cy="209046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55FB6A1A-673B-4FF1-9BE2-DDE4A04C413B}"/>
              </a:ext>
            </a:extLst>
          </p:cNvPr>
          <p:cNvGrpSpPr/>
          <p:nvPr/>
        </p:nvGrpSpPr>
        <p:grpSpPr>
          <a:xfrm>
            <a:off x="3069225" y="2047838"/>
            <a:ext cx="3005749" cy="1597125"/>
            <a:chOff x="3069225" y="2047838"/>
            <a:chExt cx="3005749" cy="1597125"/>
          </a:xfrm>
        </p:grpSpPr>
        <p:cxnSp>
          <p:nvCxnSpPr>
            <p:cNvPr id="636" name="Google Shape;636;p32"/>
            <p:cNvCxnSpPr>
              <a:cxnSpLocks/>
            </p:cNvCxnSpPr>
            <p:nvPr/>
          </p:nvCxnSpPr>
          <p:spPr>
            <a:xfrm flipH="1">
              <a:off x="5172574" y="2047838"/>
              <a:ext cx="902400" cy="1941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637" name="Google Shape;637;p32"/>
            <p:cNvCxnSpPr>
              <a:cxnSpLocks/>
            </p:cNvCxnSpPr>
            <p:nvPr/>
          </p:nvCxnSpPr>
          <p:spPr>
            <a:xfrm rot="10800000">
              <a:off x="4590274" y="3202463"/>
              <a:ext cx="1484700" cy="4425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638" name="Google Shape;638;p32"/>
            <p:cNvCxnSpPr>
              <a:cxnSpLocks/>
            </p:cNvCxnSpPr>
            <p:nvPr/>
          </p:nvCxnSpPr>
          <p:spPr>
            <a:xfrm>
              <a:off x="3069225" y="2688200"/>
              <a:ext cx="841800" cy="0"/>
            </a:xfrm>
            <a:prstGeom prst="straightConnector1">
              <a:avLst/>
            </a:prstGeom>
            <a:noFill/>
            <a:ln w="19050" cap="flat" cmpd="sng">
              <a:solidFill>
                <a:schemeClr val="lt2"/>
              </a:solidFill>
              <a:prstDash val="solid"/>
              <a:round/>
              <a:headEnd type="oval"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0" i="0" dirty="0" err="1">
                <a:solidFill>
                  <a:schemeClr val="tx2"/>
                </a:solidFill>
                <a:effectLst/>
                <a:latin typeface="Fira Sans Condensed" panose="020B0604020202020204" charset="0"/>
              </a:rPr>
              <a:t>SSVEP:Small</a:t>
            </a:r>
            <a:r>
              <a:rPr lang="en-US" sz="2000" b="0" i="0" dirty="0">
                <a:solidFill>
                  <a:schemeClr val="tx2"/>
                </a:solidFill>
                <a:effectLst/>
                <a:latin typeface="Fira Sans Condensed" panose="020B0604020202020204" charset="0"/>
              </a:rPr>
              <a:t> amplitude stable VEP were generated which were entitled “steady-state” visually evoked potentials (SSVEPs) of the human visionary system. There hence, steady-state visual evoked potentials (SSVEPs) are defined as </a:t>
            </a:r>
            <a:r>
              <a:rPr lang="en-US" sz="2000" b="1" i="0" dirty="0">
                <a:solidFill>
                  <a:schemeClr val="tx2"/>
                </a:solidFill>
                <a:effectLst/>
                <a:latin typeface="Fira Sans Condensed" panose="020B0604020202020204" charset="0"/>
              </a:rPr>
              <a:t>the potential elicited by the change in the visual field with the frequency higher than 6 Hz</a:t>
            </a:r>
            <a:r>
              <a:rPr lang="en-US" sz="2000" b="0" i="0" dirty="0">
                <a:solidFill>
                  <a:schemeClr val="tx2"/>
                </a:solidFill>
                <a:effectLst/>
                <a:latin typeface="Fira Sans Condensed" panose="020B0604020202020204" charset="0"/>
              </a:rPr>
              <a:t>.</a:t>
            </a:r>
            <a:br>
              <a:rPr lang="en-US" sz="2000" b="0" i="0" dirty="0">
                <a:solidFill>
                  <a:schemeClr val="tx2"/>
                </a:solidFill>
                <a:effectLst/>
                <a:latin typeface="Fira Sans Condensed" panose="020B0604020202020204" charset="0"/>
              </a:rPr>
            </a:br>
            <a:endParaRPr sz="2000" dirty="0">
              <a:solidFill>
                <a:schemeClr val="tx2"/>
              </a:solidFill>
              <a:latin typeface="Fira Sans Condensed" panose="020B0604020202020204" charset="0"/>
            </a:endParaRPr>
          </a:p>
        </p:txBody>
      </p:sp>
      <p:pic>
        <p:nvPicPr>
          <p:cNvPr id="2052" name="Picture 4" descr="Functional model of an SSVEP-based BCI.">
            <a:extLst>
              <a:ext uri="{FF2B5EF4-FFF2-40B4-BE49-F238E27FC236}">
                <a16:creationId xmlns:a16="http://schemas.microsoft.com/office/drawing/2014/main" id="{B6DF4A42-C0BC-42BA-B5A5-A95F9E5A7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288" y="2235669"/>
            <a:ext cx="4131968" cy="27052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211</Words>
  <Application>Microsoft Office PowerPoint</Application>
  <PresentationFormat>On-screen Show (16:9)</PresentationFormat>
  <Paragraphs>13</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Fira Sans Condensed Light</vt:lpstr>
      <vt:lpstr>Fira Sans Condensed</vt:lpstr>
      <vt:lpstr>Advent Pro Light</vt:lpstr>
      <vt:lpstr>Lato</vt:lpstr>
      <vt:lpstr>Arial</vt:lpstr>
      <vt:lpstr>Roboto</vt:lpstr>
      <vt:lpstr>Anton</vt:lpstr>
      <vt:lpstr>Rajdhani</vt:lpstr>
      <vt:lpstr>Josefin Slab</vt:lpstr>
      <vt:lpstr>Ai Tech Agency by Slidesgo</vt:lpstr>
      <vt:lpstr>ABOUT US</vt:lpstr>
      <vt:lpstr>INTRODUCTION</vt:lpstr>
      <vt:lpstr>PowerPoint Presentation</vt:lpstr>
      <vt:lpstr>WHAT DO WE DO?</vt:lpstr>
      <vt:lpstr>HOW DO WE DO IT?</vt:lpstr>
      <vt:lpstr>SSVEP:Small amplitude stable VEP were generated which were entitled “steady-state” visually evoked potentials (SSVEPs) of the human visionary system. There hence, steady-state visual evoked potentials (SSVEPs) are defined as the potential elicited by the change in the visual field with the frequency higher than 6 Hz.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Mohammad Abdul Razzaq</dc:creator>
  <cp:lastModifiedBy>mohammad abdul razzaq</cp:lastModifiedBy>
  <cp:revision>2</cp:revision>
  <dcterms:modified xsi:type="dcterms:W3CDTF">2021-09-08T18:31:53Z</dcterms:modified>
</cp:coreProperties>
</file>