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65" r:id="rId9"/>
    <p:sldId id="266" r:id="rId10"/>
    <p:sldId id="267" r:id="rId11"/>
    <p:sldId id="2146847062" r:id="rId12"/>
    <p:sldId id="2146847064" r:id="rId13"/>
    <p:sldId id="2146847065" r:id="rId14"/>
    <p:sldId id="2146847066" r:id="rId15"/>
    <p:sldId id="2146847063" r:id="rId16"/>
    <p:sldId id="268" r:id="rId17"/>
    <p:sldId id="2146847055" r:id="rId18"/>
    <p:sldId id="269" r:id="rId19"/>
    <p:sldId id="2146847059" r:id="rId20"/>
    <p:sldId id="214684706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6E7CE7-5452-45F2-B9CD-C51B00A09532}" v="1" dt="2025-08-04T07:20:03.7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ad Ashiq" userId="35a455d95034e605" providerId="LiveId" clId="{626E7CE7-5452-45F2-B9CD-C51B00A09532}"/>
    <pc:docChg chg="undo custSel modSld">
      <pc:chgData name="Mohammad Ashiq" userId="35a455d95034e605" providerId="LiveId" clId="{626E7CE7-5452-45F2-B9CD-C51B00A09532}" dt="2025-08-04T07:20:13.957" v="38" actId="20577"/>
      <pc:docMkLst>
        <pc:docMk/>
      </pc:docMkLst>
      <pc:sldChg chg="modSp mod">
        <pc:chgData name="Mohammad Ashiq" userId="35a455d95034e605" providerId="LiveId" clId="{626E7CE7-5452-45F2-B9CD-C51B00A09532}" dt="2025-08-04T07:19:08.459" v="1" actId="20577"/>
        <pc:sldMkLst>
          <pc:docMk/>
          <pc:sldMk cId="953325580" sldId="256"/>
        </pc:sldMkLst>
        <pc:spChg chg="mod">
          <ac:chgData name="Mohammad Ashiq" userId="35a455d95034e605" providerId="LiveId" clId="{626E7CE7-5452-45F2-B9CD-C51B00A09532}" dt="2025-08-04T07:19:08.459" v="1" actId="20577"/>
          <ac:spMkLst>
            <pc:docMk/>
            <pc:sldMk cId="953325580" sldId="256"/>
            <ac:spMk id="4" creationId="{00000000-0000-0000-0000-000000000000}"/>
          </ac:spMkLst>
        </pc:spChg>
      </pc:sldChg>
      <pc:sldChg chg="modSp mod">
        <pc:chgData name="Mohammad Ashiq" userId="35a455d95034e605" providerId="LiveId" clId="{626E7CE7-5452-45F2-B9CD-C51B00A09532}" dt="2025-08-04T07:20:13.957" v="38" actId="20577"/>
        <pc:sldMkLst>
          <pc:docMk/>
          <pc:sldMk cId="728950222" sldId="269"/>
        </pc:sldMkLst>
        <pc:spChg chg="mod">
          <ac:chgData name="Mohammad Ashiq" userId="35a455d95034e605" providerId="LiveId" clId="{626E7CE7-5452-45F2-B9CD-C51B00A09532}" dt="2025-08-04T07:20:13.957" v="38" actId="20577"/>
          <ac:spMkLst>
            <pc:docMk/>
            <pc:sldMk cId="728950222" sldId="269"/>
            <ac:spMk id="2" creationId="{357C38BC-22B3-37B2-E0C3-812020A7607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3</a:t>
            </a:fld>
            <a:endParaRPr lang="en-IN"/>
          </a:p>
        </p:txBody>
      </p:sp>
    </p:spTree>
    <p:extLst>
      <p:ext uri="{BB962C8B-B14F-4D97-AF65-F5344CB8AC3E}">
        <p14:creationId xmlns:p14="http://schemas.microsoft.com/office/powerpoint/2010/main" val="4110341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loud.ibm.com/objectstorage/crn%3Av1%3Abluemix%3Apublic%3Acloud-object-storage%3Aglobal%3Aa%2F1bce4637ca4d42c69327360f8df7b855%3A322a16f7-81d3-46ff-accf-b66e7514a17d%3A%3A" TargetMode="External"/><Relationship Id="rId2" Type="http://schemas.openxmlformats.org/officeDocument/2006/relationships/hyperlink" Target="https://eu-gb.dataplatform.cloud.ibm.com/home2?context=cpdaas" TargetMode="External"/><Relationship Id="rId1" Type="http://schemas.openxmlformats.org/officeDocument/2006/relationships/slideLayout" Target="../slideLayouts/slideLayout2.xml"/><Relationship Id="rId4" Type="http://schemas.openxmlformats.org/officeDocument/2006/relationships/hyperlink" Target="https://eu-gb.ml.cloud.ibm.com/ml/v4/deployments/5e0386fb-0ccd-499c-8d1d-dd34594ff75a/predictions?version=2021-05-01"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Predictive Maintenance of Industrial Machinery Using machine learning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Mohammad </a:t>
            </a:r>
            <a:r>
              <a:rPr lang="en-US" sz="2000" b="1" dirty="0" err="1">
                <a:solidFill>
                  <a:schemeClr val="accent1">
                    <a:lumMod val="75000"/>
                  </a:schemeClr>
                </a:solidFill>
                <a:latin typeface="Arial"/>
                <a:cs typeface="Arial"/>
              </a:rPr>
              <a:t>Abith</a:t>
            </a:r>
            <a:r>
              <a:rPr lang="en-US" sz="2000" b="1" dirty="0">
                <a:solidFill>
                  <a:schemeClr val="accent1">
                    <a:lumMod val="75000"/>
                  </a:schemeClr>
                </a:solidFill>
                <a:latin typeface="Arial"/>
                <a:cs typeface="Arial"/>
              </a:rPr>
              <a:t> -  K N S Institute Of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029E0D04-D352-9C0F-41A2-207CF634E63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33969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E3E1C4EB-8DD7-7631-FF78-A60429A6C0A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90559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7F19C5A7-90D9-D92B-453F-A621270BC4A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799630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dirty="0">
                <a:solidFill>
                  <a:srgbClr val="0F0F0F"/>
                </a:solidFill>
                <a:ea typeface="+mn-lt"/>
                <a:cs typeface="+mn-lt"/>
              </a:rPr>
              <a:t>This project involved developing and deploying a predictive maintenance solution for industrial machinery using IBM Cloud’s watsonx.ai studio. By analyzing sensor data, the model accurately forecasts equipment failures before they occur. The deployment on IBM Cloud enables real-time monitoring, automated alerts, and seamless integration into existing maintenance operations, resulting in reduced downtime and improved operational efficiency. The project demonstrates the effectiveness of cloud-based AI in delivering practical, scalable, and reliable solutions for industrial challenges.</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400" dirty="0"/>
              <a:t>Regularly retrain the model with new data to maintain performance.</a:t>
            </a:r>
          </a:p>
          <a:p>
            <a:pPr marL="305435" indent="-305435"/>
            <a:r>
              <a:rPr lang="en-US" sz="2400" dirty="0"/>
              <a:t>Incorporate real-time data streaming and edge computing for faster alerts.</a:t>
            </a:r>
          </a:p>
          <a:p>
            <a:pPr marL="305435" indent="-305435"/>
            <a:r>
              <a:rPr lang="en-US" sz="2400" dirty="0"/>
              <a:t>Integrate additional data sources, such as maintenance logs, to improve predictions.</a:t>
            </a:r>
          </a:p>
          <a:p>
            <a:pPr marL="305435" indent="-305435"/>
            <a:r>
              <a:rPr lang="en-US" sz="2400" dirty="0"/>
              <a:t>Explore more advanced algorithms in watsonx.ai studio for higher accuracy.</a:t>
            </a:r>
          </a:p>
          <a:p>
            <a:pPr marL="305435" indent="-305435"/>
            <a:r>
              <a:rPr lang="en-US" sz="2400" dirty="0"/>
              <a:t>Scale the solution to monitor more machines across multiple locations using IBM Cloud.</a:t>
            </a:r>
            <a:endParaRPr lang="en-IN" sz="24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56852"/>
            <a:ext cx="11029615" cy="5083277"/>
          </a:xfrm>
        </p:spPr>
        <p:txBody>
          <a:bodyPr>
            <a:normAutofit lnSpcReduction="10000"/>
          </a:bodyPr>
          <a:lstStyle/>
          <a:p>
            <a:pPr marL="305435" indent="-305435"/>
            <a:r>
              <a:rPr lang="en-IN" sz="2000" dirty="0"/>
              <a:t>Dataset for the training and testing – (</a:t>
            </a:r>
            <a:r>
              <a:rPr lang="en-US" sz="2000" dirty="0"/>
              <a:t>https://www.kaggle.com/datasets/shivamb/machine predictive-maintenance-classification)</a:t>
            </a:r>
          </a:p>
          <a:p>
            <a:pPr marL="305435" indent="-305435"/>
            <a:r>
              <a:rPr lang="en-US" sz="2000" dirty="0"/>
              <a:t>IBM watsonx.ai Studio (Service) – For model development and deployment.(</a:t>
            </a:r>
            <a:r>
              <a:rPr lang="en-US" sz="2000" dirty="0">
                <a:hlinkClick r:id="rId2"/>
              </a:rPr>
              <a:t>https://eu-gb.dataplatform.cloud.ibm.com/home2?context=cpdaas</a:t>
            </a:r>
            <a:r>
              <a:rPr lang="en-US" sz="2000" dirty="0"/>
              <a:t>)</a:t>
            </a:r>
          </a:p>
          <a:p>
            <a:pPr marL="305435" indent="-305435"/>
            <a:r>
              <a:rPr lang="en-US" sz="2000" dirty="0"/>
              <a:t>IBM Cloud Object Storage for dataset storage – (</a:t>
            </a:r>
            <a:r>
              <a:rPr lang="en-US" sz="2000" dirty="0">
                <a:hlinkClick r:id="rId3"/>
              </a:rPr>
              <a:t>https://cloud.ibm.com/objectstorage/crn%3Av1%3Abluemix%3Apublic%3Acloud-object-storage%3Aglobal%3Aa%2F1bce4637ca4d42c69327360f8df7b855%3A322a16f7-81d3-46ff-accf-b66e7514a17d%3A%3A</a:t>
            </a:r>
            <a:r>
              <a:rPr lang="en-US" sz="2000" dirty="0"/>
              <a:t>)</a:t>
            </a:r>
          </a:p>
          <a:p>
            <a:pPr marL="305435" indent="-305435"/>
            <a:r>
              <a:rPr lang="en-IN" sz="2000" dirty="0"/>
              <a:t>Public Endpoint (after deployment) – (</a:t>
            </a:r>
            <a:r>
              <a:rPr lang="en-IN" sz="2000" dirty="0">
                <a:hlinkClick r:id="rId4"/>
              </a:rPr>
              <a:t>https://eu-gb.ml.cloud.ibm.com/ml/v4/deployments/5e0386fb-0ccd-499c-8d1d-dd34594ff75a/predictions?version=2021-05-01</a:t>
            </a:r>
            <a:r>
              <a:rPr lang="en-IN" sz="2000" dirty="0"/>
              <a:t>)</a:t>
            </a:r>
          </a:p>
          <a:p>
            <a:pPr marL="305435" indent="-305435"/>
            <a:r>
              <a:rPr lang="en-IN" sz="2000" dirty="0"/>
              <a:t>IBM </a:t>
            </a:r>
            <a:r>
              <a:rPr lang="en-IN" sz="2000" dirty="0" err="1"/>
              <a:t>SkillsBuild</a:t>
            </a:r>
            <a:r>
              <a:rPr lang="en-IN" sz="2000" dirty="0"/>
              <a:t> Platform – Helped to get the knowledge about cloud and Artificial Intelligence.</a:t>
            </a:r>
          </a:p>
          <a:p>
            <a:pPr marL="305435" indent="-305435"/>
            <a:r>
              <a:rPr lang="en-IN" sz="2000"/>
              <a:t>GitHub </a:t>
            </a:r>
            <a:r>
              <a:rPr lang="en-IN" sz="2000" dirty="0"/>
              <a:t>Repository link – (https://github.com/mdabith123?tab=repositories)</a:t>
            </a:r>
          </a:p>
          <a:p>
            <a:pPr marL="0" indent="0">
              <a:buNone/>
            </a:pPr>
            <a:endParaRPr lang="en-IN" sz="18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ard with a blue border&#10;&#10;AI-generated content may be incorrect.">
            <a:extLst>
              <a:ext uri="{FF2B5EF4-FFF2-40B4-BE49-F238E27FC236}">
                <a16:creationId xmlns:a16="http://schemas.microsoft.com/office/drawing/2014/main" id="{DD4823F4-745A-3327-4644-493B068988CA}"/>
              </a:ext>
            </a:extLst>
          </p:cNvPr>
          <p:cNvPicPr>
            <a:picLocks noGrp="1" noChangeAspect="1"/>
          </p:cNvPicPr>
          <p:nvPr>
            <p:ph idx="1"/>
          </p:nvPr>
        </p:nvPicPr>
        <p:blipFill>
          <a:blip r:embed="rId2"/>
          <a:stretch>
            <a:fillRect/>
          </a:stretch>
        </p:blipFill>
        <p:spPr>
          <a:xfrm>
            <a:off x="1422400" y="1422400"/>
            <a:ext cx="9093200" cy="4988560"/>
          </a:xfr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lose-up of a card&#10;&#10;AI-generated content may be incorrect.">
            <a:extLst>
              <a:ext uri="{FF2B5EF4-FFF2-40B4-BE49-F238E27FC236}">
                <a16:creationId xmlns:a16="http://schemas.microsoft.com/office/drawing/2014/main" id="{68AF9FE6-9D44-0EC8-53EE-88CF96209387}"/>
              </a:ext>
            </a:extLst>
          </p:cNvPr>
          <p:cNvPicPr>
            <a:picLocks noGrp="1" noChangeAspect="1"/>
          </p:cNvPicPr>
          <p:nvPr>
            <p:ph idx="1"/>
          </p:nvPr>
        </p:nvPicPr>
        <p:blipFill>
          <a:blip r:embed="rId2"/>
          <a:stretch>
            <a:fillRect/>
          </a:stretch>
        </p:blipFill>
        <p:spPr>
          <a:xfrm>
            <a:off x="1341120" y="1402080"/>
            <a:ext cx="9225280" cy="4988560"/>
          </a:xfrm>
        </p:spPr>
      </p:pic>
    </p:spTree>
    <p:extLst>
      <p:ext uri="{BB962C8B-B14F-4D97-AF65-F5344CB8AC3E}">
        <p14:creationId xmlns:p14="http://schemas.microsoft.com/office/powerpoint/2010/main" val="41287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screenshot of a certificate&#10;&#10;AI-generated content may be incorrect.">
            <a:extLst>
              <a:ext uri="{FF2B5EF4-FFF2-40B4-BE49-F238E27FC236}">
                <a16:creationId xmlns:a16="http://schemas.microsoft.com/office/drawing/2014/main" id="{C36932E0-35F7-E2F3-9EA0-757F9EBA2414}"/>
              </a:ext>
            </a:extLst>
          </p:cNvPr>
          <p:cNvPicPr>
            <a:picLocks noGrp="1" noChangeAspect="1"/>
          </p:cNvPicPr>
          <p:nvPr>
            <p:ph idx="1"/>
          </p:nvPr>
        </p:nvPicPr>
        <p:blipFill>
          <a:blip r:embed="rId2"/>
          <a:stretch>
            <a:fillRect/>
          </a:stretch>
        </p:blipFill>
        <p:spPr>
          <a:xfrm>
            <a:off x="1757680" y="1301750"/>
            <a:ext cx="8818880" cy="4936490"/>
          </a:xfrm>
        </p:spPr>
      </p:pic>
    </p:spTree>
    <p:extLst>
      <p:ext uri="{BB962C8B-B14F-4D97-AF65-F5344CB8AC3E}">
        <p14:creationId xmlns:p14="http://schemas.microsoft.com/office/powerpoint/2010/main" val="217185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solidFill>
                  <a:srgbClr val="0F0F0F"/>
                </a:solidFill>
                <a:ea typeface="+mn-lt"/>
                <a:cs typeface="+mn-lt"/>
              </a:rPr>
              <a:t>Industrial machines are often the backbone of manufacturing operations. Unexpected breakdowns cause costly disruptions. While machines collect vast sensor data, it’s difficult to spot early failure signals. This problem focuses on analyzing real-time sensor data to predict failures, enabling proactive maintenance. Early detection helps organizations minimize unplanned downtime, control expenses, and maintain reliable equipment performance.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Develop a machine learning predictive maintenance model that anticipates the failures before it occurs. It involves analysing sensor data from machinery to identify the patterns that precede a failure.</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cs typeface="Calibri"/>
              </a:rPr>
              <a:t>Gather historical and real-time sensor data from all relevant industrial machines. Dataset Link   -   </a:t>
            </a:r>
            <a:r>
              <a:rPr lang="en-US" sz="1200" b="1" u="sng" dirty="0">
                <a:latin typeface="Calibri"/>
                <a:cs typeface="Calibri"/>
              </a:rPr>
              <a:t>https://www.kaggle.com/datasets/shivamb/machine-predictive-maintenance-classification?resource=download</a:t>
            </a:r>
            <a:endParaRPr lang="en-IN" sz="1200" b="1" u="sng" dirty="0">
              <a:latin typeface="Calibri"/>
              <a:cs typeface="Calibri"/>
            </a:endParaRPr>
          </a:p>
          <a:p>
            <a:pPr marL="629920" lvl="1" indent="-305435"/>
            <a:r>
              <a:rPr lang="en-US" sz="1200" b="1" dirty="0">
                <a:latin typeface="Calibri"/>
                <a:cs typeface="Calibri"/>
              </a:rPr>
              <a:t>Perform exploratory data analysis (EDA) to understand the data, handle outliers, identify missing values, and observe trends related to different failure types.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Clean the dataset by imputing missing values and removing duplicates</a:t>
            </a:r>
            <a:r>
              <a:rPr lang="en-IN" sz="1200" b="1" dirty="0">
                <a:latin typeface="Calibri"/>
                <a:ea typeface="+mn-lt"/>
                <a:cs typeface="+mn-lt"/>
              </a:rPr>
              <a:t>. </a:t>
            </a:r>
            <a:r>
              <a:rPr lang="en-US" sz="1200" b="1" dirty="0">
                <a:latin typeface="Calibri"/>
                <a:ea typeface="+mn-lt"/>
                <a:cs typeface="+mn-lt"/>
              </a:rPr>
              <a:t>Normalize or standardize sensor readings to bring features onto the same scale.</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a:t>
            </a:r>
            <a:r>
              <a:rPr lang="en-US" sz="1200" b="1" dirty="0">
                <a:latin typeface="Calibri"/>
                <a:ea typeface="+mn-lt"/>
                <a:cs typeface="+mn-lt"/>
              </a:rPr>
              <a:t>Label encode categorical variables and split the data into train and test sets.</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(Decision Tree, Random Forest, or SVM) to predict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Deploy</a:t>
            </a:r>
            <a:r>
              <a:rPr lang="en-US" sz="1200" b="1" dirty="0">
                <a:latin typeface="Calibri"/>
                <a:ea typeface="+mn-lt"/>
                <a:cs typeface="+mn-lt"/>
              </a:rPr>
              <a:t> the trained predictive maintenance model on IBM Cloud Lite services. Use IBM Watson Machine Learning to host the model, creating an API endpoint that receives real-time sensor data and returns failure predictions.</a:t>
            </a:r>
            <a:endParaRPr lang="en-IN" sz="1200" b="1" dirty="0">
              <a:latin typeface="Calibri"/>
              <a:cs typeface="Calibri"/>
            </a:endParaRPr>
          </a:p>
          <a:p>
            <a:pPr marL="629920" lvl="1" indent="-305435"/>
            <a:r>
              <a:rPr lang="en-IN" sz="1200" b="1" dirty="0">
                <a:latin typeface="Calibri"/>
                <a:ea typeface="+mn-lt"/>
                <a:cs typeface="+mn-lt"/>
              </a:rPr>
              <a:t>Integrate</a:t>
            </a:r>
            <a:r>
              <a:rPr lang="en-US" sz="1200" b="1" dirty="0">
                <a:latin typeface="Calibri"/>
                <a:ea typeface="+mn-lt"/>
                <a:cs typeface="+mn-lt"/>
              </a:rPr>
              <a:t> IBM Cloud Object Storage for storing sensor data and logs. Utilize IBM Cloud Monitoring and IBM Cloud Dashboard for real-time visualization and monitoring of machine health and prediction alerts.</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cs typeface="Calibri"/>
              </a:rPr>
              <a:t>Evaluate the model using metrics like accuracy, precision, recall, F1-score, and confusion matrix, focusing on early and correct failure detection for each type.</a:t>
            </a:r>
            <a:endParaRPr lang="en-IN" sz="1200" b="1" dirty="0">
              <a:latin typeface="Calibri"/>
              <a:cs typeface="Calibri"/>
            </a:endParaRPr>
          </a:p>
          <a:p>
            <a:pPr marL="629920" lvl="1" indent="-305435"/>
            <a:r>
              <a:rPr lang="en-US" sz="1200" b="1" dirty="0">
                <a:latin typeface="Calibri"/>
              </a:rPr>
              <a:t>Analyze misclassified cases to further refine the model or data features.</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400" b="1" dirty="0">
                <a:solidFill>
                  <a:srgbClr val="0F0F0F"/>
                </a:solidFill>
                <a:ea typeface="+mn-lt"/>
                <a:cs typeface="+mn-lt"/>
              </a:rPr>
              <a:t>The "System Approach" section outlines the overall strategy and methodology for developing and implementing the </a:t>
            </a:r>
            <a:r>
              <a:rPr lang="en-US" sz="2400" b="1" dirty="0">
                <a:solidFill>
                  <a:srgbClr val="0F0F0F"/>
                </a:solidFill>
                <a:ea typeface="+mn-lt"/>
                <a:cs typeface="+mn-lt"/>
              </a:rPr>
              <a:t>Predictive Maintenance of Industrial Machinery</a:t>
            </a:r>
            <a:r>
              <a:rPr lang="en-IN" sz="2400" b="1" dirty="0">
                <a:solidFill>
                  <a:srgbClr val="0F0F0F"/>
                </a:solidFill>
                <a:ea typeface="+mn-lt"/>
                <a:cs typeface="+mn-lt"/>
              </a:rPr>
              <a:t>. Here's a suggested structure for this section:</a:t>
            </a:r>
            <a:endParaRPr lang="en-US" sz="2400" dirty="0"/>
          </a:p>
          <a:p>
            <a:pPr marL="305435" indent="-305435"/>
            <a:r>
              <a:rPr lang="en-IN" sz="3200" b="1" dirty="0">
                <a:solidFill>
                  <a:srgbClr val="0F0F0F"/>
                </a:solidFill>
              </a:rPr>
              <a:t>System requirements :</a:t>
            </a:r>
          </a:p>
          <a:p>
            <a:pPr marL="629435" lvl="1" indent="-305435"/>
            <a:r>
              <a:rPr lang="en-IN" sz="2400" b="1" dirty="0">
                <a:solidFill>
                  <a:srgbClr val="0F0F0F"/>
                </a:solidFill>
              </a:rPr>
              <a:t>IBM Cloud(Mandatory).</a:t>
            </a:r>
          </a:p>
          <a:p>
            <a:pPr marL="629435" lvl="1" indent="-305435"/>
            <a:r>
              <a:rPr lang="en-IN" sz="2400" b="1" dirty="0">
                <a:solidFill>
                  <a:srgbClr val="0F0F0F"/>
                </a:solidFill>
              </a:rPr>
              <a:t>IBM Watsonx.ai Studio (service) for model development and deployment.</a:t>
            </a:r>
          </a:p>
          <a:p>
            <a:pPr marL="629435" lvl="1" indent="-305435"/>
            <a:r>
              <a:rPr lang="en-IN" sz="2400" b="1" dirty="0">
                <a:solidFill>
                  <a:srgbClr val="0F0F0F"/>
                </a:solidFill>
              </a:rPr>
              <a:t>IBM Cloud object Storage for dataset Handling.</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2000" b="1" dirty="0">
                <a:ea typeface="+mn-lt"/>
                <a:cs typeface="+mn-lt"/>
              </a:rPr>
              <a:t>Algorithm Selection:</a:t>
            </a:r>
            <a:endParaRPr lang="en-IN" sz="2000" dirty="0"/>
          </a:p>
          <a:p>
            <a:pPr marL="629920" lvl="1" indent="-305435"/>
            <a:r>
              <a:rPr lang="en-IN" sz="1800" dirty="0">
                <a:ea typeface="+mn-lt"/>
                <a:cs typeface="+mn-lt"/>
              </a:rPr>
              <a:t>Snap Random Forest Classifier (or SVM based on the input given and the performance).</a:t>
            </a:r>
            <a:endParaRPr lang="en-IN" sz="1800" dirty="0"/>
          </a:p>
          <a:p>
            <a:pPr marL="305435" indent="-305435"/>
            <a:r>
              <a:rPr lang="en-IN" sz="2000" b="1" dirty="0">
                <a:ea typeface="+mn-lt"/>
                <a:cs typeface="+mn-lt"/>
              </a:rPr>
              <a:t>Data Input:</a:t>
            </a:r>
            <a:endParaRPr lang="en-IN" sz="2000" dirty="0"/>
          </a:p>
          <a:p>
            <a:pPr marL="629920" lvl="1" indent="-305435"/>
            <a:r>
              <a:rPr lang="en-IN" sz="1800" dirty="0">
                <a:ea typeface="+mn-lt"/>
                <a:cs typeface="+mn-lt"/>
              </a:rPr>
              <a:t>Air Temperature [K], Process Temperature [K], Rotational Speed [rpm], Torque [nm], Tool wear[min], Target. </a:t>
            </a:r>
            <a:endParaRPr lang="en-IN" sz="1800" dirty="0"/>
          </a:p>
          <a:p>
            <a:pPr marL="305435" indent="-305435"/>
            <a:r>
              <a:rPr lang="en-IN" sz="2000" b="1" dirty="0">
                <a:ea typeface="+mn-lt"/>
                <a:cs typeface="+mn-lt"/>
              </a:rPr>
              <a:t>Training Process:</a:t>
            </a:r>
            <a:endParaRPr lang="en-IN" sz="2000" dirty="0"/>
          </a:p>
          <a:p>
            <a:pPr marL="629920" lvl="1" indent="-305435"/>
            <a:r>
              <a:rPr lang="en-IN" sz="1800" dirty="0">
                <a:ea typeface="+mn-lt"/>
                <a:cs typeface="+mn-lt"/>
              </a:rPr>
              <a:t>Multiclass Classification using the given labelled dataset (fault types).</a:t>
            </a:r>
            <a:endParaRPr lang="en-IN" sz="1800" dirty="0"/>
          </a:p>
          <a:p>
            <a:pPr marL="305435" indent="-305435"/>
            <a:r>
              <a:rPr lang="en-IN" sz="2000" b="1" dirty="0">
                <a:ea typeface="+mn-lt"/>
                <a:cs typeface="+mn-lt"/>
              </a:rPr>
              <a:t>Prediction Process:</a:t>
            </a:r>
            <a:endParaRPr lang="en-IN" sz="2000" dirty="0"/>
          </a:p>
          <a:p>
            <a:pPr marL="629920" lvl="1" indent="-305435"/>
            <a:r>
              <a:rPr lang="en-IN" sz="1800" dirty="0">
                <a:ea typeface="+mn-lt"/>
                <a:cs typeface="+mn-lt"/>
              </a:rPr>
              <a:t>Machine Learning Model deployed on IBM Watsonx.ai Studio with API key endpoint for real-time predictions.</a:t>
            </a:r>
            <a:endParaRPr lang="en-IN" sz="18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A screenshot of a computer&#10;&#10;AI-generated content may be incorrect.">
            <a:extLst>
              <a:ext uri="{FF2B5EF4-FFF2-40B4-BE49-F238E27FC236}">
                <a16:creationId xmlns:a16="http://schemas.microsoft.com/office/drawing/2014/main" id="{A056156A-D875-DC91-C966-BCAABDD8B0CB}"/>
              </a:ext>
            </a:extLst>
          </p:cNvPr>
          <p:cNvPicPr>
            <a:picLocks noGrp="1" noChangeAspect="1"/>
          </p:cNvPicPr>
          <p:nvPr>
            <p:ph idx="1"/>
          </p:nvPr>
        </p:nvPicPr>
        <p:blipFill>
          <a:blip r:embed="rId2"/>
          <a:stretch>
            <a:fillRect/>
          </a:stretch>
        </p:blipFill>
        <p:spPr>
          <a:xfrm>
            <a:off x="375920" y="1301750"/>
            <a:ext cx="11511279" cy="511937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B99F5810-C76C-EF69-9B4E-12B37A7612B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67421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E4DB6B51-1EF2-7ECE-94C8-FE6A8F011E0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57584586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infopath/2007/PartnerControls"/>
    <ds:schemaRef ds:uri="http://purl.org/dc/dcmitype/"/>
    <ds:schemaRef ds:uri="http://purl.org/dc/elements/1.1/"/>
    <ds:schemaRef ds:uri="http://purl.org/dc/terms/"/>
    <ds:schemaRef ds:uri="9162bd5b-4ed9-4da3-b376-05204580ba3f"/>
    <ds:schemaRef ds:uri="http://schemas.microsoft.com/office/2006/documentManagement/types"/>
    <ds:schemaRef ds:uri="c0fa2617-96bd-425d-8578-e93563fe37c5"/>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79</TotalTime>
  <Words>880</Words>
  <Application>Microsoft Office PowerPoint</Application>
  <PresentationFormat>Widescreen</PresentationFormat>
  <Paragraphs>71</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Predictive Maintenance of Industrial Machinery Using machine learning</vt:lpstr>
      <vt:lpstr>OUTLINE</vt:lpstr>
      <vt:lpstr>Problem Statement</vt:lpstr>
      <vt:lpstr>Proposed Solution</vt:lpstr>
      <vt:lpstr>System  Approach</vt:lpstr>
      <vt:lpstr>Algorithm &amp; Deployment</vt:lpstr>
      <vt:lpstr>Result</vt:lpstr>
      <vt:lpstr>PowerPoint Presentation</vt:lpstr>
      <vt:lpstr>PowerPoint Presentation</vt:lpstr>
      <vt:lpstr>PowerPoint Presentation</vt:lpstr>
      <vt:lpstr>PowerPoint Presentation</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Mohammad Ashiq</cp:lastModifiedBy>
  <cp:revision>25</cp:revision>
  <dcterms:created xsi:type="dcterms:W3CDTF">2021-05-26T16:50:10Z</dcterms:created>
  <dcterms:modified xsi:type="dcterms:W3CDTF">2025-08-04T07:20:20Z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