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6"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AC4040-006F-49AE-BDDD-407AA0F73FD2}"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0D174-9112-430E-A771-F3146FD98D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C4040-006F-49AE-BDDD-407AA0F73FD2}"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0D174-9112-430E-A771-F3146FD98D0C}" type="slidenum">
              <a:rPr lang="en-US" smtClean="0"/>
              <a:t>‹#›</a:t>
            </a:fld>
            <a:endParaRPr lang="en-US"/>
          </a:p>
        </p:txBody>
      </p:sp>
    </p:spTree>
    <p:extLst>
      <p:ext uri="{BB962C8B-B14F-4D97-AF65-F5344CB8AC3E}">
        <p14:creationId xmlns:p14="http://schemas.microsoft.com/office/powerpoint/2010/main" val="358041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C4040-006F-49AE-BDDD-407AA0F73FD2}"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0D174-9112-430E-A771-F3146FD98D0C}" type="slidenum">
              <a:rPr lang="en-US" smtClean="0"/>
              <a:t>‹#›</a:t>
            </a:fld>
            <a:endParaRPr lang="en-US"/>
          </a:p>
        </p:txBody>
      </p:sp>
    </p:spTree>
    <p:extLst>
      <p:ext uri="{BB962C8B-B14F-4D97-AF65-F5344CB8AC3E}">
        <p14:creationId xmlns:p14="http://schemas.microsoft.com/office/powerpoint/2010/main" val="25797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C4040-006F-49AE-BDDD-407AA0F73FD2}"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0D174-9112-430E-A771-F3146FD98D0C}" type="slidenum">
              <a:rPr lang="en-US" smtClean="0"/>
              <a:t>‹#›</a:t>
            </a:fld>
            <a:endParaRPr lang="en-US"/>
          </a:p>
        </p:txBody>
      </p:sp>
    </p:spTree>
    <p:extLst>
      <p:ext uri="{BB962C8B-B14F-4D97-AF65-F5344CB8AC3E}">
        <p14:creationId xmlns:p14="http://schemas.microsoft.com/office/powerpoint/2010/main" val="321102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C4040-006F-49AE-BDDD-407AA0F73FD2}"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0D174-9112-430E-A771-F3146FD98D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40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AC4040-006F-49AE-BDDD-407AA0F73FD2}"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0D174-9112-430E-A771-F3146FD98D0C}" type="slidenum">
              <a:rPr lang="en-US" smtClean="0"/>
              <a:t>‹#›</a:t>
            </a:fld>
            <a:endParaRPr lang="en-US"/>
          </a:p>
        </p:txBody>
      </p:sp>
    </p:spTree>
    <p:extLst>
      <p:ext uri="{BB962C8B-B14F-4D97-AF65-F5344CB8AC3E}">
        <p14:creationId xmlns:p14="http://schemas.microsoft.com/office/powerpoint/2010/main" val="331623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C4040-006F-49AE-BDDD-407AA0F73FD2}"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C0D174-9112-430E-A771-F3146FD98D0C}" type="slidenum">
              <a:rPr lang="en-US" smtClean="0"/>
              <a:t>‹#›</a:t>
            </a:fld>
            <a:endParaRPr lang="en-US"/>
          </a:p>
        </p:txBody>
      </p:sp>
    </p:spTree>
    <p:extLst>
      <p:ext uri="{BB962C8B-B14F-4D97-AF65-F5344CB8AC3E}">
        <p14:creationId xmlns:p14="http://schemas.microsoft.com/office/powerpoint/2010/main" val="316219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AC4040-006F-49AE-BDDD-407AA0F73FD2}"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C0D174-9112-430E-A771-F3146FD98D0C}" type="slidenum">
              <a:rPr lang="en-US" smtClean="0"/>
              <a:t>‹#›</a:t>
            </a:fld>
            <a:endParaRPr lang="en-US"/>
          </a:p>
        </p:txBody>
      </p:sp>
    </p:spTree>
    <p:extLst>
      <p:ext uri="{BB962C8B-B14F-4D97-AF65-F5344CB8AC3E}">
        <p14:creationId xmlns:p14="http://schemas.microsoft.com/office/powerpoint/2010/main" val="355510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AC4040-006F-49AE-BDDD-407AA0F73FD2}" type="datetimeFigureOut">
              <a:rPr lang="en-US" smtClean="0"/>
              <a:t>4/24/2019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DC0D174-9112-430E-A771-F3146FD98D0C}" type="slidenum">
              <a:rPr lang="en-US" smtClean="0"/>
              <a:t>‹#›</a:t>
            </a:fld>
            <a:endParaRPr lang="en-US"/>
          </a:p>
        </p:txBody>
      </p:sp>
    </p:spTree>
    <p:extLst>
      <p:ext uri="{BB962C8B-B14F-4D97-AF65-F5344CB8AC3E}">
        <p14:creationId xmlns:p14="http://schemas.microsoft.com/office/powerpoint/2010/main" val="222503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AC4040-006F-49AE-BDDD-407AA0F73FD2}" type="datetimeFigureOut">
              <a:rPr lang="en-US" smtClean="0"/>
              <a:t>4/24/2019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C0D174-9112-430E-A771-F3146FD98D0C}" type="slidenum">
              <a:rPr lang="en-US" smtClean="0"/>
              <a:t>‹#›</a:t>
            </a:fld>
            <a:endParaRPr lang="en-US"/>
          </a:p>
        </p:txBody>
      </p:sp>
    </p:spTree>
    <p:extLst>
      <p:ext uri="{BB962C8B-B14F-4D97-AF65-F5344CB8AC3E}">
        <p14:creationId xmlns:p14="http://schemas.microsoft.com/office/powerpoint/2010/main" val="4249334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C4040-006F-49AE-BDDD-407AA0F73FD2}"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0D174-9112-430E-A771-F3146FD98D0C}" type="slidenum">
              <a:rPr lang="en-US" smtClean="0"/>
              <a:t>‹#›</a:t>
            </a:fld>
            <a:endParaRPr lang="en-US"/>
          </a:p>
        </p:txBody>
      </p:sp>
    </p:spTree>
    <p:extLst>
      <p:ext uri="{BB962C8B-B14F-4D97-AF65-F5344CB8AC3E}">
        <p14:creationId xmlns:p14="http://schemas.microsoft.com/office/powerpoint/2010/main" val="41899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AC4040-006F-49AE-BDDD-407AA0F73FD2}" type="datetimeFigureOut">
              <a:rPr lang="en-US" smtClean="0"/>
              <a:t>4/24/2019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C0D174-9112-430E-A771-F3146FD98D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32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6878-9A6A-44F8-9661-9211DA1DEBA8}"/>
              </a:ext>
            </a:extLst>
          </p:cNvPr>
          <p:cNvSpPr>
            <a:spLocks noGrp="1"/>
          </p:cNvSpPr>
          <p:nvPr>
            <p:ph type="title"/>
          </p:nvPr>
        </p:nvSpPr>
        <p:spPr/>
        <p:txBody>
          <a:bodyPr/>
          <a:lstStyle/>
          <a:p>
            <a:pPr algn="ctr"/>
            <a:r>
              <a:rPr lang="en-US" dirty="0"/>
              <a:t>Team Number: 12</a:t>
            </a:r>
          </a:p>
        </p:txBody>
      </p:sp>
      <p:sp>
        <p:nvSpPr>
          <p:cNvPr id="3" name="Content Placeholder 2">
            <a:extLst>
              <a:ext uri="{FF2B5EF4-FFF2-40B4-BE49-F238E27FC236}">
                <a16:creationId xmlns:a16="http://schemas.microsoft.com/office/drawing/2014/main" id="{0FE55BC3-809F-4D6B-9A72-277D049426D9}"/>
              </a:ext>
            </a:extLst>
          </p:cNvPr>
          <p:cNvSpPr>
            <a:spLocks noGrp="1"/>
          </p:cNvSpPr>
          <p:nvPr>
            <p:ph idx="1"/>
          </p:nvPr>
        </p:nvSpPr>
        <p:spPr/>
        <p:txBody>
          <a:bodyPr/>
          <a:lstStyle/>
          <a:p>
            <a:pPr marL="0" indent="0" algn="ctr">
              <a:buNone/>
            </a:pPr>
            <a:endParaRPr lang="en-US" u="sng" dirty="0"/>
          </a:p>
          <a:p>
            <a:pPr marL="0" indent="0" algn="ctr">
              <a:buNone/>
            </a:pPr>
            <a:r>
              <a:rPr lang="en-US" u="sng" dirty="0"/>
              <a:t>Project Members</a:t>
            </a:r>
          </a:p>
          <a:p>
            <a:pPr marL="0" indent="0" algn="ctr">
              <a:buNone/>
            </a:pPr>
            <a:endParaRPr lang="en-US" u="sng" dirty="0"/>
          </a:p>
          <a:p>
            <a:pPr marL="0" indent="0" algn="ctr">
              <a:buNone/>
            </a:pPr>
            <a:r>
              <a:rPr lang="en-US" dirty="0"/>
              <a:t>Anthony Slas – aslas2</a:t>
            </a:r>
          </a:p>
          <a:p>
            <a:pPr marL="0" indent="0" algn="ctr">
              <a:buNone/>
            </a:pPr>
            <a:r>
              <a:rPr lang="en-US" dirty="0"/>
              <a:t>Mark </a:t>
            </a:r>
            <a:r>
              <a:rPr lang="en-US" dirty="0" err="1"/>
              <a:t>Dabler</a:t>
            </a:r>
            <a:r>
              <a:rPr lang="en-US" dirty="0"/>
              <a:t> – mdable2</a:t>
            </a:r>
          </a:p>
        </p:txBody>
      </p:sp>
    </p:spTree>
    <p:extLst>
      <p:ext uri="{BB962C8B-B14F-4D97-AF65-F5344CB8AC3E}">
        <p14:creationId xmlns:p14="http://schemas.microsoft.com/office/powerpoint/2010/main" val="278486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7826-A385-4028-9AF1-C597B79369E4}"/>
              </a:ext>
            </a:extLst>
          </p:cNvPr>
          <p:cNvSpPr>
            <a:spLocks noGrp="1"/>
          </p:cNvSpPr>
          <p:nvPr>
            <p:ph type="title"/>
          </p:nvPr>
        </p:nvSpPr>
        <p:spPr/>
        <p:txBody>
          <a:bodyPr/>
          <a:lstStyle/>
          <a:p>
            <a:pPr algn="ctr"/>
            <a:r>
              <a:rPr lang="en-US" dirty="0"/>
              <a:t>Roles</a:t>
            </a:r>
          </a:p>
        </p:txBody>
      </p:sp>
      <p:sp>
        <p:nvSpPr>
          <p:cNvPr id="3" name="Content Placeholder 2">
            <a:extLst>
              <a:ext uri="{FF2B5EF4-FFF2-40B4-BE49-F238E27FC236}">
                <a16:creationId xmlns:a16="http://schemas.microsoft.com/office/drawing/2014/main" id="{8BDAEA65-8076-4A90-A5A5-5BDF9691F89E}"/>
              </a:ext>
            </a:extLst>
          </p:cNvPr>
          <p:cNvSpPr>
            <a:spLocks noGrp="1"/>
          </p:cNvSpPr>
          <p:nvPr>
            <p:ph idx="1"/>
          </p:nvPr>
        </p:nvSpPr>
        <p:spPr/>
        <p:txBody>
          <a:bodyPr/>
          <a:lstStyle/>
          <a:p>
            <a:pPr>
              <a:buFont typeface="Arial" panose="020B0604020202020204" pitchFamily="34" charset="0"/>
              <a:buChar char="•"/>
            </a:pPr>
            <a:r>
              <a:rPr lang="en-US" dirty="0"/>
              <a:t> Mark’s Roles:</a:t>
            </a:r>
          </a:p>
          <a:p>
            <a:pPr lvl="1">
              <a:buFont typeface="Arial" panose="020B0604020202020204" pitchFamily="34" charset="0"/>
              <a:buChar char="•"/>
            </a:pPr>
            <a:r>
              <a:rPr lang="en-US" dirty="0"/>
              <a:t>OpenCV &amp; computer vision calculations. </a:t>
            </a:r>
          </a:p>
          <a:p>
            <a:pPr lvl="1">
              <a:buFont typeface="Arial" panose="020B0604020202020204" pitchFamily="34" charset="0"/>
              <a:buChar char="•"/>
            </a:pPr>
            <a:r>
              <a:rPr lang="en-US" dirty="0"/>
              <a:t>Checkers game algorithm. </a:t>
            </a:r>
          </a:p>
          <a:p>
            <a:pPr lvl="1">
              <a:buFont typeface="Arial" panose="020B0604020202020204" pitchFamily="34" charset="0"/>
              <a:buChar char="•"/>
            </a:pPr>
            <a:r>
              <a:rPr lang="en-US" dirty="0"/>
              <a:t>Game server GUI.</a:t>
            </a:r>
          </a:p>
          <a:p>
            <a:pPr lvl="1">
              <a:buFont typeface="Arial" panose="020B0604020202020204" pitchFamily="34" charset="0"/>
              <a:buChar char="•"/>
            </a:pPr>
            <a:r>
              <a:rPr lang="en-US" dirty="0"/>
              <a:t>Communication to Wi-Fi cards.</a:t>
            </a:r>
          </a:p>
          <a:p>
            <a:pPr lvl="1">
              <a:buFont typeface="Arial" panose="020B0604020202020204" pitchFamily="34" charset="0"/>
              <a:buChar char="•"/>
            </a:pPr>
            <a:endParaRPr lang="en-US" dirty="0"/>
          </a:p>
          <a:p>
            <a:pPr>
              <a:buFont typeface="Arial" panose="020B0604020202020204" pitchFamily="34" charset="0"/>
              <a:buChar char="•"/>
            </a:pPr>
            <a:r>
              <a:rPr lang="en-US" dirty="0"/>
              <a:t>Anthony’s Roles:</a:t>
            </a:r>
          </a:p>
          <a:p>
            <a:pPr lvl="1">
              <a:buFont typeface="Arial" panose="020B0604020202020204" pitchFamily="34" charset="0"/>
              <a:buChar char="•"/>
            </a:pPr>
            <a:r>
              <a:rPr lang="en-US" dirty="0"/>
              <a:t>Circuit &amp; game board design.</a:t>
            </a:r>
          </a:p>
          <a:p>
            <a:pPr lvl="1">
              <a:buFont typeface="Arial" panose="020B0604020202020204" pitchFamily="34" charset="0"/>
              <a:buChar char="•"/>
            </a:pPr>
            <a:r>
              <a:rPr lang="en-US" dirty="0"/>
              <a:t>Mapping robot arm to game board positions.</a:t>
            </a:r>
          </a:p>
          <a:p>
            <a:pPr lvl="1">
              <a:buFont typeface="Arial" panose="020B0604020202020204" pitchFamily="34" charset="0"/>
              <a:buChar char="•"/>
            </a:pPr>
            <a:r>
              <a:rPr lang="en-US" dirty="0"/>
              <a:t>Handling game server commands &amp; communication to the game server.</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54271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5263-44DC-42D3-93C2-F4C411295F78}"/>
              </a:ext>
            </a:extLst>
          </p:cNvPr>
          <p:cNvSpPr>
            <a:spLocks noGrp="1"/>
          </p:cNvSpPr>
          <p:nvPr>
            <p:ph type="title"/>
          </p:nvPr>
        </p:nvSpPr>
        <p:spPr/>
        <p:txBody>
          <a:bodyPr/>
          <a:lstStyle/>
          <a:p>
            <a:pPr algn="ctr"/>
            <a:r>
              <a:rPr lang="en-US" dirty="0"/>
              <a:t>Robots Can Play Checkers Too</a:t>
            </a:r>
          </a:p>
        </p:txBody>
      </p:sp>
      <p:sp>
        <p:nvSpPr>
          <p:cNvPr id="3" name="Content Placeholder 2">
            <a:extLst>
              <a:ext uri="{FF2B5EF4-FFF2-40B4-BE49-F238E27FC236}">
                <a16:creationId xmlns:a16="http://schemas.microsoft.com/office/drawing/2014/main" id="{394A3943-DE1E-4A03-88B5-EA3C67CB16B0}"/>
              </a:ext>
            </a:extLst>
          </p:cNvPr>
          <p:cNvSpPr>
            <a:spLocks noGrp="1"/>
          </p:cNvSpPr>
          <p:nvPr>
            <p:ph idx="1"/>
          </p:nvPr>
        </p:nvSpPr>
        <p:spPr>
          <a:xfrm>
            <a:off x="719091" y="1845734"/>
            <a:ext cx="10715347" cy="4023360"/>
          </a:xfrm>
        </p:spPr>
        <p:txBody>
          <a:bodyPr/>
          <a:lstStyle/>
          <a:p>
            <a:pPr algn="just"/>
            <a:endParaRPr lang="en-US" dirty="0"/>
          </a:p>
          <a:p>
            <a:pPr algn="ctr"/>
            <a:r>
              <a:rPr lang="en-US" dirty="0"/>
              <a:t>- Project Abstract - </a:t>
            </a:r>
          </a:p>
          <a:p>
            <a:pPr algn="just"/>
            <a:r>
              <a:rPr lang="en-US" dirty="0"/>
              <a:t>This project will allow two robotic arms to go head to head in a game of Checkers. To do so, we will make use a few key project components; a game server to perform the game logic, video processing, and provide the user with a GUI to control the various parts of the game, a game camera to get an image of the game, two Arduino’s to control the robotic arms, and two robotic arms to perform physical game actions. The Arduino’s will communicate with the server via Wi-Fi.</a:t>
            </a:r>
          </a:p>
          <a:p>
            <a:endParaRPr lang="en-US" dirty="0"/>
          </a:p>
        </p:txBody>
      </p:sp>
    </p:spTree>
    <p:extLst>
      <p:ext uri="{BB962C8B-B14F-4D97-AF65-F5344CB8AC3E}">
        <p14:creationId xmlns:p14="http://schemas.microsoft.com/office/powerpoint/2010/main" val="179124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EB35-86EC-49E4-B52D-97FBF4863C2E}"/>
              </a:ext>
            </a:extLst>
          </p:cNvPr>
          <p:cNvSpPr>
            <a:spLocks noGrp="1"/>
          </p:cNvSpPr>
          <p:nvPr>
            <p:ph type="title"/>
          </p:nvPr>
        </p:nvSpPr>
        <p:spPr/>
        <p:txBody>
          <a:bodyPr/>
          <a:lstStyle/>
          <a:p>
            <a:pPr algn="ctr"/>
            <a:r>
              <a:rPr lang="en-US" dirty="0"/>
              <a:t>Project Idea</a:t>
            </a:r>
          </a:p>
        </p:txBody>
      </p:sp>
      <p:sp>
        <p:nvSpPr>
          <p:cNvPr id="3" name="Content Placeholder 2">
            <a:extLst>
              <a:ext uri="{FF2B5EF4-FFF2-40B4-BE49-F238E27FC236}">
                <a16:creationId xmlns:a16="http://schemas.microsoft.com/office/drawing/2014/main" id="{1C46A54E-E0AD-4AB0-A6F1-1BF4383883DA}"/>
              </a:ext>
            </a:extLst>
          </p:cNvPr>
          <p:cNvSpPr>
            <a:spLocks noGrp="1"/>
          </p:cNvSpPr>
          <p:nvPr>
            <p:ph idx="1"/>
          </p:nvPr>
        </p:nvSpPr>
        <p:spPr/>
        <p:txBody>
          <a:bodyPr/>
          <a:lstStyle/>
          <a:p>
            <a:pPr algn="just"/>
            <a:r>
              <a:rPr lang="en-US" dirty="0"/>
              <a:t>The general idea is to have a computer system that will allow two robotic arms the ability to play against each other in a game of checkers. These two robotic will have the ability to reach the entire length and width of the game board to do so they will be driven by two Arduino Uno R3 microprocessors. The two Arduino Uno R3’s will communicate with a game server (hosted on a desktop computer) via an external Wi-Fi chip. The Arduino’s will gather the information needed for their robot’s next move from the game server then translate the instructions into physical movements for the robot to perform game actions.</a:t>
            </a:r>
          </a:p>
          <a:p>
            <a:endParaRPr lang="en-US" dirty="0"/>
          </a:p>
        </p:txBody>
      </p:sp>
      <p:pic>
        <p:nvPicPr>
          <p:cNvPr id="5" name="Graphic 4">
            <a:extLst>
              <a:ext uri="{FF2B5EF4-FFF2-40B4-BE49-F238E27FC236}">
                <a16:creationId xmlns:a16="http://schemas.microsoft.com/office/drawing/2014/main" id="{9988A954-99AC-497B-8F82-CF5175DD0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8376" y="4670606"/>
            <a:ext cx="3389266" cy="2396971"/>
          </a:xfrm>
          <a:prstGeom prst="rect">
            <a:avLst/>
          </a:prstGeom>
        </p:spPr>
      </p:pic>
      <p:pic>
        <p:nvPicPr>
          <p:cNvPr id="7" name="Picture 6">
            <a:extLst>
              <a:ext uri="{FF2B5EF4-FFF2-40B4-BE49-F238E27FC236}">
                <a16:creationId xmlns:a16="http://schemas.microsoft.com/office/drawing/2014/main" id="{31834393-606A-43F3-B502-C1E37CF63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2289" y="5405670"/>
            <a:ext cx="1813391" cy="926845"/>
          </a:xfrm>
          <a:prstGeom prst="rect">
            <a:avLst/>
          </a:prstGeom>
        </p:spPr>
      </p:pic>
    </p:spTree>
    <p:extLst>
      <p:ext uri="{BB962C8B-B14F-4D97-AF65-F5344CB8AC3E}">
        <p14:creationId xmlns:p14="http://schemas.microsoft.com/office/powerpoint/2010/main" val="306806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648D-BA89-4C14-B8A7-1426E193E3B1}"/>
              </a:ext>
            </a:extLst>
          </p:cNvPr>
          <p:cNvSpPr>
            <a:spLocks noGrp="1"/>
          </p:cNvSpPr>
          <p:nvPr>
            <p:ph type="title"/>
          </p:nvPr>
        </p:nvSpPr>
        <p:spPr/>
        <p:txBody>
          <a:bodyPr/>
          <a:lstStyle/>
          <a:p>
            <a:pPr algn="ctr"/>
            <a:r>
              <a:rPr lang="en-US" dirty="0"/>
              <a:t>I/O Devices</a:t>
            </a:r>
          </a:p>
        </p:txBody>
      </p:sp>
      <p:graphicFrame>
        <p:nvGraphicFramePr>
          <p:cNvPr id="4" name="Content Placeholder 3">
            <a:extLst>
              <a:ext uri="{FF2B5EF4-FFF2-40B4-BE49-F238E27FC236}">
                <a16:creationId xmlns:a16="http://schemas.microsoft.com/office/drawing/2014/main" id="{45254C9C-6BEA-4E8C-B4C0-3A1F4FE8B923}"/>
              </a:ext>
            </a:extLst>
          </p:cNvPr>
          <p:cNvGraphicFramePr>
            <a:graphicFrameLocks noGrp="1"/>
          </p:cNvGraphicFramePr>
          <p:nvPr>
            <p:ph idx="1"/>
            <p:extLst>
              <p:ext uri="{D42A27DB-BD31-4B8C-83A1-F6EECF244321}">
                <p14:modId xmlns:p14="http://schemas.microsoft.com/office/powerpoint/2010/main" val="2116758513"/>
              </p:ext>
            </p:extLst>
          </p:nvPr>
        </p:nvGraphicFramePr>
        <p:xfrm>
          <a:off x="1097279" y="1819923"/>
          <a:ext cx="10058400" cy="2263213"/>
        </p:xfrm>
        <a:graphic>
          <a:graphicData uri="http://schemas.openxmlformats.org/drawingml/2006/table">
            <a:tbl>
              <a:tblPr firstRow="1" firstCol="1" bandRow="1">
                <a:tableStyleId>{5C22544A-7EE6-4342-B048-85BDC9FD1C3A}</a:tableStyleId>
              </a:tblPr>
              <a:tblGrid>
                <a:gridCol w="5029200">
                  <a:extLst>
                    <a:ext uri="{9D8B030D-6E8A-4147-A177-3AD203B41FA5}">
                      <a16:colId xmlns:a16="http://schemas.microsoft.com/office/drawing/2014/main" val="2298254477"/>
                    </a:ext>
                  </a:extLst>
                </a:gridCol>
                <a:gridCol w="5029200">
                  <a:extLst>
                    <a:ext uri="{9D8B030D-6E8A-4147-A177-3AD203B41FA5}">
                      <a16:colId xmlns:a16="http://schemas.microsoft.com/office/drawing/2014/main" val="444087774"/>
                    </a:ext>
                  </a:extLst>
                </a:gridCol>
              </a:tblGrid>
              <a:tr h="476495">
                <a:tc gridSpan="2">
                  <a:txBody>
                    <a:bodyPr/>
                    <a:lstStyle/>
                    <a:p>
                      <a:pPr marL="0" marR="0" algn="ctr">
                        <a:lnSpc>
                          <a:spcPct val="107000"/>
                        </a:lnSpc>
                        <a:spcBef>
                          <a:spcPts val="0"/>
                        </a:spcBef>
                        <a:spcAft>
                          <a:spcPts val="0"/>
                        </a:spcAft>
                      </a:pPr>
                      <a:r>
                        <a:rPr lang="en-US" sz="2400" u="sng" dirty="0">
                          <a:effectLst/>
                        </a:rPr>
                        <a:t>Game Server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741371479"/>
                  </a:ext>
                </a:extLst>
              </a:tr>
              <a:tr h="375761">
                <a:tc>
                  <a:txBody>
                    <a:bodyPr/>
                    <a:lstStyle/>
                    <a:p>
                      <a:pPr marL="0" marR="0" algn="ctr">
                        <a:lnSpc>
                          <a:spcPct val="107000"/>
                        </a:lnSpc>
                        <a:spcBef>
                          <a:spcPts val="0"/>
                        </a:spcBef>
                        <a:spcAft>
                          <a:spcPts val="0"/>
                        </a:spcAft>
                      </a:pPr>
                      <a:r>
                        <a:rPr lang="en-US" sz="1800" u="sng" dirty="0">
                          <a:effectLst/>
                        </a:rPr>
                        <a:t>Inputs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u="sng" dirty="0">
                          <a:effectLst/>
                        </a:rPr>
                        <a:t>Outputs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6489874"/>
                  </a:ext>
                </a:extLst>
              </a:tr>
              <a:tr h="1410957">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rPr>
                        <a:t>“Finished turn” signal from Arduino</a:t>
                      </a:r>
                      <a:endParaRPr lang="en-US" sz="14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rPr>
                        <a:t>Image produced from the game camera.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rPr>
                        <a:t>Next movement instruction to the correct Arduino.</a:t>
                      </a:r>
                      <a:endParaRPr lang="en-US" sz="14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rPr>
                        <a:t>Game won, pause, stop, start signal to the Arduino.</a:t>
                      </a:r>
                      <a:endParaRPr lang="en-US" sz="14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rPr>
                        <a:t>Other game options pertaining to the robotic arm.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418502"/>
                  </a:ext>
                </a:extLst>
              </a:tr>
            </a:tbl>
          </a:graphicData>
        </a:graphic>
      </p:graphicFrame>
      <p:graphicFrame>
        <p:nvGraphicFramePr>
          <p:cNvPr id="5" name="Table 4">
            <a:extLst>
              <a:ext uri="{FF2B5EF4-FFF2-40B4-BE49-F238E27FC236}">
                <a16:creationId xmlns:a16="http://schemas.microsoft.com/office/drawing/2014/main" id="{B28B61E8-48BE-4FC0-9436-DDB8E1581EDC}"/>
              </a:ext>
            </a:extLst>
          </p:cNvPr>
          <p:cNvGraphicFramePr>
            <a:graphicFrameLocks noGrp="1"/>
          </p:cNvGraphicFramePr>
          <p:nvPr>
            <p:extLst>
              <p:ext uri="{D42A27DB-BD31-4B8C-83A1-F6EECF244321}">
                <p14:modId xmlns:p14="http://schemas.microsoft.com/office/powerpoint/2010/main" val="2928286720"/>
              </p:ext>
            </p:extLst>
          </p:nvPr>
        </p:nvGraphicFramePr>
        <p:xfrm>
          <a:off x="1097278" y="4308651"/>
          <a:ext cx="10058400" cy="1564083"/>
        </p:xfrm>
        <a:graphic>
          <a:graphicData uri="http://schemas.openxmlformats.org/drawingml/2006/table">
            <a:tbl>
              <a:tblPr firstRow="1" firstCol="1" bandRow="1">
                <a:tableStyleId>{5C22544A-7EE6-4342-B048-85BDC9FD1C3A}</a:tableStyleId>
              </a:tblPr>
              <a:tblGrid>
                <a:gridCol w="5029200">
                  <a:extLst>
                    <a:ext uri="{9D8B030D-6E8A-4147-A177-3AD203B41FA5}">
                      <a16:colId xmlns:a16="http://schemas.microsoft.com/office/drawing/2014/main" val="2462534115"/>
                    </a:ext>
                  </a:extLst>
                </a:gridCol>
                <a:gridCol w="5029200">
                  <a:extLst>
                    <a:ext uri="{9D8B030D-6E8A-4147-A177-3AD203B41FA5}">
                      <a16:colId xmlns:a16="http://schemas.microsoft.com/office/drawing/2014/main" val="2313239984"/>
                    </a:ext>
                  </a:extLst>
                </a:gridCol>
              </a:tblGrid>
              <a:tr h="433419">
                <a:tc gridSpan="2">
                  <a:txBody>
                    <a:bodyPr/>
                    <a:lstStyle/>
                    <a:p>
                      <a:pPr marL="0" marR="0" algn="ctr">
                        <a:lnSpc>
                          <a:spcPct val="107000"/>
                        </a:lnSpc>
                        <a:spcBef>
                          <a:spcPts val="0"/>
                        </a:spcBef>
                        <a:spcAft>
                          <a:spcPts val="0"/>
                        </a:spcAft>
                      </a:pPr>
                      <a:r>
                        <a:rPr lang="en-US" sz="2400" u="sng" dirty="0">
                          <a:effectLst/>
                        </a:rPr>
                        <a:t>Game Camera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12215126"/>
                  </a:ext>
                </a:extLst>
              </a:tr>
              <a:tr h="346767">
                <a:tc>
                  <a:txBody>
                    <a:bodyPr/>
                    <a:lstStyle/>
                    <a:p>
                      <a:pPr marL="0" marR="0" algn="ctr">
                        <a:lnSpc>
                          <a:spcPct val="107000"/>
                        </a:lnSpc>
                        <a:spcBef>
                          <a:spcPts val="0"/>
                        </a:spcBef>
                        <a:spcAft>
                          <a:spcPts val="0"/>
                        </a:spcAft>
                      </a:pPr>
                      <a:r>
                        <a:rPr lang="en-US" sz="1800" u="sng" dirty="0">
                          <a:effectLst/>
                        </a:rPr>
                        <a:t>Inputs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u="sng" dirty="0">
                          <a:effectLst/>
                        </a:rPr>
                        <a:t>Outputs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0218917"/>
                  </a:ext>
                </a:extLst>
              </a:tr>
              <a:tr h="783897">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The image of the current game board.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The image of the current game board.</a:t>
                      </a:r>
                      <a:endParaRPr lang="en-US" sz="1400" dirty="0">
                        <a:effectLst/>
                      </a:endParaRPr>
                    </a:p>
                    <a:p>
                      <a:pPr marL="457200" marR="0" algn="l">
                        <a:lnSpc>
                          <a:spcPct val="107000"/>
                        </a:lnSpc>
                        <a:spcBef>
                          <a:spcPts val="0"/>
                        </a:spcBef>
                        <a:spcAft>
                          <a:spcPts val="0"/>
                        </a:spcAft>
                      </a:pPr>
                      <a:r>
                        <a:rPr lang="en-US" sz="16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974430"/>
                  </a:ext>
                </a:extLst>
              </a:tr>
            </a:tbl>
          </a:graphicData>
        </a:graphic>
      </p:graphicFrame>
    </p:spTree>
    <p:extLst>
      <p:ext uri="{BB962C8B-B14F-4D97-AF65-F5344CB8AC3E}">
        <p14:creationId xmlns:p14="http://schemas.microsoft.com/office/powerpoint/2010/main" val="155020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648D-BA89-4C14-B8A7-1426E193E3B1}"/>
              </a:ext>
            </a:extLst>
          </p:cNvPr>
          <p:cNvSpPr>
            <a:spLocks noGrp="1"/>
          </p:cNvSpPr>
          <p:nvPr>
            <p:ph type="title"/>
          </p:nvPr>
        </p:nvSpPr>
        <p:spPr/>
        <p:txBody>
          <a:bodyPr/>
          <a:lstStyle/>
          <a:p>
            <a:pPr algn="ctr"/>
            <a:r>
              <a:rPr lang="en-US" dirty="0"/>
              <a:t>I/O Devices (Cont.)</a:t>
            </a:r>
          </a:p>
        </p:txBody>
      </p:sp>
      <p:graphicFrame>
        <p:nvGraphicFramePr>
          <p:cNvPr id="7" name="Content Placeholder 6">
            <a:extLst>
              <a:ext uri="{FF2B5EF4-FFF2-40B4-BE49-F238E27FC236}">
                <a16:creationId xmlns:a16="http://schemas.microsoft.com/office/drawing/2014/main" id="{0E5753A9-E7AE-4532-A262-DFA80EF979CB}"/>
              </a:ext>
            </a:extLst>
          </p:cNvPr>
          <p:cNvGraphicFramePr>
            <a:graphicFrameLocks noGrp="1"/>
          </p:cNvGraphicFramePr>
          <p:nvPr>
            <p:ph idx="1"/>
            <p:extLst>
              <p:ext uri="{D42A27DB-BD31-4B8C-83A1-F6EECF244321}">
                <p14:modId xmlns:p14="http://schemas.microsoft.com/office/powerpoint/2010/main" val="508088607"/>
              </p:ext>
            </p:extLst>
          </p:nvPr>
        </p:nvGraphicFramePr>
        <p:xfrm>
          <a:off x="1097280" y="1933356"/>
          <a:ext cx="10058400" cy="2136108"/>
        </p:xfrm>
        <a:graphic>
          <a:graphicData uri="http://schemas.openxmlformats.org/drawingml/2006/table">
            <a:tbl>
              <a:tblPr firstRow="1" firstCol="1" bandRow="1">
                <a:tableStyleId>{5C22544A-7EE6-4342-B048-85BDC9FD1C3A}</a:tableStyleId>
              </a:tblPr>
              <a:tblGrid>
                <a:gridCol w="4983924">
                  <a:extLst>
                    <a:ext uri="{9D8B030D-6E8A-4147-A177-3AD203B41FA5}">
                      <a16:colId xmlns:a16="http://schemas.microsoft.com/office/drawing/2014/main" val="260983080"/>
                    </a:ext>
                  </a:extLst>
                </a:gridCol>
                <a:gridCol w="5074476">
                  <a:extLst>
                    <a:ext uri="{9D8B030D-6E8A-4147-A177-3AD203B41FA5}">
                      <a16:colId xmlns:a16="http://schemas.microsoft.com/office/drawing/2014/main" val="2089563202"/>
                    </a:ext>
                  </a:extLst>
                </a:gridCol>
              </a:tblGrid>
              <a:tr h="316215">
                <a:tc gridSpan="2">
                  <a:txBody>
                    <a:bodyPr/>
                    <a:lstStyle/>
                    <a:p>
                      <a:pPr marL="0" marR="0" algn="ctr">
                        <a:lnSpc>
                          <a:spcPct val="107000"/>
                        </a:lnSpc>
                        <a:spcBef>
                          <a:spcPts val="0"/>
                        </a:spcBef>
                        <a:spcAft>
                          <a:spcPts val="0"/>
                        </a:spcAft>
                      </a:pPr>
                      <a:r>
                        <a:rPr lang="en-US" sz="2400" u="sng" dirty="0">
                          <a:effectLst/>
                        </a:rPr>
                        <a:t>Arduino Uno R3 Microprocessor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278353193"/>
                  </a:ext>
                </a:extLst>
              </a:tr>
              <a:tr h="237134">
                <a:tc>
                  <a:txBody>
                    <a:bodyPr/>
                    <a:lstStyle/>
                    <a:p>
                      <a:pPr marL="0" marR="0" algn="ctr">
                        <a:lnSpc>
                          <a:spcPct val="107000"/>
                        </a:lnSpc>
                        <a:spcBef>
                          <a:spcPts val="0"/>
                        </a:spcBef>
                        <a:spcAft>
                          <a:spcPts val="0"/>
                        </a:spcAft>
                      </a:pPr>
                      <a:r>
                        <a:rPr lang="en-US" sz="1800" u="sng" dirty="0">
                          <a:effectLst/>
                        </a:rPr>
                        <a:t>Inputs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u="sng" dirty="0">
                          <a:effectLst/>
                        </a:rPr>
                        <a:t>Outputs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6916114"/>
                  </a:ext>
                </a:extLst>
              </a:tr>
              <a:tr h="1481613">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Current move instruction from the game server.</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Game won, pause, stop, start signal from the game server.</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Other game options pertaining to the robotic arm</a:t>
                      </a:r>
                    </a:p>
                    <a:p>
                      <a:pPr marL="0" marR="0" algn="l">
                        <a:lnSpc>
                          <a:spcPct val="107000"/>
                        </a:lnSpc>
                        <a:spcBef>
                          <a:spcPts val="0"/>
                        </a:spcBef>
                        <a:spcAft>
                          <a:spcPts val="0"/>
                        </a:spcAft>
                      </a:pPr>
                      <a:r>
                        <a:rPr lang="en-US" sz="125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“Finished turn” signal to the game server to the ESP8266 Wi-Fi card.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443985"/>
                  </a:ext>
                </a:extLst>
              </a:tr>
            </a:tbl>
          </a:graphicData>
        </a:graphic>
      </p:graphicFrame>
      <p:graphicFrame>
        <p:nvGraphicFramePr>
          <p:cNvPr id="8" name="Table 7">
            <a:extLst>
              <a:ext uri="{FF2B5EF4-FFF2-40B4-BE49-F238E27FC236}">
                <a16:creationId xmlns:a16="http://schemas.microsoft.com/office/drawing/2014/main" id="{591A4C73-E43F-49D5-93D7-F6F6DDF66083}"/>
              </a:ext>
            </a:extLst>
          </p:cNvPr>
          <p:cNvGraphicFramePr>
            <a:graphicFrameLocks noGrp="1"/>
          </p:cNvGraphicFramePr>
          <p:nvPr>
            <p:extLst>
              <p:ext uri="{D42A27DB-BD31-4B8C-83A1-F6EECF244321}">
                <p14:modId xmlns:p14="http://schemas.microsoft.com/office/powerpoint/2010/main" val="2661040571"/>
              </p:ext>
            </p:extLst>
          </p:nvPr>
        </p:nvGraphicFramePr>
        <p:xfrm>
          <a:off x="1097280" y="4265460"/>
          <a:ext cx="10058400" cy="1824622"/>
        </p:xfrm>
        <a:graphic>
          <a:graphicData uri="http://schemas.openxmlformats.org/drawingml/2006/table">
            <a:tbl>
              <a:tblPr firstRow="1" firstCol="1" bandRow="1">
                <a:tableStyleId>{5C22544A-7EE6-4342-B048-85BDC9FD1C3A}</a:tableStyleId>
              </a:tblPr>
              <a:tblGrid>
                <a:gridCol w="5029200">
                  <a:extLst>
                    <a:ext uri="{9D8B030D-6E8A-4147-A177-3AD203B41FA5}">
                      <a16:colId xmlns:a16="http://schemas.microsoft.com/office/drawing/2014/main" val="2495840167"/>
                    </a:ext>
                  </a:extLst>
                </a:gridCol>
                <a:gridCol w="5029200">
                  <a:extLst>
                    <a:ext uri="{9D8B030D-6E8A-4147-A177-3AD203B41FA5}">
                      <a16:colId xmlns:a16="http://schemas.microsoft.com/office/drawing/2014/main" val="460011805"/>
                    </a:ext>
                  </a:extLst>
                </a:gridCol>
              </a:tblGrid>
              <a:tr h="394175">
                <a:tc gridSpan="2">
                  <a:txBody>
                    <a:bodyPr/>
                    <a:lstStyle/>
                    <a:p>
                      <a:pPr marL="0" marR="0" algn="ctr">
                        <a:lnSpc>
                          <a:spcPct val="107000"/>
                        </a:lnSpc>
                        <a:spcBef>
                          <a:spcPts val="0"/>
                        </a:spcBef>
                        <a:spcAft>
                          <a:spcPts val="0"/>
                        </a:spcAft>
                      </a:pPr>
                      <a:r>
                        <a:rPr lang="en-US" sz="2400" u="sng" dirty="0">
                          <a:effectLst/>
                        </a:rPr>
                        <a:t>ESP8266 Wi-Fi Card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15710627"/>
                  </a:ext>
                </a:extLst>
              </a:tr>
              <a:tr h="363118">
                <a:tc>
                  <a:txBody>
                    <a:bodyPr/>
                    <a:lstStyle/>
                    <a:p>
                      <a:pPr marL="0" marR="0" algn="ctr">
                        <a:lnSpc>
                          <a:spcPct val="107000"/>
                        </a:lnSpc>
                        <a:spcBef>
                          <a:spcPts val="0"/>
                        </a:spcBef>
                        <a:spcAft>
                          <a:spcPts val="0"/>
                        </a:spcAft>
                      </a:pPr>
                      <a:r>
                        <a:rPr lang="en-US" sz="1800" u="sng" dirty="0">
                          <a:effectLst/>
                        </a:rPr>
                        <a:t>Inputs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u="sng" dirty="0">
                          <a:effectLst/>
                        </a:rPr>
                        <a:t>Outputs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2530712"/>
                  </a:ext>
                </a:extLst>
              </a:tr>
              <a:tr h="1067329">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Move instructions from game server.</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“Finished turn” signal from the Arduino.</a:t>
                      </a:r>
                    </a:p>
                    <a:p>
                      <a:pPr marL="0" marR="0" algn="l">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“Finished turn” signal to the game server.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1807703"/>
                  </a:ext>
                </a:extLst>
              </a:tr>
            </a:tbl>
          </a:graphicData>
        </a:graphic>
      </p:graphicFrame>
    </p:spTree>
    <p:extLst>
      <p:ext uri="{BB962C8B-B14F-4D97-AF65-F5344CB8AC3E}">
        <p14:creationId xmlns:p14="http://schemas.microsoft.com/office/powerpoint/2010/main" val="409244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4DB7-313F-4E6A-BF4C-E1E2BA1FAE67}"/>
              </a:ext>
            </a:extLst>
          </p:cNvPr>
          <p:cNvSpPr>
            <a:spLocks noGrp="1"/>
          </p:cNvSpPr>
          <p:nvPr>
            <p:ph type="title"/>
          </p:nvPr>
        </p:nvSpPr>
        <p:spPr/>
        <p:txBody>
          <a:bodyPr/>
          <a:lstStyle/>
          <a:p>
            <a:pPr algn="ctr"/>
            <a:r>
              <a:rPr lang="en-US" dirty="0"/>
              <a:t>Communication</a:t>
            </a:r>
          </a:p>
        </p:txBody>
      </p:sp>
      <p:pic>
        <p:nvPicPr>
          <p:cNvPr id="4" name="Content Placeholder 3">
            <a:extLst>
              <a:ext uri="{FF2B5EF4-FFF2-40B4-BE49-F238E27FC236}">
                <a16:creationId xmlns:a16="http://schemas.microsoft.com/office/drawing/2014/main" id="{F2BFE220-FF64-4297-BDB4-F4F4580554D3}"/>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96962" y="2136347"/>
            <a:ext cx="4167495" cy="3403319"/>
          </a:xfrm>
          <a:prstGeom prst="rect">
            <a:avLst/>
          </a:prstGeom>
          <a:ln>
            <a:solidFill>
              <a:schemeClr val="tx1"/>
            </a:solidFill>
          </a:ln>
        </p:spPr>
      </p:pic>
      <p:sp>
        <p:nvSpPr>
          <p:cNvPr id="6" name="Content Placeholder 5">
            <a:extLst>
              <a:ext uri="{FF2B5EF4-FFF2-40B4-BE49-F238E27FC236}">
                <a16:creationId xmlns:a16="http://schemas.microsoft.com/office/drawing/2014/main" id="{F4B8ED1B-DE92-422A-B3CC-2F37ADC8ED5A}"/>
              </a:ext>
            </a:extLst>
          </p:cNvPr>
          <p:cNvSpPr>
            <a:spLocks noGrp="1"/>
          </p:cNvSpPr>
          <p:nvPr>
            <p:ph sz="half" idx="2"/>
          </p:nvPr>
        </p:nvSpPr>
        <p:spPr>
          <a:xfrm>
            <a:off x="5468645" y="1845735"/>
            <a:ext cx="5687035" cy="4023360"/>
          </a:xfrm>
        </p:spPr>
        <p:txBody>
          <a:bodyPr/>
          <a:lstStyle/>
          <a:p>
            <a:r>
              <a:rPr lang="en-US" dirty="0"/>
              <a:t>There are two parts to our communication system. One for communication between the game server, and another for communication between the Wi-Fi card and the Arduino Microcontroller.</a:t>
            </a:r>
          </a:p>
          <a:p>
            <a:endParaRPr lang="en-US" dirty="0"/>
          </a:p>
          <a:p>
            <a:r>
              <a:rPr lang="en-US" dirty="0"/>
              <a:t>1. For communication between the game server and the Wi-Fi card we will use a UDP socket connection.</a:t>
            </a:r>
          </a:p>
          <a:p>
            <a:endParaRPr lang="en-US" dirty="0"/>
          </a:p>
          <a:p>
            <a:r>
              <a:rPr lang="en-US" dirty="0"/>
              <a:t>2. For communication between the Wi-Fi card and the Arduino we will use TX/RX serial communication. </a:t>
            </a:r>
          </a:p>
        </p:txBody>
      </p:sp>
    </p:spTree>
    <p:extLst>
      <p:ext uri="{BB962C8B-B14F-4D97-AF65-F5344CB8AC3E}">
        <p14:creationId xmlns:p14="http://schemas.microsoft.com/office/powerpoint/2010/main" val="273737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6E3A-8B93-47C6-90B4-DCD3C225FB86}"/>
              </a:ext>
            </a:extLst>
          </p:cNvPr>
          <p:cNvSpPr>
            <a:spLocks noGrp="1"/>
          </p:cNvSpPr>
          <p:nvPr>
            <p:ph type="title"/>
          </p:nvPr>
        </p:nvSpPr>
        <p:spPr/>
        <p:txBody>
          <a:bodyPr/>
          <a:lstStyle/>
          <a:p>
            <a:pPr algn="ctr"/>
            <a:r>
              <a:rPr lang="en-US" dirty="0"/>
              <a:t>Original Work</a:t>
            </a:r>
          </a:p>
        </p:txBody>
      </p:sp>
      <p:sp>
        <p:nvSpPr>
          <p:cNvPr id="3" name="Content Placeholder 2">
            <a:extLst>
              <a:ext uri="{FF2B5EF4-FFF2-40B4-BE49-F238E27FC236}">
                <a16:creationId xmlns:a16="http://schemas.microsoft.com/office/drawing/2014/main" id="{755AF9AB-1BBE-4892-BA2C-ADBE885B0B3B}"/>
              </a:ext>
            </a:extLst>
          </p:cNvPr>
          <p:cNvSpPr>
            <a:spLocks noGrp="1"/>
          </p:cNvSpPr>
          <p:nvPr>
            <p:ph idx="1"/>
          </p:nvPr>
        </p:nvSpPr>
        <p:spPr/>
        <p:txBody>
          <a:bodyPr/>
          <a:lstStyle/>
          <a:p>
            <a:pPr algn="just"/>
            <a:r>
              <a:rPr lang="en-US" dirty="0"/>
              <a:t>Most of this project will be done by us. We will be using other references only to help from the code base that will be used in this project. The game server will be written in Python, camera vision will utilize OpenCV, the game logic will be written in python which we will most likely use an already existing algorithm, and the Arduino/ESP8266 Wi-Fi card will be coded in C++.</a:t>
            </a:r>
          </a:p>
          <a:p>
            <a:pPr algn="just"/>
            <a:endParaRPr lang="en-US" dirty="0"/>
          </a:p>
          <a:p>
            <a:pPr algn="just"/>
            <a:endParaRPr lang="en-US" dirty="0"/>
          </a:p>
        </p:txBody>
      </p:sp>
    </p:spTree>
    <p:extLst>
      <p:ext uri="{BB962C8B-B14F-4D97-AF65-F5344CB8AC3E}">
        <p14:creationId xmlns:p14="http://schemas.microsoft.com/office/powerpoint/2010/main" val="200033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D56E-E3B9-4706-9382-AABEED4823BA}"/>
              </a:ext>
            </a:extLst>
          </p:cNvPr>
          <p:cNvSpPr>
            <a:spLocks noGrp="1"/>
          </p:cNvSpPr>
          <p:nvPr>
            <p:ph type="title"/>
          </p:nvPr>
        </p:nvSpPr>
        <p:spPr/>
        <p:txBody>
          <a:bodyPr/>
          <a:lstStyle/>
          <a:p>
            <a:pPr algn="ctr"/>
            <a:r>
              <a:rPr lang="en-US" dirty="0"/>
              <a:t>What Worked</a:t>
            </a:r>
          </a:p>
        </p:txBody>
      </p:sp>
      <p:sp>
        <p:nvSpPr>
          <p:cNvPr id="3" name="Content Placeholder 2">
            <a:extLst>
              <a:ext uri="{FF2B5EF4-FFF2-40B4-BE49-F238E27FC236}">
                <a16:creationId xmlns:a16="http://schemas.microsoft.com/office/drawing/2014/main" id="{545D7893-0741-4C43-803C-CEE4D86EE9E4}"/>
              </a:ext>
            </a:extLst>
          </p:cNvPr>
          <p:cNvSpPr>
            <a:spLocks noGrp="1"/>
          </p:cNvSpPr>
          <p:nvPr>
            <p:ph idx="1"/>
          </p:nvPr>
        </p:nvSpPr>
        <p:spPr/>
        <p:txBody>
          <a:bodyPr/>
          <a:lstStyle/>
          <a:p>
            <a:r>
              <a:rPr lang="en-US" dirty="0"/>
              <a:t>Some items that worked are as follows:</a:t>
            </a:r>
          </a:p>
          <a:p>
            <a:pPr marL="457200" indent="-457200">
              <a:buFont typeface="+mj-lt"/>
              <a:buAutoNum type="arabicPeriod"/>
            </a:pPr>
            <a:r>
              <a:rPr lang="en-US" dirty="0"/>
              <a:t>We were able to successfully establish communication between the Wi-Fi card and Arduino using TX/RX serial.</a:t>
            </a:r>
          </a:p>
          <a:p>
            <a:pPr marL="457200" indent="-457200">
              <a:buFont typeface="+mj-lt"/>
              <a:buAutoNum type="arabicPeriod"/>
            </a:pPr>
            <a:r>
              <a:rPr lang="en-US" dirty="0"/>
              <a:t>Our circuit design, although it was modified multiple times, worked. Our circuit is able to withstand powering everything up, as well as withstanding constant high current draws from each servo motor on the robot arm.</a:t>
            </a:r>
          </a:p>
          <a:p>
            <a:pPr marL="457200" indent="-457200">
              <a:buFont typeface="+mj-lt"/>
              <a:buAutoNum type="arabicPeriod"/>
            </a:pPr>
            <a:endParaRPr lang="en-US" dirty="0"/>
          </a:p>
        </p:txBody>
      </p:sp>
    </p:spTree>
    <p:extLst>
      <p:ext uri="{BB962C8B-B14F-4D97-AF65-F5344CB8AC3E}">
        <p14:creationId xmlns:p14="http://schemas.microsoft.com/office/powerpoint/2010/main" val="193381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A71A-EA23-46FA-97B9-D266B690BEEA}"/>
              </a:ext>
            </a:extLst>
          </p:cNvPr>
          <p:cNvSpPr>
            <a:spLocks noGrp="1"/>
          </p:cNvSpPr>
          <p:nvPr>
            <p:ph type="title"/>
          </p:nvPr>
        </p:nvSpPr>
        <p:spPr/>
        <p:txBody>
          <a:bodyPr/>
          <a:lstStyle/>
          <a:p>
            <a:pPr algn="ctr"/>
            <a:r>
              <a:rPr lang="en-US" dirty="0"/>
              <a:t>What Didn’t Work</a:t>
            </a:r>
          </a:p>
        </p:txBody>
      </p:sp>
      <p:sp>
        <p:nvSpPr>
          <p:cNvPr id="3" name="Content Placeholder 2">
            <a:extLst>
              <a:ext uri="{FF2B5EF4-FFF2-40B4-BE49-F238E27FC236}">
                <a16:creationId xmlns:a16="http://schemas.microsoft.com/office/drawing/2014/main" id="{0ACC4649-5CD5-40B4-B0B7-62A5550F3CF1}"/>
              </a:ext>
            </a:extLst>
          </p:cNvPr>
          <p:cNvSpPr>
            <a:spLocks noGrp="1"/>
          </p:cNvSpPr>
          <p:nvPr>
            <p:ph idx="1"/>
          </p:nvPr>
        </p:nvSpPr>
        <p:spPr/>
        <p:txBody>
          <a:bodyPr/>
          <a:lstStyle/>
          <a:p>
            <a:r>
              <a:rPr lang="en-US" dirty="0"/>
              <a:t>Some items that didn’t work are as follows:</a:t>
            </a:r>
          </a:p>
          <a:p>
            <a:pPr marL="457200" indent="-457200">
              <a:buFont typeface="+mj-lt"/>
              <a:buAutoNum type="arabicPeriod"/>
            </a:pPr>
            <a:r>
              <a:rPr lang="en-US" dirty="0"/>
              <a:t>We were not able to create a reliable TCP connection to the game server with the libraries provided by ESP8266. As a work around the Wi-Fi card actually hosts a UDP server socket for communication. </a:t>
            </a:r>
          </a:p>
          <a:p>
            <a:pPr marL="457200" indent="-457200">
              <a:buFont typeface="+mj-lt"/>
              <a:buAutoNum type="arabicPeriod"/>
            </a:pPr>
            <a:r>
              <a:rPr lang="en-US" dirty="0"/>
              <a:t>5V power via the Arduino GPIO was not able to supply enough power to our circuit, so we use an external 5V 1.5A power supply.</a:t>
            </a:r>
          </a:p>
        </p:txBody>
      </p:sp>
    </p:spTree>
    <p:extLst>
      <p:ext uri="{BB962C8B-B14F-4D97-AF65-F5344CB8AC3E}">
        <p14:creationId xmlns:p14="http://schemas.microsoft.com/office/powerpoint/2010/main" val="19278857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54</TotalTime>
  <Words>747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Retrospect</vt:lpstr>
      <vt:lpstr>Team Number: 12</vt:lpstr>
      <vt:lpstr>Robots Can Play Checkers Too</vt:lpstr>
      <vt:lpstr>Project Idea</vt:lpstr>
      <vt:lpstr>I/O Devices</vt:lpstr>
      <vt:lpstr>I/O Devices (Cont.)</vt:lpstr>
      <vt:lpstr>Communication</vt:lpstr>
      <vt:lpstr>Original Work</vt:lpstr>
      <vt:lpstr>What Worked</vt:lpstr>
      <vt:lpstr>What Didn’t Work</vt:lpstr>
      <vt:lpstr>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Number: 12</dc:title>
  <dc:creator>Anthony Slas</dc:creator>
  <cp:lastModifiedBy>Anthony Slas</cp:lastModifiedBy>
  <cp:revision>6</cp:revision>
  <dcterms:created xsi:type="dcterms:W3CDTF">2019-04-25T01:17:51Z</dcterms:created>
  <dcterms:modified xsi:type="dcterms:W3CDTF">2019-04-25T02:12:07Z</dcterms:modified>
</cp:coreProperties>
</file>