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90" r:id="rId5"/>
    <p:sldId id="259" r:id="rId6"/>
    <p:sldId id="260" r:id="rId7"/>
    <p:sldId id="272" r:id="rId8"/>
    <p:sldId id="261" r:id="rId9"/>
    <p:sldId id="262" r:id="rId10"/>
    <p:sldId id="273" r:id="rId11"/>
    <p:sldId id="289"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C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3" autoAdjust="0"/>
    <p:restoredTop sz="94660"/>
  </p:normalViewPr>
  <p:slideViewPr>
    <p:cSldViewPr snapToGrid="0">
      <p:cViewPr varScale="1">
        <p:scale>
          <a:sx n="85" d="100"/>
          <a:sy n="85"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190584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11677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1274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285346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237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86660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224361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192690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271241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A4B6D-6905-4AD2-82B9-AF836E5F5AB7}"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29663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6A4B6D-6905-4AD2-82B9-AF836E5F5AB7}"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42845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6A4B6D-6905-4AD2-82B9-AF836E5F5AB7}"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297149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6A4B6D-6905-4AD2-82B9-AF836E5F5AB7}"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6050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A4B6D-6905-4AD2-82B9-AF836E5F5AB7}"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21702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A4B6D-6905-4AD2-82B9-AF836E5F5AB7}"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7751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A4B6D-6905-4AD2-82B9-AF836E5F5AB7}"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232D-D96B-4937-A2E0-32F44EC184A8}" type="slidenum">
              <a:rPr lang="en-US" smtClean="0"/>
              <a:t>‹#›</a:t>
            </a:fld>
            <a:endParaRPr lang="en-US"/>
          </a:p>
        </p:txBody>
      </p:sp>
    </p:spTree>
    <p:extLst>
      <p:ext uri="{BB962C8B-B14F-4D97-AF65-F5344CB8AC3E}">
        <p14:creationId xmlns:p14="http://schemas.microsoft.com/office/powerpoint/2010/main" val="38769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6A4B6D-6905-4AD2-82B9-AF836E5F5AB7}" type="datetimeFigureOut">
              <a:rPr lang="en-US" smtClean="0"/>
              <a:t>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40A232D-D96B-4937-A2E0-32F44EC184A8}" type="slidenum">
              <a:rPr lang="en-US" smtClean="0"/>
              <a:t>‹#›</a:t>
            </a:fld>
            <a:endParaRPr lang="en-US"/>
          </a:p>
        </p:txBody>
      </p:sp>
    </p:spTree>
    <p:extLst>
      <p:ext uri="{BB962C8B-B14F-4D97-AF65-F5344CB8AC3E}">
        <p14:creationId xmlns:p14="http://schemas.microsoft.com/office/powerpoint/2010/main" val="62713289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234" y="756881"/>
            <a:ext cx="8825658" cy="3329581"/>
          </a:xfrm>
        </p:spPr>
        <p:txBody>
          <a:bodyPr/>
          <a:lstStyle/>
          <a:p>
            <a:pPr algn="ctr"/>
            <a:r>
              <a:rPr lang="en-US" sz="6600" b="1" i="1" dirty="0">
                <a:solidFill>
                  <a:schemeClr val="accent6">
                    <a:lumMod val="50000"/>
                  </a:schemeClr>
                </a:solidFill>
              </a:rPr>
              <a:t>Welcome To Our</a:t>
            </a:r>
            <a:br>
              <a:rPr lang="en-US" sz="6600" b="1" i="1" dirty="0">
                <a:solidFill>
                  <a:schemeClr val="accent6">
                    <a:lumMod val="50000"/>
                  </a:schemeClr>
                </a:solidFill>
              </a:rPr>
            </a:br>
            <a:r>
              <a:rPr lang="en-US" sz="6600" b="1" i="1" dirty="0" smtClean="0">
                <a:solidFill>
                  <a:schemeClr val="accent6">
                    <a:lumMod val="50000"/>
                  </a:schemeClr>
                </a:solidFill>
              </a:rPr>
              <a:t>Presentation</a:t>
            </a:r>
            <a:endParaRPr lang="en-US" sz="6600" b="1" i="1" dirty="0">
              <a:solidFill>
                <a:schemeClr val="accent6">
                  <a:lumMod val="50000"/>
                </a:schemeClr>
              </a:solidFill>
            </a:endParaRPr>
          </a:p>
        </p:txBody>
      </p:sp>
    </p:spTree>
    <p:extLst>
      <p:ext uri="{BB962C8B-B14F-4D97-AF65-F5344CB8AC3E}">
        <p14:creationId xmlns:p14="http://schemas.microsoft.com/office/powerpoint/2010/main" val="556485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59" y="464129"/>
            <a:ext cx="8229600" cy="1143000"/>
          </a:xfrm>
        </p:spPr>
        <p:txBody>
          <a:bodyPr>
            <a:noAutofit/>
          </a:bodyPr>
          <a:lstStyle/>
          <a:p>
            <a:pPr algn="l"/>
            <a:r>
              <a:rPr lang="en-US" b="1" dirty="0" smtClean="0"/>
              <a:t>Definition of religion and </a:t>
            </a:r>
            <a:r>
              <a:rPr lang="en-US" b="1" dirty="0"/>
              <a:t>Religious </a:t>
            </a:r>
            <a:r>
              <a:rPr lang="en-US" b="1" dirty="0" smtClean="0"/>
              <a:t>phenomena(</a:t>
            </a:r>
            <a:r>
              <a:rPr lang="en-US" sz="2800" b="1" dirty="0" smtClean="0">
                <a:latin typeface="Arial Narrow" panose="020B0606020202030204" pitchFamily="34" charset="0"/>
              </a:rPr>
              <a:t>CONT</a:t>
            </a:r>
            <a:r>
              <a:rPr lang="en-US" b="1" dirty="0" smtClean="0"/>
              <a:t>.)</a:t>
            </a:r>
            <a:endParaRPr lang="en-US" b="1" dirty="0"/>
          </a:p>
        </p:txBody>
      </p:sp>
      <p:sp>
        <p:nvSpPr>
          <p:cNvPr id="3" name="Content Placeholder 2"/>
          <p:cNvSpPr>
            <a:spLocks noGrp="1"/>
          </p:cNvSpPr>
          <p:nvPr>
            <p:ph idx="1"/>
          </p:nvPr>
        </p:nvSpPr>
        <p:spPr>
          <a:xfrm>
            <a:off x="1330559" y="1974274"/>
            <a:ext cx="9254313" cy="4038598"/>
          </a:xfrm>
        </p:spPr>
        <p:txBody>
          <a:bodyPr>
            <a:normAutofit/>
          </a:bodyPr>
          <a:lstStyle/>
          <a:p>
            <a:pPr marL="0" indent="0">
              <a:buNone/>
            </a:pPr>
            <a:r>
              <a:rPr lang="en-US" sz="2000" dirty="0"/>
              <a:t>“A religion is a unified system of beliefs and practices relative to sacred things, that is say things set apart and forbidden-beliefs and practices which unite into one single moral community called a church, all those that adhere to them</a:t>
            </a:r>
            <a:r>
              <a:rPr lang="en-US" sz="2000" dirty="0" smtClean="0"/>
              <a:t>”</a:t>
            </a:r>
          </a:p>
          <a:p>
            <a:pPr marL="0" indent="0">
              <a:buNone/>
            </a:pPr>
            <a:r>
              <a:rPr lang="en-US" sz="2000" dirty="0" smtClean="0"/>
              <a:t>“A Religion is a solidarity based system of beliefs and practices that relate to holy ,that is , separate and forbidden things ,beliefs and practices that exist in one and same moral community called the Church ,unite all who belong to it.”</a:t>
            </a:r>
            <a:endParaRPr lang="en-US" sz="2000" dirty="0"/>
          </a:p>
          <a:p>
            <a:pPr marL="0" indent="0">
              <a:buNone/>
            </a:pPr>
            <a:endParaRPr lang="en-US" sz="2000" dirty="0"/>
          </a:p>
        </p:txBody>
      </p:sp>
      <p:sp>
        <p:nvSpPr>
          <p:cNvPr id="5" name="Content Placeholder 2"/>
          <p:cNvSpPr txBox="1">
            <a:spLocks/>
          </p:cNvSpPr>
          <p:nvPr/>
        </p:nvSpPr>
        <p:spPr>
          <a:xfrm>
            <a:off x="1330559" y="4557756"/>
            <a:ext cx="9606511" cy="49329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The analysis of religious phenomena suggests that people  who experience them gain a new quality of belief, they are a special sign of gods activity.</a:t>
            </a:r>
          </a:p>
          <a:p>
            <a:pPr marL="0" indent="0">
              <a:buFont typeface="Wingdings 3" charset="2"/>
              <a:buNone/>
            </a:pPr>
            <a:r>
              <a:rPr lang="en-US" dirty="0" smtClean="0"/>
              <a:t>Religious phenomena can be classify in two fundamental categories beliefs and rules.</a:t>
            </a:r>
          </a:p>
          <a:p>
            <a:endParaRPr lang="en-US" dirty="0"/>
          </a:p>
        </p:txBody>
      </p:sp>
    </p:spTree>
    <p:extLst>
      <p:ext uri="{BB962C8B-B14F-4D97-AF65-F5344CB8AC3E}">
        <p14:creationId xmlns:p14="http://schemas.microsoft.com/office/powerpoint/2010/main" val="18115431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34" y="637309"/>
            <a:ext cx="8596668" cy="1320800"/>
          </a:xfrm>
        </p:spPr>
        <p:txBody>
          <a:bodyPr/>
          <a:lstStyle/>
          <a:p>
            <a:r>
              <a:rPr lang="en-US" b="1" dirty="0">
                <a:solidFill>
                  <a:srgbClr val="F496CB">
                    <a:lumMod val="75000"/>
                  </a:srgbClr>
                </a:solidFill>
              </a:rPr>
              <a:t>Definition of religion and Religious phenomena</a:t>
            </a:r>
            <a:endParaRPr lang="en-US" dirty="0"/>
          </a:p>
        </p:txBody>
      </p:sp>
      <p:sp>
        <p:nvSpPr>
          <p:cNvPr id="3" name="Content Placeholder 2"/>
          <p:cNvSpPr>
            <a:spLocks noGrp="1"/>
          </p:cNvSpPr>
          <p:nvPr>
            <p:ph idx="1"/>
          </p:nvPr>
        </p:nvSpPr>
        <p:spPr>
          <a:xfrm>
            <a:off x="1439334" y="2188298"/>
            <a:ext cx="8596668" cy="3880773"/>
          </a:xfrm>
        </p:spPr>
        <p:txBody>
          <a:bodyPr>
            <a:normAutofit fontScale="92500" lnSpcReduction="10000"/>
          </a:bodyPr>
          <a:lstStyle/>
          <a:p>
            <a:r>
              <a:rPr lang="en-US" sz="2400" b="1" dirty="0" smtClean="0">
                <a:solidFill>
                  <a:schemeClr val="accent6">
                    <a:lumMod val="50000"/>
                  </a:schemeClr>
                </a:solidFill>
              </a:rPr>
              <a:t>Sacred things:</a:t>
            </a:r>
          </a:p>
          <a:p>
            <a:pPr marL="0" indent="0">
              <a:buNone/>
            </a:pPr>
            <a:r>
              <a:rPr lang="en-US" dirty="0" smtClean="0"/>
              <a:t>“what the prohibitions protect and isolate”</a:t>
            </a:r>
          </a:p>
          <a:p>
            <a:r>
              <a:rPr lang="en-US" sz="2400" b="1" dirty="0" smtClean="0">
                <a:solidFill>
                  <a:schemeClr val="accent6">
                    <a:lumMod val="50000"/>
                  </a:schemeClr>
                </a:solidFill>
              </a:rPr>
              <a:t>Profane things :</a:t>
            </a:r>
          </a:p>
          <a:p>
            <a:pPr marL="0" indent="0">
              <a:buNone/>
            </a:pPr>
            <a:r>
              <a:rPr lang="en-US" dirty="0" smtClean="0"/>
              <a:t>“what these prohibitions relate to and who must keep their distance from sacred things’’</a:t>
            </a:r>
          </a:p>
          <a:p>
            <a:r>
              <a:rPr lang="en-US" sz="2400" b="1" dirty="0" smtClean="0">
                <a:solidFill>
                  <a:schemeClr val="accent6">
                    <a:lumMod val="50000"/>
                  </a:schemeClr>
                </a:solidFill>
              </a:rPr>
              <a:t>Religious Beliefs:</a:t>
            </a:r>
          </a:p>
          <a:p>
            <a:pPr marL="0" indent="0">
              <a:buNone/>
            </a:pPr>
            <a:r>
              <a:rPr lang="en-US" dirty="0" smtClean="0"/>
              <a:t>“Concepts that express the nature of sacred things and the relationships they hold with one another or with profane things”.</a:t>
            </a:r>
          </a:p>
          <a:p>
            <a:r>
              <a:rPr lang="en-US" sz="2400" b="1" dirty="0" smtClean="0">
                <a:solidFill>
                  <a:schemeClr val="accent6">
                    <a:lumMod val="50000"/>
                  </a:schemeClr>
                </a:solidFill>
              </a:rPr>
              <a:t>Rites </a:t>
            </a:r>
            <a:r>
              <a:rPr lang="en-US" dirty="0" smtClean="0">
                <a:solidFill>
                  <a:schemeClr val="accent6">
                    <a:lumMod val="50000"/>
                  </a:schemeClr>
                </a:solidFill>
              </a:rPr>
              <a:t>:</a:t>
            </a:r>
          </a:p>
          <a:p>
            <a:pPr marL="0" indent="0">
              <a:buNone/>
            </a:pPr>
            <a:r>
              <a:rPr lang="en-US" dirty="0" smtClean="0"/>
              <a:t>“Rules of conduct that dictate how people should behave in relation to sacred things”.</a:t>
            </a:r>
          </a:p>
        </p:txBody>
      </p:sp>
    </p:spTree>
    <p:extLst>
      <p:ext uri="{BB962C8B-B14F-4D97-AF65-F5344CB8AC3E}">
        <p14:creationId xmlns:p14="http://schemas.microsoft.com/office/powerpoint/2010/main" val="92323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280" y="685800"/>
            <a:ext cx="8229600" cy="1143000"/>
          </a:xfrm>
        </p:spPr>
        <p:txBody>
          <a:bodyPr>
            <a:normAutofit/>
          </a:bodyPr>
          <a:lstStyle/>
          <a:p>
            <a:pPr algn="l"/>
            <a:r>
              <a:rPr lang="en-US" sz="4000" b="1" dirty="0" smtClean="0"/>
              <a:t>Animism</a:t>
            </a:r>
            <a:br>
              <a:rPr lang="en-US" sz="4000" b="1" dirty="0" smtClean="0"/>
            </a:br>
            <a:r>
              <a:rPr lang="en-US" sz="1800" b="1" dirty="0" smtClean="0"/>
              <a:t>by Edward B. Tylor and Herbert Spencer</a:t>
            </a:r>
            <a:endParaRPr lang="en-US" sz="1800" b="1" dirty="0"/>
          </a:p>
        </p:txBody>
      </p:sp>
      <p:sp>
        <p:nvSpPr>
          <p:cNvPr id="3" name="Content Placeholder 2"/>
          <p:cNvSpPr>
            <a:spLocks noGrp="1"/>
          </p:cNvSpPr>
          <p:nvPr>
            <p:ph idx="1"/>
          </p:nvPr>
        </p:nvSpPr>
        <p:spPr>
          <a:xfrm>
            <a:off x="1249680" y="1828800"/>
            <a:ext cx="9517380" cy="3634740"/>
          </a:xfrm>
        </p:spPr>
        <p:txBody>
          <a:bodyPr>
            <a:normAutofit/>
          </a:bodyPr>
          <a:lstStyle/>
          <a:p>
            <a:pPr>
              <a:buFont typeface="Wingdings" panose="05000000000000000000" pitchFamily="2" charset="2"/>
              <a:buChar char="Ø"/>
            </a:pPr>
            <a:r>
              <a:rPr lang="en-US" sz="2400" dirty="0"/>
              <a:t>According to the animistic theory, “the idea of human soul was first suggested by the contrast between the mantel representations experienced while asleep and those of normal experience.</a:t>
            </a:r>
          </a:p>
          <a:p>
            <a:pPr>
              <a:buFont typeface="Wingdings" panose="05000000000000000000" pitchFamily="2" charset="2"/>
              <a:buChar char="Ø"/>
            </a:pPr>
            <a:r>
              <a:rPr lang="en-US" sz="2400" dirty="0"/>
              <a:t>The soul has a  “Second self” that manifests in dreams but remains connected to the body.</a:t>
            </a:r>
          </a:p>
          <a:p>
            <a:pPr>
              <a:buFont typeface="Wingdings" panose="05000000000000000000" pitchFamily="2" charset="2"/>
              <a:buChar char="Ø"/>
            </a:pPr>
            <a:r>
              <a:rPr lang="en-US" sz="2400" dirty="0"/>
              <a:t>People assign animate properties to inanimate objects.</a:t>
            </a:r>
          </a:p>
        </p:txBody>
      </p:sp>
    </p:spTree>
    <p:extLst>
      <p:ext uri="{BB962C8B-B14F-4D97-AF65-F5344CB8AC3E}">
        <p14:creationId xmlns:p14="http://schemas.microsoft.com/office/powerpoint/2010/main" val="3760282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143000"/>
          </a:xfrm>
        </p:spPr>
        <p:txBody>
          <a:bodyPr>
            <a:normAutofit/>
          </a:bodyPr>
          <a:lstStyle/>
          <a:p>
            <a:pPr algn="l"/>
            <a:r>
              <a:rPr lang="en-US" b="1" dirty="0"/>
              <a:t>Durkheim’s Problems With Animism </a:t>
            </a:r>
          </a:p>
        </p:txBody>
      </p:sp>
      <p:sp>
        <p:nvSpPr>
          <p:cNvPr id="3" name="Content Placeholder 2"/>
          <p:cNvSpPr>
            <a:spLocks noGrp="1"/>
          </p:cNvSpPr>
          <p:nvPr>
            <p:ph idx="1"/>
          </p:nvPr>
        </p:nvSpPr>
        <p:spPr>
          <a:xfrm>
            <a:off x="1905000" y="2133600"/>
            <a:ext cx="8229600" cy="3429000"/>
          </a:xfrm>
        </p:spPr>
        <p:txBody>
          <a:bodyPr>
            <a:normAutofit/>
          </a:bodyPr>
          <a:lstStyle/>
          <a:p>
            <a:pPr>
              <a:buFont typeface="Wingdings" panose="05000000000000000000" pitchFamily="2" charset="2"/>
              <a:buChar char="Ø"/>
            </a:pPr>
            <a:r>
              <a:rPr lang="en-US" sz="2400" dirty="0"/>
              <a:t>Does not explain why the soul is grounded to the individual.</a:t>
            </a:r>
          </a:p>
          <a:p>
            <a:pPr>
              <a:buFont typeface="Wingdings" panose="05000000000000000000" pitchFamily="2" charset="2"/>
              <a:buChar char="Ø"/>
            </a:pPr>
            <a:r>
              <a:rPr lang="en-US" sz="2400" dirty="0"/>
              <a:t>Does not account for other possible explanations for dreams</a:t>
            </a:r>
          </a:p>
          <a:p>
            <a:pPr>
              <a:buFont typeface="Wingdings" panose="05000000000000000000" pitchFamily="2" charset="2"/>
              <a:buChar char="Ø"/>
            </a:pPr>
            <a:r>
              <a:rPr lang="en-US" sz="2400" dirty="0"/>
              <a:t>Does not answer why people would choose to explain dreams as  opposed to other puzzles.</a:t>
            </a:r>
          </a:p>
        </p:txBody>
      </p:sp>
    </p:spTree>
    <p:extLst>
      <p:ext uri="{BB962C8B-B14F-4D97-AF65-F5344CB8AC3E}">
        <p14:creationId xmlns:p14="http://schemas.microsoft.com/office/powerpoint/2010/main" val="1223379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7" y="935182"/>
            <a:ext cx="8229600" cy="1143000"/>
          </a:xfrm>
        </p:spPr>
        <p:txBody>
          <a:bodyPr>
            <a:normAutofit/>
          </a:bodyPr>
          <a:lstStyle/>
          <a:p>
            <a:pPr algn="l"/>
            <a:r>
              <a:rPr lang="en-US" b="1" dirty="0" smtClean="0"/>
              <a:t>Naturism (Natural Mythology)</a:t>
            </a:r>
            <a:r>
              <a:rPr lang="en-US" sz="2800" b="1" dirty="0" smtClean="0"/>
              <a:t> </a:t>
            </a:r>
            <a:br>
              <a:rPr lang="en-US" sz="2800" b="1" dirty="0" smtClean="0"/>
            </a:br>
            <a:r>
              <a:rPr lang="en-US" sz="1800" b="1" dirty="0" smtClean="0"/>
              <a:t>by Friedrich Max</a:t>
            </a:r>
            <a:endParaRPr lang="en-US" sz="1800" b="1" dirty="0"/>
          </a:p>
        </p:txBody>
      </p:sp>
      <p:sp>
        <p:nvSpPr>
          <p:cNvPr id="3" name="Content Placeholder 2"/>
          <p:cNvSpPr>
            <a:spLocks noGrp="1"/>
          </p:cNvSpPr>
          <p:nvPr>
            <p:ph idx="1"/>
          </p:nvPr>
        </p:nvSpPr>
        <p:spPr>
          <a:xfrm>
            <a:off x="1482437" y="2410690"/>
            <a:ext cx="9864437" cy="2549238"/>
          </a:xfrm>
        </p:spPr>
        <p:txBody>
          <a:bodyPr>
            <a:normAutofit/>
          </a:bodyPr>
          <a:lstStyle/>
          <a:p>
            <a:pPr>
              <a:buFont typeface="Wingdings" panose="05000000000000000000" pitchFamily="2" charset="2"/>
              <a:buChar char="Ø"/>
            </a:pPr>
            <a:r>
              <a:rPr lang="en-US" sz="2400" dirty="0"/>
              <a:t>Naturism reduces religion to nothing  more than an immense metaphor without objective foundation.</a:t>
            </a:r>
          </a:p>
          <a:p>
            <a:pPr>
              <a:buFont typeface="Wingdings" panose="05000000000000000000" pitchFamily="2" charset="2"/>
              <a:buChar char="Ø"/>
            </a:pPr>
            <a:r>
              <a:rPr lang="en-US" sz="2400" dirty="0"/>
              <a:t>Commonly naturism develops into idolatry and </a:t>
            </a:r>
            <a:r>
              <a:rPr lang="en-US" sz="2400" dirty="0" smtClean="0"/>
              <a:t>polytheism. </a:t>
            </a:r>
            <a:endParaRPr lang="en-US" sz="2400" dirty="0"/>
          </a:p>
          <a:p>
            <a:pPr>
              <a:buFont typeface="Wingdings" panose="05000000000000000000" pitchFamily="2" charset="2"/>
              <a:buChar char="Ø"/>
            </a:pPr>
            <a:r>
              <a:rPr lang="en-US" sz="2400" dirty="0"/>
              <a:t>Nature is given human qualities.</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4099193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143000"/>
          </a:xfrm>
        </p:spPr>
        <p:txBody>
          <a:bodyPr>
            <a:normAutofit/>
          </a:bodyPr>
          <a:lstStyle/>
          <a:p>
            <a:pPr algn="l"/>
            <a:r>
              <a:rPr lang="en-US" b="1" dirty="0"/>
              <a:t>Totem as Elementary Religion </a:t>
            </a:r>
          </a:p>
        </p:txBody>
      </p:sp>
      <p:sp>
        <p:nvSpPr>
          <p:cNvPr id="3" name="Content Placeholder 2"/>
          <p:cNvSpPr>
            <a:spLocks noGrp="1"/>
          </p:cNvSpPr>
          <p:nvPr>
            <p:ph idx="1"/>
          </p:nvPr>
        </p:nvSpPr>
        <p:spPr>
          <a:xfrm>
            <a:off x="1905000" y="2133600"/>
            <a:ext cx="8229600" cy="3048000"/>
          </a:xfrm>
        </p:spPr>
        <p:txBody>
          <a:bodyPr>
            <a:normAutofit/>
          </a:bodyPr>
          <a:lstStyle/>
          <a:p>
            <a:pPr>
              <a:buFont typeface="Wingdings" panose="05000000000000000000" pitchFamily="2" charset="2"/>
              <a:buChar char="Ø"/>
            </a:pPr>
            <a:r>
              <a:rPr lang="en-US" sz="2400" dirty="0"/>
              <a:t>The  approach </a:t>
            </a:r>
            <a:r>
              <a:rPr lang="en-US" sz="2400" dirty="0" err="1"/>
              <a:t>totemism</a:t>
            </a:r>
            <a:r>
              <a:rPr lang="en-US" sz="2400" dirty="0"/>
              <a:t> is the most elementary from of religion implies that all other forms have evolved from it.</a:t>
            </a:r>
          </a:p>
          <a:p>
            <a:pPr>
              <a:buFont typeface="Wingdings" panose="05000000000000000000" pitchFamily="2" charset="2"/>
              <a:buChar char="Ø"/>
            </a:pPr>
            <a:r>
              <a:rPr lang="en-US" sz="2400" dirty="0" err="1"/>
              <a:t>Totemism</a:t>
            </a:r>
            <a:r>
              <a:rPr lang="en-US" sz="2400" dirty="0"/>
              <a:t> is thus  a religion in which three classes of things the totemic </a:t>
            </a:r>
            <a:r>
              <a:rPr lang="en-US" sz="2400" dirty="0" smtClean="0"/>
              <a:t>emblem </a:t>
            </a:r>
            <a:r>
              <a:rPr lang="en-US" sz="2400" dirty="0"/>
              <a:t>,The animal or plant and the member of the clam ,are recognized as sacred.</a:t>
            </a:r>
          </a:p>
        </p:txBody>
      </p:sp>
    </p:spTree>
    <p:extLst>
      <p:ext uri="{BB962C8B-B14F-4D97-AF65-F5344CB8AC3E}">
        <p14:creationId xmlns:p14="http://schemas.microsoft.com/office/powerpoint/2010/main" val="11920338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146" y="706581"/>
            <a:ext cx="8229600" cy="1143000"/>
          </a:xfrm>
        </p:spPr>
        <p:txBody>
          <a:bodyPr>
            <a:normAutofit/>
          </a:bodyPr>
          <a:lstStyle/>
          <a:p>
            <a:pPr algn="l"/>
            <a:r>
              <a:rPr lang="en-US" b="1" dirty="0"/>
              <a:t>The Principle Totemic of Beliefs</a:t>
            </a:r>
          </a:p>
        </p:txBody>
      </p:sp>
      <p:sp>
        <p:nvSpPr>
          <p:cNvPr id="3" name="Content Placeholder 2"/>
          <p:cNvSpPr>
            <a:spLocks noGrp="1"/>
          </p:cNvSpPr>
          <p:nvPr>
            <p:ph idx="1"/>
          </p:nvPr>
        </p:nvSpPr>
        <p:spPr>
          <a:xfrm>
            <a:off x="1413164" y="2105891"/>
            <a:ext cx="9864436" cy="3048000"/>
          </a:xfrm>
        </p:spPr>
        <p:txBody>
          <a:bodyPr>
            <a:normAutofit/>
          </a:bodyPr>
          <a:lstStyle/>
          <a:p>
            <a:pPr>
              <a:buFont typeface="Wingdings" panose="05000000000000000000" pitchFamily="2" charset="2"/>
              <a:buChar char="Ø"/>
            </a:pPr>
            <a:r>
              <a:rPr lang="en-US" sz="2400" dirty="0"/>
              <a:t>Durkheim argued that </a:t>
            </a:r>
            <a:r>
              <a:rPr lang="en-US" sz="2400" dirty="0" err="1" smtClean="0"/>
              <a:t>totemism</a:t>
            </a:r>
            <a:r>
              <a:rPr lang="en-US" sz="2400" dirty="0" smtClean="0"/>
              <a:t> </a:t>
            </a:r>
            <a:r>
              <a:rPr lang="en-US" sz="2400" dirty="0"/>
              <a:t>is the most basic </a:t>
            </a:r>
            <a:r>
              <a:rPr lang="en-US" sz="2400" dirty="0" smtClean="0"/>
              <a:t>religion , that </a:t>
            </a:r>
            <a:r>
              <a:rPr lang="en-US" sz="2400" dirty="0"/>
              <a:t>the totemic principle represents a universal</a:t>
            </a:r>
            <a:r>
              <a:rPr lang="en-US" sz="2400" dirty="0" smtClean="0"/>
              <a:t>, impersonal</a:t>
            </a:r>
            <a:r>
              <a:rPr lang="en-US" sz="2400" dirty="0"/>
              <a:t>, supernatural power of life </a:t>
            </a:r>
            <a:r>
              <a:rPr lang="en-US" sz="2400" dirty="0" smtClean="0"/>
              <a:t>force , but </a:t>
            </a:r>
            <a:r>
              <a:rPr lang="en-US" sz="2400" dirty="0"/>
              <a:t>that this force really represents the moral and epistemological power of </a:t>
            </a:r>
            <a:r>
              <a:rPr lang="en-US" sz="2400" dirty="0" smtClean="0"/>
              <a:t>society</a:t>
            </a:r>
            <a:r>
              <a:rPr lang="en-US" sz="2400" dirty="0"/>
              <a:t>.</a:t>
            </a:r>
          </a:p>
        </p:txBody>
      </p:sp>
    </p:spTree>
    <p:extLst>
      <p:ext uri="{BB962C8B-B14F-4D97-AF65-F5344CB8AC3E}">
        <p14:creationId xmlns:p14="http://schemas.microsoft.com/office/powerpoint/2010/main" val="14698219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5" y="976745"/>
            <a:ext cx="8229600" cy="1143000"/>
          </a:xfrm>
        </p:spPr>
        <p:txBody>
          <a:bodyPr>
            <a:normAutofit/>
          </a:bodyPr>
          <a:lstStyle/>
          <a:p>
            <a:r>
              <a:rPr lang="en-US" sz="3200" b="1" dirty="0"/>
              <a:t>The Individual Totem And The Sexual Totem</a:t>
            </a:r>
            <a:endParaRPr lang="en-US" sz="2400" b="1" dirty="0"/>
          </a:p>
        </p:txBody>
      </p:sp>
      <p:sp>
        <p:nvSpPr>
          <p:cNvPr id="3" name="Content Placeholder 2"/>
          <p:cNvSpPr>
            <a:spLocks noGrp="1"/>
          </p:cNvSpPr>
          <p:nvPr>
            <p:ph idx="1"/>
          </p:nvPr>
        </p:nvSpPr>
        <p:spPr>
          <a:xfrm>
            <a:off x="1905000" y="2362200"/>
            <a:ext cx="8229600" cy="3048000"/>
          </a:xfrm>
        </p:spPr>
        <p:txBody>
          <a:bodyPr>
            <a:normAutofit/>
          </a:bodyPr>
          <a:lstStyle/>
          <a:p>
            <a:pPr>
              <a:buFont typeface="Wingdings" panose="05000000000000000000" pitchFamily="2" charset="2"/>
              <a:buChar char="Ø"/>
            </a:pPr>
            <a:r>
              <a:rPr lang="en-US" sz="2400" dirty="0"/>
              <a:t>Individual totem that belong to each individual , that express his personality and whose cult  he celebrates privately.</a:t>
            </a:r>
          </a:p>
          <a:p>
            <a:pPr>
              <a:buFont typeface="Wingdings" panose="05000000000000000000" pitchFamily="2" charset="2"/>
              <a:buChar char="Ø"/>
            </a:pPr>
            <a:r>
              <a:rPr lang="en-US" sz="2400" dirty="0"/>
              <a:t>Sexual </a:t>
            </a:r>
            <a:r>
              <a:rPr lang="en-US" sz="2400" dirty="0" err="1"/>
              <a:t>totemism</a:t>
            </a:r>
            <a:r>
              <a:rPr lang="en-US" sz="2400" dirty="0"/>
              <a:t> found only in Australia and in a small number of tribes , It has been reported mainly in victoria and in new south Wales.</a:t>
            </a:r>
          </a:p>
        </p:txBody>
      </p:sp>
    </p:spTree>
    <p:extLst>
      <p:ext uri="{BB962C8B-B14F-4D97-AF65-F5344CB8AC3E}">
        <p14:creationId xmlns:p14="http://schemas.microsoft.com/office/powerpoint/2010/main" val="30267621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962891"/>
            <a:ext cx="8229600" cy="1143000"/>
          </a:xfrm>
        </p:spPr>
        <p:txBody>
          <a:bodyPr>
            <a:normAutofit/>
          </a:bodyPr>
          <a:lstStyle/>
          <a:p>
            <a:r>
              <a:rPr lang="en-US" sz="3200" b="1" dirty="0"/>
              <a:t>The totemic animal and man</a:t>
            </a:r>
            <a:endParaRPr lang="en-US" sz="2400" b="1" dirty="0"/>
          </a:p>
        </p:txBody>
      </p:sp>
      <p:sp>
        <p:nvSpPr>
          <p:cNvPr id="3" name="Content Placeholder 2"/>
          <p:cNvSpPr>
            <a:spLocks noGrp="1"/>
          </p:cNvSpPr>
          <p:nvPr>
            <p:ph idx="1"/>
          </p:nvPr>
        </p:nvSpPr>
        <p:spPr>
          <a:xfrm>
            <a:off x="1905000" y="2362200"/>
            <a:ext cx="8229600" cy="3048000"/>
          </a:xfrm>
        </p:spPr>
        <p:txBody>
          <a:bodyPr>
            <a:normAutofit/>
          </a:bodyPr>
          <a:lstStyle/>
          <a:p>
            <a:pPr>
              <a:buFont typeface="Wingdings" panose="05000000000000000000" pitchFamily="2" charset="2"/>
              <a:buChar char="Ø"/>
            </a:pPr>
            <a:r>
              <a:rPr lang="en-US" sz="2400" dirty="0"/>
              <a:t>Sacredness of the totemic animals.</a:t>
            </a:r>
          </a:p>
          <a:p>
            <a:pPr>
              <a:buFont typeface="Wingdings" panose="05000000000000000000" pitchFamily="2" charset="2"/>
              <a:buChar char="Ø"/>
            </a:pPr>
            <a:r>
              <a:rPr lang="en-US" sz="2400" dirty="0"/>
              <a:t>Prohibition against eating and killing them and against picking totemic plants.</a:t>
            </a:r>
          </a:p>
          <a:p>
            <a:pPr>
              <a:buFont typeface="Wingdings" panose="05000000000000000000" pitchFamily="2" charset="2"/>
              <a:buChar char="Ø"/>
            </a:pPr>
            <a:r>
              <a:rPr lang="en-US" sz="2400" dirty="0"/>
              <a:t>Various mitigations of these </a:t>
            </a:r>
            <a:r>
              <a:rPr lang="en-US" sz="2400" dirty="0" smtClean="0"/>
              <a:t>prohibitions. </a:t>
            </a: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Kinship with the totemic plant or animal.</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261044293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143000"/>
          </a:xfrm>
        </p:spPr>
        <p:txBody>
          <a:bodyPr>
            <a:normAutofit/>
          </a:bodyPr>
          <a:lstStyle/>
          <a:p>
            <a:r>
              <a:rPr lang="en-US" sz="3200" b="1" dirty="0"/>
              <a:t>Critical </a:t>
            </a:r>
            <a:r>
              <a:rPr lang="en-US" sz="3200" b="1" dirty="0" smtClean="0"/>
              <a:t>examination </a:t>
            </a:r>
            <a:r>
              <a:rPr lang="en-US" sz="3200" b="1" dirty="0"/>
              <a:t>of the theories </a:t>
            </a:r>
            <a:endParaRPr lang="en-US" sz="2400" b="1" dirty="0"/>
          </a:p>
        </p:txBody>
      </p:sp>
      <p:sp>
        <p:nvSpPr>
          <p:cNvPr id="3" name="Content Placeholder 2"/>
          <p:cNvSpPr>
            <a:spLocks noGrp="1"/>
          </p:cNvSpPr>
          <p:nvPr>
            <p:ph idx="1"/>
          </p:nvPr>
        </p:nvSpPr>
        <p:spPr>
          <a:xfrm>
            <a:off x="1905000" y="2362200"/>
            <a:ext cx="8229600" cy="3048000"/>
          </a:xfrm>
        </p:spPr>
        <p:txBody>
          <a:bodyPr>
            <a:normAutofit/>
          </a:bodyPr>
          <a:lstStyle/>
          <a:p>
            <a:pPr>
              <a:buFont typeface="Wingdings" panose="05000000000000000000" pitchFamily="2" charset="2"/>
              <a:buChar char="Ø"/>
            </a:pPr>
            <a:r>
              <a:rPr lang="en-US" sz="2400" dirty="0"/>
              <a:t>Theories that derive </a:t>
            </a:r>
            <a:r>
              <a:rPr lang="en-US" sz="2400" dirty="0" err="1"/>
              <a:t>totemism</a:t>
            </a:r>
            <a:r>
              <a:rPr lang="en-US" sz="2400" dirty="0"/>
              <a:t> from and earlier religion from the ancestor cult.</a:t>
            </a:r>
          </a:p>
          <a:p>
            <a:pPr>
              <a:buFont typeface="Wingdings" panose="05000000000000000000" pitchFamily="2" charset="2"/>
              <a:buChar char="Ø"/>
            </a:pPr>
            <a:r>
              <a:rPr lang="en-US" sz="2400" dirty="0"/>
              <a:t>Local </a:t>
            </a:r>
            <a:r>
              <a:rPr lang="en-US" sz="2400" dirty="0" err="1"/>
              <a:t>totemism</a:t>
            </a:r>
            <a:r>
              <a:rPr lang="en-US" sz="2400" dirty="0"/>
              <a:t> is not primitive.</a:t>
            </a:r>
          </a:p>
          <a:p>
            <a:pPr>
              <a:buFont typeface="Wingdings" panose="05000000000000000000" pitchFamily="2" charset="2"/>
              <a:buChar char="Ø"/>
            </a:pPr>
            <a:endParaRPr lang="en-US" sz="2400" dirty="0"/>
          </a:p>
          <a:p>
            <a:pPr>
              <a:buFont typeface="Courier New"/>
              <a:buChar char="o"/>
            </a:pPr>
            <a:endParaRPr lang="en-US" sz="2400" dirty="0"/>
          </a:p>
        </p:txBody>
      </p:sp>
    </p:spTree>
    <p:extLst>
      <p:ext uri="{BB962C8B-B14F-4D97-AF65-F5344CB8AC3E}">
        <p14:creationId xmlns:p14="http://schemas.microsoft.com/office/powerpoint/2010/main" val="212558374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Table 60">
            <a:extLst>
              <a:ext uri="{FF2B5EF4-FFF2-40B4-BE49-F238E27FC236}">
                <a16:creationId xmlns:a16="http://schemas.microsoft.com/office/drawing/2014/main" xmlns="" id="{04ECE893-766B-554A-B01A-01E2CFE4F6E1}"/>
              </a:ext>
            </a:extLst>
          </p:cNvPr>
          <p:cNvGraphicFramePr>
            <a:graphicFrameLocks noGrp="1"/>
          </p:cNvGraphicFramePr>
          <p:nvPr>
            <p:ph idx="1"/>
            <p:extLst>
              <p:ext uri="{D42A27DB-BD31-4B8C-83A1-F6EECF244321}">
                <p14:modId xmlns:p14="http://schemas.microsoft.com/office/powerpoint/2010/main" val="1326878934"/>
              </p:ext>
            </p:extLst>
          </p:nvPr>
        </p:nvGraphicFramePr>
        <p:xfrm>
          <a:off x="1103312" y="2052637"/>
          <a:ext cx="9936222" cy="3697860"/>
        </p:xfrm>
        <a:graphic>
          <a:graphicData uri="http://schemas.openxmlformats.org/drawingml/2006/table">
            <a:tbl>
              <a:tblPr firstRow="1" bandRow="1">
                <a:tableStyleId>{5C22544A-7EE6-4342-B048-85BDC9FD1C3A}</a:tableStyleId>
              </a:tblPr>
              <a:tblGrid>
                <a:gridCol w="4968111">
                  <a:extLst>
                    <a:ext uri="{9D8B030D-6E8A-4147-A177-3AD203B41FA5}">
                      <a16:colId xmlns:a16="http://schemas.microsoft.com/office/drawing/2014/main" xmlns="" val="2427419890"/>
                    </a:ext>
                  </a:extLst>
                </a:gridCol>
                <a:gridCol w="4968111">
                  <a:extLst>
                    <a:ext uri="{9D8B030D-6E8A-4147-A177-3AD203B41FA5}">
                      <a16:colId xmlns:a16="http://schemas.microsoft.com/office/drawing/2014/main" xmlns="" val="4097431684"/>
                    </a:ext>
                  </a:extLst>
                </a:gridCol>
              </a:tblGrid>
              <a:tr h="616310">
                <a:tc>
                  <a:txBody>
                    <a:bodyPr/>
                    <a:lstStyle/>
                    <a:p>
                      <a:r>
                        <a:rPr lang="en-US" sz="2800" dirty="0"/>
                        <a:t>				Name </a:t>
                      </a:r>
                    </a:p>
                  </a:txBody>
                  <a:tcPr/>
                </a:tc>
                <a:tc>
                  <a:txBody>
                    <a:bodyPr/>
                    <a:lstStyle/>
                    <a:p>
                      <a:r>
                        <a:rPr lang="en-US" sz="2800" dirty="0"/>
                        <a:t>			ID Number </a:t>
                      </a:r>
                    </a:p>
                  </a:txBody>
                  <a:tcPr/>
                </a:tc>
                <a:extLst>
                  <a:ext uri="{0D108BD9-81ED-4DB2-BD59-A6C34878D82A}">
                    <a16:rowId xmlns:a16="http://schemas.microsoft.com/office/drawing/2014/main" xmlns="" val="2819506778"/>
                  </a:ext>
                </a:extLst>
              </a:tr>
              <a:tr h="616310">
                <a:tc>
                  <a:txBody>
                    <a:bodyPr/>
                    <a:lstStyle/>
                    <a:p>
                      <a:r>
                        <a:rPr lang="en-US" sz="2800" dirty="0"/>
                        <a:t>Md. </a:t>
                      </a:r>
                      <a:r>
                        <a:rPr lang="en-US" sz="2800" dirty="0" err="1"/>
                        <a:t>Sohag</a:t>
                      </a:r>
                      <a:r>
                        <a:rPr lang="en-US" sz="2800" dirty="0"/>
                        <a:t> </a:t>
                      </a:r>
                      <a:r>
                        <a:rPr lang="en-US" sz="2800" dirty="0" err="1"/>
                        <a:t>Mondol</a:t>
                      </a:r>
                      <a:r>
                        <a:rPr lang="en-US" sz="2800" dirty="0"/>
                        <a:t> </a:t>
                      </a:r>
                    </a:p>
                  </a:txBody>
                  <a:tcPr/>
                </a:tc>
                <a:tc>
                  <a:txBody>
                    <a:bodyPr/>
                    <a:lstStyle/>
                    <a:p>
                      <a:r>
                        <a:rPr lang="en-US" sz="2800" dirty="0"/>
                        <a:t>	1815021</a:t>
                      </a:r>
                    </a:p>
                  </a:txBody>
                  <a:tcPr/>
                </a:tc>
                <a:extLst>
                  <a:ext uri="{0D108BD9-81ED-4DB2-BD59-A6C34878D82A}">
                    <a16:rowId xmlns:a16="http://schemas.microsoft.com/office/drawing/2014/main" xmlns="" val="3433496899"/>
                  </a:ext>
                </a:extLst>
              </a:tr>
              <a:tr h="616310">
                <a:tc>
                  <a:txBody>
                    <a:bodyPr/>
                    <a:lstStyle/>
                    <a:p>
                      <a:r>
                        <a:rPr lang="en-US" sz="2800" dirty="0"/>
                        <a:t>Md. Abu Saleh </a:t>
                      </a:r>
                      <a:r>
                        <a:rPr lang="en-US" sz="2800" dirty="0" err="1"/>
                        <a:t>Shamim</a:t>
                      </a:r>
                      <a:endParaRPr lang="en-US" sz="2800" dirty="0"/>
                    </a:p>
                  </a:txBody>
                  <a:tcPr/>
                </a:tc>
                <a:tc>
                  <a:txBody>
                    <a:bodyPr/>
                    <a:lstStyle/>
                    <a:p>
                      <a:r>
                        <a:rPr lang="en-US" sz="2800" dirty="0"/>
                        <a:t>	1815022</a:t>
                      </a:r>
                    </a:p>
                  </a:txBody>
                  <a:tcPr/>
                </a:tc>
                <a:extLst>
                  <a:ext uri="{0D108BD9-81ED-4DB2-BD59-A6C34878D82A}">
                    <a16:rowId xmlns:a16="http://schemas.microsoft.com/office/drawing/2014/main" xmlns="" val="3504820832"/>
                  </a:ext>
                </a:extLst>
              </a:tr>
              <a:tr h="616310">
                <a:tc>
                  <a:txBody>
                    <a:bodyPr/>
                    <a:lstStyle/>
                    <a:p>
                      <a:r>
                        <a:rPr lang="en-US" sz="2800" dirty="0"/>
                        <a:t>Most. Afrin </a:t>
                      </a:r>
                      <a:r>
                        <a:rPr lang="en-US" sz="2800" dirty="0" err="1"/>
                        <a:t>Siddika</a:t>
                      </a:r>
                      <a:r>
                        <a:rPr lang="en-US" sz="2800" dirty="0"/>
                        <a:t> </a:t>
                      </a:r>
                    </a:p>
                  </a:txBody>
                  <a:tcPr/>
                </a:tc>
                <a:tc>
                  <a:txBody>
                    <a:bodyPr/>
                    <a:lstStyle/>
                    <a:p>
                      <a:r>
                        <a:rPr lang="en-US" sz="2800" dirty="0"/>
                        <a:t>	1815023</a:t>
                      </a:r>
                    </a:p>
                  </a:txBody>
                  <a:tcPr/>
                </a:tc>
                <a:extLst>
                  <a:ext uri="{0D108BD9-81ED-4DB2-BD59-A6C34878D82A}">
                    <a16:rowId xmlns:a16="http://schemas.microsoft.com/office/drawing/2014/main" xmlns="" val="4132021005"/>
                  </a:ext>
                </a:extLst>
              </a:tr>
              <a:tr h="616310">
                <a:tc>
                  <a:txBody>
                    <a:bodyPr/>
                    <a:lstStyle/>
                    <a:p>
                      <a:r>
                        <a:rPr lang="en-US" sz="2800" baseline="0" dirty="0" smtClean="0"/>
                        <a:t> </a:t>
                      </a:r>
                      <a:r>
                        <a:rPr lang="en-US" sz="2800" baseline="0" dirty="0" err="1" smtClean="0"/>
                        <a:t>Mithu</a:t>
                      </a:r>
                      <a:endParaRPr lang="en-US" sz="2800" dirty="0"/>
                    </a:p>
                  </a:txBody>
                  <a:tcPr/>
                </a:tc>
                <a:tc>
                  <a:txBody>
                    <a:bodyPr/>
                    <a:lstStyle/>
                    <a:p>
                      <a:r>
                        <a:rPr lang="en-US" sz="2800" dirty="0" smtClean="0"/>
                        <a:t>    1815024</a:t>
                      </a:r>
                      <a:endParaRPr lang="en-US" sz="2800" dirty="0"/>
                    </a:p>
                  </a:txBody>
                  <a:tcPr/>
                </a:tc>
                <a:extLst>
                  <a:ext uri="{0D108BD9-81ED-4DB2-BD59-A6C34878D82A}">
                    <a16:rowId xmlns:a16="http://schemas.microsoft.com/office/drawing/2014/main" xmlns="" val="1245801271"/>
                  </a:ext>
                </a:extLst>
              </a:tr>
              <a:tr h="616310">
                <a:tc>
                  <a:txBody>
                    <a:bodyPr/>
                    <a:lstStyle/>
                    <a:p>
                      <a:r>
                        <a:rPr lang="en-US" sz="2800" dirty="0"/>
                        <a:t>Md. </a:t>
                      </a:r>
                      <a:r>
                        <a:rPr lang="en-US" sz="2800" dirty="0" err="1"/>
                        <a:t>Mosarof</a:t>
                      </a:r>
                      <a:r>
                        <a:rPr lang="en-US" sz="2800" dirty="0"/>
                        <a:t> Hossain </a:t>
                      </a:r>
                    </a:p>
                  </a:txBody>
                  <a:tcPr/>
                </a:tc>
                <a:tc>
                  <a:txBody>
                    <a:bodyPr/>
                    <a:lstStyle/>
                    <a:p>
                      <a:r>
                        <a:rPr lang="en-US" sz="2800" dirty="0"/>
                        <a:t>	1815025</a:t>
                      </a:r>
                    </a:p>
                  </a:txBody>
                  <a:tcPr/>
                </a:tc>
                <a:extLst>
                  <a:ext uri="{0D108BD9-81ED-4DB2-BD59-A6C34878D82A}">
                    <a16:rowId xmlns:a16="http://schemas.microsoft.com/office/drawing/2014/main" xmlns="" val="2991562789"/>
                  </a:ext>
                </a:extLst>
              </a:tr>
            </a:tbl>
          </a:graphicData>
        </a:graphic>
      </p:graphicFrame>
      <p:sp>
        <p:nvSpPr>
          <p:cNvPr id="6" name="TextBox 5">
            <a:extLst>
              <a:ext uri="{FF2B5EF4-FFF2-40B4-BE49-F238E27FC236}">
                <a16:creationId xmlns:a16="http://schemas.microsoft.com/office/drawing/2014/main" xmlns="" id="{721EA58E-3B56-BB4C-A8F6-417F61086319}"/>
              </a:ext>
            </a:extLst>
          </p:cNvPr>
          <p:cNvSpPr txBox="1"/>
          <p:nvPr/>
        </p:nvSpPr>
        <p:spPr>
          <a:xfrm>
            <a:off x="795131" y="-713486"/>
            <a:ext cx="12445893" cy="646331"/>
          </a:xfrm>
          <a:prstGeom prst="rect">
            <a:avLst/>
          </a:prstGeom>
          <a:noFill/>
        </p:spPr>
        <p:txBody>
          <a:bodyPr wrap="square" rtlCol="0">
            <a:spAutoFit/>
          </a:bodyPr>
          <a:lstStyle/>
          <a:p>
            <a:endParaRPr lang="en-US">
              <a:effectLst/>
            </a:endParaRPr>
          </a:p>
          <a:p>
            <a:pPr algn="l"/>
            <a:endParaRPr lang="en-US"/>
          </a:p>
        </p:txBody>
      </p:sp>
      <p:sp>
        <p:nvSpPr>
          <p:cNvPr id="19" name="Content Placeholder 4">
            <a:extLst>
              <a:ext uri="{FF2B5EF4-FFF2-40B4-BE49-F238E27FC236}">
                <a16:creationId xmlns:a16="http://schemas.microsoft.com/office/drawing/2014/main" xmlns="" id="{0799A035-7C4B-F147-AAE1-08AF7D71AC84}"/>
              </a:ext>
            </a:extLst>
          </p:cNvPr>
          <p:cNvSpPr txBox="1">
            <a:spLocks/>
          </p:cNvSpPr>
          <p:nvPr/>
        </p:nvSpPr>
        <p:spPr>
          <a:xfrm>
            <a:off x="937747" y="2286000"/>
            <a:ext cx="2946866"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endParaRPr lang="en-US"/>
          </a:p>
        </p:txBody>
      </p:sp>
      <p:sp>
        <p:nvSpPr>
          <p:cNvPr id="52" name="TextBox 51">
            <a:extLst>
              <a:ext uri="{FF2B5EF4-FFF2-40B4-BE49-F238E27FC236}">
                <a16:creationId xmlns:a16="http://schemas.microsoft.com/office/drawing/2014/main" xmlns="" id="{C3B3229E-B8D2-7E42-B33F-D24623C36712}"/>
              </a:ext>
            </a:extLst>
          </p:cNvPr>
          <p:cNvSpPr txBox="1"/>
          <p:nvPr/>
        </p:nvSpPr>
        <p:spPr>
          <a:xfrm>
            <a:off x="5705771" y="2156081"/>
            <a:ext cx="1828800" cy="1828800"/>
          </a:xfrm>
          <a:prstGeom prst="rect">
            <a:avLst/>
          </a:prstGeom>
          <a:noFill/>
        </p:spPr>
        <p:txBody>
          <a:bodyPr wrap="square" rtlCol="0">
            <a:spAutoFit/>
          </a:bodyPr>
          <a:lstStyle/>
          <a:p>
            <a:pPr algn="l"/>
            <a:endParaRPr lang="en-US"/>
          </a:p>
        </p:txBody>
      </p:sp>
      <p:sp>
        <p:nvSpPr>
          <p:cNvPr id="57" name="TextBox 56">
            <a:extLst>
              <a:ext uri="{FF2B5EF4-FFF2-40B4-BE49-F238E27FC236}">
                <a16:creationId xmlns:a16="http://schemas.microsoft.com/office/drawing/2014/main" xmlns="" id="{3F6D4738-D2BA-1C41-9243-73BE877CC5BD}"/>
              </a:ext>
            </a:extLst>
          </p:cNvPr>
          <p:cNvSpPr txBox="1"/>
          <p:nvPr/>
        </p:nvSpPr>
        <p:spPr>
          <a:xfrm>
            <a:off x="3310086" y="2890252"/>
            <a:ext cx="6620170" cy="369332"/>
          </a:xfrm>
          <a:prstGeom prst="rect">
            <a:avLst/>
          </a:prstGeom>
          <a:noFill/>
        </p:spPr>
        <p:txBody>
          <a:bodyPr wrap="square">
            <a:spAutoFit/>
          </a:bodyPr>
          <a:lstStyle/>
          <a:p>
            <a:pPr marL="0" algn="l" rtl="0" eaLnBrk="1" latinLnBrk="0" hangingPunct="1">
              <a:spcBef>
                <a:spcPts val="0"/>
              </a:spcBef>
              <a:spcAft>
                <a:spcPts val="0"/>
              </a:spcAft>
            </a:pPr>
            <a:endParaRPr lang="en-US">
              <a:effectLst/>
            </a:endParaRPr>
          </a:p>
        </p:txBody>
      </p:sp>
      <p:sp>
        <p:nvSpPr>
          <p:cNvPr id="9" name="Title 1"/>
          <p:cNvSpPr>
            <a:spLocks noGrp="1"/>
          </p:cNvSpPr>
          <p:nvPr>
            <p:ph type="title"/>
          </p:nvPr>
        </p:nvSpPr>
        <p:spPr>
          <a:xfrm rot="10800000" flipV="1">
            <a:off x="1520733" y="869550"/>
            <a:ext cx="9199818" cy="959250"/>
          </a:xfrm>
        </p:spPr>
        <p:txBody>
          <a:bodyPr>
            <a:normAutofit fontScale="90000"/>
          </a:bodyPr>
          <a:lstStyle/>
          <a:p>
            <a:pPr algn="ctr"/>
            <a:r>
              <a:rPr lang="en-US" b="1" dirty="0">
                <a:solidFill>
                  <a:srgbClr val="002060"/>
                </a:solidFill>
                <a:latin typeface="Algerian" panose="04020705040A02060702" pitchFamily="82" charset="0"/>
              </a:rPr>
              <a:t>Name and ID Number of Group Members  </a:t>
            </a:r>
            <a:br>
              <a:rPr lang="en-US" b="1" dirty="0">
                <a:solidFill>
                  <a:srgbClr val="002060"/>
                </a:solidFill>
                <a:latin typeface="Algerian" panose="04020705040A02060702" pitchFamily="82" charset="0"/>
              </a:rPr>
            </a:br>
            <a:endParaRPr lang="en-US" b="1" dirty="0">
              <a:solidFill>
                <a:schemeClr val="accent5">
                  <a:lumMod val="50000"/>
                </a:schemeClr>
              </a:solidFill>
            </a:endParaRPr>
          </a:p>
        </p:txBody>
      </p:sp>
    </p:spTree>
    <p:extLst>
      <p:ext uri="{BB962C8B-B14F-4D97-AF65-F5344CB8AC3E}">
        <p14:creationId xmlns:p14="http://schemas.microsoft.com/office/powerpoint/2010/main" val="3606714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937260"/>
            <a:ext cx="8534400" cy="1143000"/>
          </a:xfrm>
        </p:spPr>
        <p:txBody>
          <a:bodyPr>
            <a:normAutofit/>
          </a:bodyPr>
          <a:lstStyle/>
          <a:p>
            <a:pPr algn="l"/>
            <a:r>
              <a:rPr lang="en-US" b="1" dirty="0"/>
              <a:t>The notion of soul</a:t>
            </a:r>
          </a:p>
        </p:txBody>
      </p:sp>
      <p:sp>
        <p:nvSpPr>
          <p:cNvPr id="3" name="Content Placeholder 2"/>
          <p:cNvSpPr>
            <a:spLocks noGrp="1"/>
          </p:cNvSpPr>
          <p:nvPr>
            <p:ph idx="1"/>
          </p:nvPr>
        </p:nvSpPr>
        <p:spPr>
          <a:xfrm>
            <a:off x="1303020" y="2286000"/>
            <a:ext cx="8831580" cy="3048000"/>
          </a:xfrm>
        </p:spPr>
        <p:txBody>
          <a:bodyPr>
            <a:normAutofit/>
          </a:bodyPr>
          <a:lstStyle/>
          <a:p>
            <a:pPr marL="0" indent="0">
              <a:buNone/>
            </a:pPr>
            <a:r>
              <a:rPr lang="en-US" sz="2400" dirty="0"/>
              <a:t>The notion of soul is inherent to that of human body</a:t>
            </a:r>
            <a:r>
              <a:rPr lang="en-US" sz="2400" dirty="0" smtClean="0"/>
              <a:t>. The </a:t>
            </a:r>
            <a:r>
              <a:rPr lang="en-US" sz="2400" dirty="0"/>
              <a:t>soul is  the organ that connects the body and the </a:t>
            </a:r>
            <a:r>
              <a:rPr lang="en-US" sz="2400" dirty="0" smtClean="0"/>
              <a:t>divine. The </a:t>
            </a:r>
            <a:r>
              <a:rPr lang="en-US" sz="2400" dirty="0"/>
              <a:t>body is an instrument of perception to the soul.</a:t>
            </a:r>
          </a:p>
        </p:txBody>
      </p:sp>
    </p:spTree>
    <p:extLst>
      <p:ext uri="{BB962C8B-B14F-4D97-AF65-F5344CB8AC3E}">
        <p14:creationId xmlns:p14="http://schemas.microsoft.com/office/powerpoint/2010/main" val="20258478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855" y="852054"/>
            <a:ext cx="8534400" cy="1143000"/>
          </a:xfrm>
        </p:spPr>
        <p:txBody>
          <a:bodyPr>
            <a:normAutofit/>
          </a:bodyPr>
          <a:lstStyle/>
          <a:p>
            <a:pPr algn="l"/>
            <a:r>
              <a:rPr lang="en-US" sz="2800" b="1" dirty="0"/>
              <a:t>The notion of spirits and gods</a:t>
            </a:r>
            <a:endParaRPr lang="en-US" sz="2000" b="1" dirty="0"/>
          </a:p>
        </p:txBody>
      </p:sp>
      <p:sp>
        <p:nvSpPr>
          <p:cNvPr id="3" name="Content Placeholder 2"/>
          <p:cNvSpPr>
            <a:spLocks noGrp="1"/>
          </p:cNvSpPr>
          <p:nvPr>
            <p:ph idx="1"/>
          </p:nvPr>
        </p:nvSpPr>
        <p:spPr>
          <a:xfrm>
            <a:off x="1808018" y="1995054"/>
            <a:ext cx="8229600" cy="3048000"/>
          </a:xfrm>
        </p:spPr>
        <p:txBody>
          <a:bodyPr>
            <a:normAutofit/>
          </a:bodyPr>
          <a:lstStyle/>
          <a:p>
            <a:pPr marL="0" indent="0">
              <a:buNone/>
            </a:pPr>
            <a:r>
              <a:rPr lang="en-US" sz="2800" b="1" dirty="0">
                <a:solidFill>
                  <a:srgbClr val="0070C0"/>
                </a:solidFill>
              </a:rPr>
              <a:t>Soul and spirits</a:t>
            </a:r>
            <a:r>
              <a:rPr lang="en-US" sz="2400" b="1" dirty="0">
                <a:solidFill>
                  <a:srgbClr val="0070C0"/>
                </a:solidFill>
              </a:rPr>
              <a:t>: </a:t>
            </a:r>
            <a:endParaRPr lang="en-US" sz="2400" b="1" dirty="0" smtClean="0">
              <a:solidFill>
                <a:srgbClr val="0070C0"/>
              </a:solidFill>
            </a:endParaRPr>
          </a:p>
          <a:p>
            <a:pPr marL="0" indent="0">
              <a:buNone/>
            </a:pPr>
            <a:r>
              <a:rPr lang="en-US" sz="2400" dirty="0" smtClean="0"/>
              <a:t>The </a:t>
            </a:r>
            <a:r>
              <a:rPr lang="en-US" sz="2400" dirty="0"/>
              <a:t>soul is the incorporeal essence of a living being.</a:t>
            </a:r>
          </a:p>
          <a:p>
            <a:pPr marL="0" indent="0">
              <a:buNone/>
            </a:pPr>
            <a:r>
              <a:rPr lang="en-US" sz="2800" b="1" dirty="0">
                <a:solidFill>
                  <a:srgbClr val="0070C0"/>
                </a:solidFill>
              </a:rPr>
              <a:t>Spirit and magic: </a:t>
            </a:r>
            <a:endParaRPr lang="en-US" sz="2800" b="1" dirty="0" smtClean="0">
              <a:solidFill>
                <a:srgbClr val="0070C0"/>
              </a:solidFill>
            </a:endParaRPr>
          </a:p>
          <a:p>
            <a:pPr marL="0" indent="0">
              <a:buNone/>
            </a:pPr>
            <a:r>
              <a:rPr lang="en-US" sz="2400" dirty="0" smtClean="0"/>
              <a:t>Spirit </a:t>
            </a:r>
            <a:r>
              <a:rPr lang="en-US" sz="2400" dirty="0"/>
              <a:t>magic is a rare form of magic that allows the user to summon and elemental spirit of aid them.</a:t>
            </a:r>
          </a:p>
        </p:txBody>
      </p:sp>
    </p:spTree>
    <p:extLst>
      <p:ext uri="{BB962C8B-B14F-4D97-AF65-F5344CB8AC3E}">
        <p14:creationId xmlns:p14="http://schemas.microsoft.com/office/powerpoint/2010/main" val="882372634"/>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85800"/>
            <a:ext cx="8534400" cy="1143000"/>
          </a:xfrm>
        </p:spPr>
        <p:txBody>
          <a:bodyPr>
            <a:normAutofit/>
          </a:bodyPr>
          <a:lstStyle/>
          <a:p>
            <a:pPr algn="l"/>
            <a:r>
              <a:rPr lang="en-US" sz="2800" b="1" dirty="0" err="1"/>
              <a:t>Mana</a:t>
            </a:r>
            <a:r>
              <a:rPr lang="en-US" sz="2800" b="1" dirty="0"/>
              <a:t> and The Idea of Force</a:t>
            </a:r>
            <a:endParaRPr lang="en-US" sz="2000" b="1" dirty="0"/>
          </a:p>
        </p:txBody>
      </p:sp>
      <p:sp>
        <p:nvSpPr>
          <p:cNvPr id="3" name="Content Placeholder 2"/>
          <p:cNvSpPr>
            <a:spLocks noGrp="1"/>
          </p:cNvSpPr>
          <p:nvPr>
            <p:ph idx="1"/>
          </p:nvPr>
        </p:nvSpPr>
        <p:spPr>
          <a:xfrm>
            <a:off x="1905000" y="1828800"/>
            <a:ext cx="8229600" cy="3048000"/>
          </a:xfrm>
        </p:spPr>
        <p:txBody>
          <a:bodyPr>
            <a:normAutofit/>
          </a:bodyPr>
          <a:lstStyle/>
          <a:p>
            <a:pPr>
              <a:buFont typeface="Wingdings" panose="05000000000000000000" pitchFamily="2" charset="2"/>
              <a:buChar char="Ø"/>
            </a:pPr>
            <a:r>
              <a:rPr lang="en-US" sz="2400" dirty="0"/>
              <a:t>The Melanesians and Maoris employed the them “</a:t>
            </a:r>
            <a:r>
              <a:rPr lang="en-US" sz="2400" dirty="0" err="1"/>
              <a:t>mana</a:t>
            </a:r>
            <a:r>
              <a:rPr lang="en-US" sz="2400" dirty="0"/>
              <a:t>” to signify the mysterious power that is attributed to inanimate objects.</a:t>
            </a:r>
          </a:p>
          <a:p>
            <a:pPr>
              <a:buFont typeface="Wingdings" panose="05000000000000000000" pitchFamily="2" charset="2"/>
              <a:buChar char="Ø"/>
            </a:pPr>
            <a:r>
              <a:rPr lang="en-US" sz="2400" dirty="0"/>
              <a:t>The role of notion has played a secular aspect that gives it relevance for the history of scientific thought and in the development of religious ideas as well.</a:t>
            </a:r>
          </a:p>
        </p:txBody>
      </p:sp>
    </p:spTree>
    <p:extLst>
      <p:ext uri="{BB962C8B-B14F-4D97-AF65-F5344CB8AC3E}">
        <p14:creationId xmlns:p14="http://schemas.microsoft.com/office/powerpoint/2010/main" val="29365122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534400" cy="1143000"/>
          </a:xfrm>
        </p:spPr>
        <p:txBody>
          <a:bodyPr>
            <a:normAutofit/>
          </a:bodyPr>
          <a:lstStyle/>
          <a:p>
            <a:pPr algn="l"/>
            <a:r>
              <a:rPr lang="en-US" sz="2800" b="1" dirty="0"/>
              <a:t>The Idea of Soul Spirit and gods</a:t>
            </a:r>
            <a:endParaRPr lang="en-US" sz="2000" b="1" dirty="0"/>
          </a:p>
        </p:txBody>
      </p:sp>
      <p:sp>
        <p:nvSpPr>
          <p:cNvPr id="3" name="Content Placeholder 2"/>
          <p:cNvSpPr>
            <a:spLocks noGrp="1"/>
          </p:cNvSpPr>
          <p:nvPr>
            <p:ph idx="1"/>
          </p:nvPr>
        </p:nvSpPr>
        <p:spPr>
          <a:xfrm>
            <a:off x="1981200" y="1828800"/>
            <a:ext cx="8229600" cy="3048000"/>
          </a:xfrm>
        </p:spPr>
        <p:txBody>
          <a:bodyPr>
            <a:normAutofit fontScale="85000" lnSpcReduction="10000"/>
          </a:bodyPr>
          <a:lstStyle/>
          <a:p>
            <a:pPr>
              <a:buFont typeface="Courier New"/>
              <a:buChar char="o"/>
            </a:pPr>
            <a:r>
              <a:rPr lang="en-US" sz="2400" dirty="0"/>
              <a:t>The idea of soul seem to be contemporaneous with humanity.</a:t>
            </a:r>
          </a:p>
          <a:p>
            <a:pPr>
              <a:buFont typeface="Courier New"/>
              <a:buChar char="o"/>
            </a:pPr>
            <a:r>
              <a:rPr lang="en-US" sz="2400" dirty="0"/>
              <a:t>Durkheim treats “soul as both a thing and a generic substance that becomes thing like when it becomes part of an individual.</a:t>
            </a:r>
          </a:p>
          <a:p>
            <a:pPr>
              <a:buFont typeface="Courier New"/>
              <a:buChar char="o"/>
            </a:pPr>
            <a:r>
              <a:rPr lang="en-US" sz="2400" dirty="0"/>
              <a:t>A spirit is often closely tied to a particular object as its preferred residence-as  a ring , a rock ,a tree, a star and so forth.</a:t>
            </a:r>
          </a:p>
          <a:p>
            <a:pPr>
              <a:buFont typeface="Courier New"/>
              <a:buChar char="o"/>
            </a:pPr>
            <a:r>
              <a:rPr lang="en-US" sz="2400" dirty="0"/>
              <a:t>The  tribal aborigine belief developed into modern concepts such as immortality and personality.</a:t>
            </a:r>
          </a:p>
        </p:txBody>
      </p:sp>
    </p:spTree>
    <p:extLst>
      <p:ext uri="{BB962C8B-B14F-4D97-AF65-F5344CB8AC3E}">
        <p14:creationId xmlns:p14="http://schemas.microsoft.com/office/powerpoint/2010/main" val="688749839"/>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682" y="707274"/>
            <a:ext cx="8534400" cy="838200"/>
          </a:xfrm>
        </p:spPr>
        <p:txBody>
          <a:bodyPr>
            <a:normAutofit/>
          </a:bodyPr>
          <a:lstStyle/>
          <a:p>
            <a:pPr algn="l"/>
            <a:r>
              <a:rPr lang="en-US" sz="2800" b="1" dirty="0"/>
              <a:t>The principle of Ritual Attitudes </a:t>
            </a:r>
            <a:endParaRPr lang="en-US" sz="2000" b="1" dirty="0"/>
          </a:p>
        </p:txBody>
      </p:sp>
      <p:sp>
        <p:nvSpPr>
          <p:cNvPr id="3" name="Content Placeholder 2"/>
          <p:cNvSpPr>
            <a:spLocks noGrp="1"/>
          </p:cNvSpPr>
          <p:nvPr>
            <p:ph idx="1"/>
          </p:nvPr>
        </p:nvSpPr>
        <p:spPr>
          <a:xfrm>
            <a:off x="1506682" y="1371600"/>
            <a:ext cx="9906000" cy="5029200"/>
          </a:xfrm>
        </p:spPr>
        <p:txBody>
          <a:bodyPr>
            <a:normAutofit/>
          </a:bodyPr>
          <a:lstStyle/>
          <a:p>
            <a:pPr marL="0" indent="0">
              <a:buNone/>
            </a:pPr>
            <a:endParaRPr lang="en-US" sz="2400" b="1" dirty="0" smtClean="0">
              <a:solidFill>
                <a:schemeClr val="accent6">
                  <a:lumMod val="75000"/>
                </a:schemeClr>
              </a:solidFill>
            </a:endParaRPr>
          </a:p>
          <a:p>
            <a:pPr marL="0" indent="0">
              <a:buNone/>
            </a:pPr>
            <a:r>
              <a:rPr lang="en-US" sz="2400" b="1" dirty="0" smtClean="0">
                <a:solidFill>
                  <a:schemeClr val="accent6">
                    <a:lumMod val="75000"/>
                  </a:schemeClr>
                </a:solidFill>
              </a:rPr>
              <a:t>Negative </a:t>
            </a:r>
            <a:r>
              <a:rPr lang="en-US" sz="2400" b="1" dirty="0">
                <a:solidFill>
                  <a:schemeClr val="accent6">
                    <a:lumMod val="75000"/>
                  </a:schemeClr>
                </a:solidFill>
              </a:rPr>
              <a:t>Cults:</a:t>
            </a:r>
          </a:p>
          <a:p>
            <a:pPr>
              <a:buFont typeface="Wingdings" panose="05000000000000000000" pitchFamily="2" charset="2"/>
              <a:buChar char="Ø"/>
            </a:pPr>
            <a:r>
              <a:rPr lang="en-US" sz="2400" dirty="0"/>
              <a:t>Magic and religious prohibition.</a:t>
            </a:r>
          </a:p>
          <a:p>
            <a:pPr>
              <a:buFont typeface="Wingdings" panose="05000000000000000000" pitchFamily="2" charset="2"/>
              <a:buChar char="Ø"/>
            </a:pPr>
            <a:r>
              <a:rPr lang="en-US" sz="2400" dirty="0"/>
              <a:t>Observance of the prohibitions modifies states of </a:t>
            </a:r>
            <a:r>
              <a:rPr lang="en-US" sz="2400" dirty="0" smtClean="0"/>
              <a:t>individual</a:t>
            </a:r>
            <a:r>
              <a:rPr lang="en-US" sz="2400" dirty="0"/>
              <a:t>.</a:t>
            </a:r>
          </a:p>
          <a:p>
            <a:pPr>
              <a:buFont typeface="Wingdings" panose="05000000000000000000" pitchFamily="2" charset="2"/>
              <a:buChar char="Ø"/>
            </a:pPr>
            <a:r>
              <a:rPr lang="en-US" sz="2400" dirty="0"/>
              <a:t>The negative cults: “taboos” and “degree of sacredness” </a:t>
            </a:r>
            <a:endParaRPr lang="en-US" sz="2400" dirty="0" smtClean="0"/>
          </a:p>
          <a:p>
            <a:pPr marL="0" indent="0">
              <a:buNone/>
            </a:pPr>
            <a:r>
              <a:rPr lang="en-US" sz="2400" dirty="0" smtClean="0">
                <a:solidFill>
                  <a:schemeClr val="accent6">
                    <a:lumMod val="75000"/>
                  </a:schemeClr>
                </a:solidFill>
              </a:rPr>
              <a:t> </a:t>
            </a:r>
            <a:r>
              <a:rPr lang="en-US" sz="2400" b="1" dirty="0">
                <a:solidFill>
                  <a:schemeClr val="accent6">
                    <a:lumMod val="75000"/>
                  </a:schemeClr>
                </a:solidFill>
              </a:rPr>
              <a:t>Positive Cults:</a:t>
            </a:r>
          </a:p>
          <a:p>
            <a:pPr>
              <a:buFont typeface="Wingdings" panose="05000000000000000000" pitchFamily="2" charset="2"/>
              <a:buChar char="Ø"/>
            </a:pPr>
            <a:r>
              <a:rPr lang="en-US" sz="2400" dirty="0"/>
              <a:t>Nature of the mimetic rites.</a:t>
            </a:r>
          </a:p>
          <a:p>
            <a:pPr>
              <a:buFont typeface="Wingdings" panose="05000000000000000000" pitchFamily="2" charset="2"/>
              <a:buChar char="Ø"/>
            </a:pPr>
            <a:r>
              <a:rPr lang="en-US" sz="2400" dirty="0"/>
              <a:t>The principles of magic were born in religion.</a:t>
            </a:r>
          </a:p>
          <a:p>
            <a:pPr>
              <a:buFont typeface="Wingdings" panose="05000000000000000000" pitchFamily="2" charset="2"/>
              <a:buChar char="Ø"/>
            </a:pPr>
            <a:r>
              <a:rPr lang="en-US" sz="2400" dirty="0"/>
              <a:t>Representative rites without physical efficacy.</a:t>
            </a:r>
          </a:p>
        </p:txBody>
      </p:sp>
    </p:spTree>
    <p:extLst>
      <p:ext uri="{BB962C8B-B14F-4D97-AF65-F5344CB8AC3E}">
        <p14:creationId xmlns:p14="http://schemas.microsoft.com/office/powerpoint/2010/main" val="22515465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4400"/>
            <a:ext cx="8534400" cy="1143000"/>
          </a:xfrm>
        </p:spPr>
        <p:txBody>
          <a:bodyPr>
            <a:normAutofit/>
          </a:bodyPr>
          <a:lstStyle/>
          <a:p>
            <a:pPr algn="ctr"/>
            <a:r>
              <a:rPr lang="en-US" sz="3200" b="1" dirty="0"/>
              <a:t>Conclusion </a:t>
            </a:r>
          </a:p>
        </p:txBody>
      </p:sp>
      <p:sp>
        <p:nvSpPr>
          <p:cNvPr id="3" name="Content Placeholder 2"/>
          <p:cNvSpPr>
            <a:spLocks noGrp="1"/>
          </p:cNvSpPr>
          <p:nvPr>
            <p:ph idx="1"/>
          </p:nvPr>
        </p:nvSpPr>
        <p:spPr>
          <a:xfrm>
            <a:off x="1981200" y="2057400"/>
            <a:ext cx="8229600" cy="4343400"/>
          </a:xfrm>
        </p:spPr>
        <p:txBody>
          <a:bodyPr>
            <a:normAutofit/>
          </a:bodyPr>
          <a:lstStyle/>
          <a:p>
            <a:pPr>
              <a:buFont typeface="Wingdings" panose="05000000000000000000" pitchFamily="2" charset="2"/>
              <a:buChar char="Ø"/>
            </a:pPr>
            <a:r>
              <a:rPr lang="en-US" sz="2400" dirty="0"/>
              <a:t>Durkheim said at the beginning of this book at that the religion whose study he was undertaking contained within its self the most characteristics elements of religious life.</a:t>
            </a:r>
          </a:p>
          <a:p>
            <a:pPr>
              <a:buFont typeface="Wingdings" panose="05000000000000000000" pitchFamily="2" charset="2"/>
              <a:buChar char="Ø"/>
            </a:pPr>
            <a:r>
              <a:rPr lang="en-US" sz="2400" dirty="0"/>
              <a:t>Religion is more about than thought.</a:t>
            </a:r>
          </a:p>
          <a:p>
            <a:pPr>
              <a:buFont typeface="Wingdings" panose="05000000000000000000" pitchFamily="2" charset="2"/>
              <a:buChar char="Ø"/>
            </a:pPr>
            <a:r>
              <a:rPr lang="en-US" sz="2400" dirty="0"/>
              <a:t>Religious beliefs are best on real experiences thus like scientific experiment.</a:t>
            </a:r>
          </a:p>
          <a:p>
            <a:pPr>
              <a:buFont typeface="Wingdings" panose="05000000000000000000" pitchFamily="2" charset="2"/>
              <a:buChar char="Ø"/>
            </a:pPr>
            <a:endParaRPr lang="en-US" sz="2400" dirty="0"/>
          </a:p>
        </p:txBody>
      </p:sp>
      <p:sp>
        <p:nvSpPr>
          <p:cNvPr id="8" name="Rectangle 7"/>
          <p:cNvSpPr/>
          <p:nvPr/>
        </p:nvSpPr>
        <p:spPr>
          <a:xfrm>
            <a:off x="3435927" y="1422862"/>
            <a:ext cx="532014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2597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717965"/>
            <a:ext cx="10156921" cy="2826326"/>
          </a:xfrm>
        </p:spPr>
        <p:txBody>
          <a:bodyPr>
            <a:normAutofit/>
          </a:bodyPr>
          <a:lstStyle/>
          <a:p>
            <a:pPr marL="0" indent="0" algn="ctr">
              <a:buNone/>
            </a:pPr>
            <a:endParaRPr lang="en-US" sz="4400" dirty="0"/>
          </a:p>
          <a:p>
            <a:pPr marL="0" indent="0" algn="ctr">
              <a:buNone/>
            </a:pPr>
            <a:r>
              <a:rPr lang="en-US" sz="9600" b="1" dirty="0">
                <a:solidFill>
                  <a:srgbClr val="0070C0"/>
                </a:solidFill>
                <a:latin typeface="Algerian" panose="04020705040A02060702" pitchFamily="82" charset="0"/>
              </a:rPr>
              <a:t>Thanks To All</a:t>
            </a:r>
          </a:p>
        </p:txBody>
      </p:sp>
    </p:spTree>
    <p:extLst>
      <p:ext uri="{BB962C8B-B14F-4D97-AF65-F5344CB8AC3E}">
        <p14:creationId xmlns:p14="http://schemas.microsoft.com/office/powerpoint/2010/main" val="1422736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xmlns="" id="{B5B4201F-E80F-7C45-8F9A-F1221312037D}"/>
              </a:ext>
            </a:extLst>
          </p:cNvPr>
          <p:cNvSpPr txBox="1">
            <a:spLocks noGrp="1"/>
          </p:cNvSpPr>
          <p:nvPr>
            <p:ph idx="1"/>
          </p:nvPr>
        </p:nvSpPr>
        <p:spPr>
          <a:xfrm>
            <a:off x="1118941" y="727065"/>
            <a:ext cx="8946541" cy="4195481"/>
          </a:xfrm>
          <a:prstGeom prst="rect">
            <a:avLst/>
          </a:prstGeom>
        </p:spPr>
        <p:txBody>
          <a:bodyPr vert="horz" lIns="91440" tIns="45720" rIns="91440" bIns="45720" rtlCol="0" anchor="b">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3200" b="1" dirty="0"/>
              <a:t>After The Division of Labor (1893) and Suicide(1897), The Elementary Forms of the Religious Life (1912) is the third major book written by Emile Durkheim. It is for sure the most significant and influential. The extensive, almost 600-page work is divided into three books. </a:t>
            </a:r>
          </a:p>
        </p:txBody>
      </p:sp>
    </p:spTree>
    <p:extLst>
      <p:ext uri="{BB962C8B-B14F-4D97-AF65-F5344CB8AC3E}">
        <p14:creationId xmlns:p14="http://schemas.microsoft.com/office/powerpoint/2010/main" val="4118351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369" y="1038371"/>
            <a:ext cx="9200958" cy="5043774"/>
          </a:xfrm>
        </p:spPr>
        <p:txBody>
          <a:bodyPr>
            <a:normAutofit lnSpcReduction="10000"/>
          </a:bodyPr>
          <a:lstStyle/>
          <a:p>
            <a:pPr marL="0" indent="0">
              <a:buNone/>
            </a:pPr>
            <a:r>
              <a:rPr lang="en-US" sz="4000" b="1" dirty="0">
                <a:solidFill>
                  <a:srgbClr val="0070C0"/>
                </a:solidFill>
                <a:latin typeface="Algerian" panose="04020705040A02060702" pitchFamily="82" charset="0"/>
                <a:ea typeface="+mj-ea"/>
                <a:cs typeface="+mj-cs"/>
              </a:rPr>
              <a:t>The Elementary Forms of Religious </a:t>
            </a:r>
            <a:r>
              <a:rPr lang="en-US" sz="4000" b="1" dirty="0" smtClean="0">
                <a:solidFill>
                  <a:srgbClr val="0070C0"/>
                </a:solidFill>
                <a:latin typeface="Algerian" panose="04020705040A02060702" pitchFamily="82" charset="0"/>
                <a:ea typeface="+mj-ea"/>
                <a:cs typeface="+mj-cs"/>
              </a:rPr>
              <a:t>Life</a:t>
            </a:r>
          </a:p>
          <a:p>
            <a:pPr marL="0" indent="0">
              <a:buNone/>
            </a:pPr>
            <a:r>
              <a:rPr lang="en-US" sz="4000" b="1" dirty="0">
                <a:solidFill>
                  <a:srgbClr val="F2AC19">
                    <a:lumMod val="50000"/>
                  </a:srgbClr>
                </a:solidFill>
                <a:latin typeface="Algerian" panose="04020705040A02060702" pitchFamily="82" charset="0"/>
                <a:ea typeface="+mj-ea"/>
                <a:cs typeface="+mj-cs"/>
              </a:rPr>
              <a:t/>
            </a:r>
            <a:br>
              <a:rPr lang="en-US" sz="4000" b="1" dirty="0">
                <a:solidFill>
                  <a:srgbClr val="F2AC19">
                    <a:lumMod val="50000"/>
                  </a:srgbClr>
                </a:solidFill>
                <a:latin typeface="Algerian" panose="04020705040A02060702" pitchFamily="82" charset="0"/>
                <a:ea typeface="+mj-ea"/>
                <a:cs typeface="+mj-cs"/>
              </a:rPr>
            </a:br>
            <a:r>
              <a:rPr lang="en-US" sz="2400" dirty="0" smtClean="0">
                <a:solidFill>
                  <a:srgbClr val="BC80E0">
                    <a:lumMod val="75000"/>
                  </a:srgbClr>
                </a:solidFill>
                <a:latin typeface="Book Antiqua" panose="02040602050305030304" pitchFamily="18" charset="0"/>
                <a:ea typeface="+mj-ea"/>
                <a:cs typeface="+mj-cs"/>
              </a:rPr>
              <a:t>Written </a:t>
            </a:r>
            <a:r>
              <a:rPr lang="en-US" sz="2400" dirty="0">
                <a:solidFill>
                  <a:srgbClr val="BC80E0">
                    <a:lumMod val="75000"/>
                  </a:srgbClr>
                </a:solidFill>
                <a:latin typeface="Book Antiqua" panose="02040602050305030304" pitchFamily="18" charset="0"/>
                <a:ea typeface="+mj-ea"/>
                <a:cs typeface="+mj-cs"/>
              </a:rPr>
              <a:t>By</a:t>
            </a:r>
            <a:br>
              <a:rPr lang="en-US" sz="2400" dirty="0">
                <a:solidFill>
                  <a:srgbClr val="BC80E0">
                    <a:lumMod val="75000"/>
                  </a:srgbClr>
                </a:solidFill>
                <a:latin typeface="Book Antiqua" panose="02040602050305030304" pitchFamily="18" charset="0"/>
                <a:ea typeface="+mj-ea"/>
                <a:cs typeface="+mj-cs"/>
              </a:rPr>
            </a:br>
            <a:r>
              <a:rPr lang="en-US" sz="3600" b="1" dirty="0">
                <a:solidFill>
                  <a:srgbClr val="BC80E0">
                    <a:lumMod val="75000"/>
                  </a:srgbClr>
                </a:solidFill>
                <a:latin typeface="Book Antiqua" panose="02040602050305030304" pitchFamily="18" charset="0"/>
                <a:ea typeface="+mj-ea"/>
                <a:cs typeface="+mj-cs"/>
              </a:rPr>
              <a:t>EMILE DURKHEIM </a:t>
            </a:r>
            <a:endParaRPr lang="en-US" sz="3600" b="1" dirty="0" smtClean="0">
              <a:solidFill>
                <a:srgbClr val="BC80E0">
                  <a:lumMod val="75000"/>
                </a:srgbClr>
              </a:solidFill>
              <a:latin typeface="Book Antiqua" panose="02040602050305030304" pitchFamily="18" charset="0"/>
              <a:ea typeface="+mj-ea"/>
              <a:cs typeface="+mj-cs"/>
            </a:endParaRPr>
          </a:p>
          <a:p>
            <a:pPr marL="0" indent="0">
              <a:buNone/>
            </a:pPr>
            <a:endParaRPr lang="en-US" sz="3600" b="1" dirty="0" smtClean="0">
              <a:solidFill>
                <a:srgbClr val="BC80E0">
                  <a:lumMod val="75000"/>
                </a:srgbClr>
              </a:solidFill>
              <a:latin typeface="Book Antiqua" panose="02040602050305030304" pitchFamily="18" charset="0"/>
              <a:ea typeface="+mj-ea"/>
              <a:cs typeface="+mj-cs"/>
            </a:endParaRPr>
          </a:p>
          <a:p>
            <a:pPr marL="0" indent="0">
              <a:buNone/>
            </a:pPr>
            <a:r>
              <a:rPr lang="en-US" sz="2800" b="1" dirty="0">
                <a:solidFill>
                  <a:srgbClr val="BC80E0">
                    <a:lumMod val="75000"/>
                  </a:srgbClr>
                </a:solidFill>
                <a:latin typeface="Book Antiqua" panose="02040602050305030304" pitchFamily="18" charset="0"/>
                <a:ea typeface="+mj-ea"/>
                <a:cs typeface="+mj-cs"/>
              </a:rPr>
              <a:t/>
            </a:r>
            <a:br>
              <a:rPr lang="en-US" sz="2800" b="1" dirty="0">
                <a:solidFill>
                  <a:srgbClr val="BC80E0">
                    <a:lumMod val="75000"/>
                  </a:srgbClr>
                </a:solidFill>
                <a:latin typeface="Book Antiqua" panose="02040602050305030304" pitchFamily="18" charset="0"/>
                <a:ea typeface="+mj-ea"/>
                <a:cs typeface="+mj-cs"/>
              </a:rPr>
            </a:br>
            <a:r>
              <a:rPr lang="en-US" sz="2600" dirty="0">
                <a:solidFill>
                  <a:srgbClr val="00B0F0"/>
                </a:solidFill>
                <a:latin typeface="Book Antiqua" panose="02040602050305030304" pitchFamily="18" charset="0"/>
                <a:ea typeface="+mj-ea"/>
                <a:cs typeface="+mj-cs"/>
              </a:rPr>
              <a:t>A New Translation By</a:t>
            </a:r>
            <a:br>
              <a:rPr lang="en-US" sz="2600" dirty="0">
                <a:solidFill>
                  <a:srgbClr val="00B0F0"/>
                </a:solidFill>
                <a:latin typeface="Book Antiqua" panose="02040602050305030304" pitchFamily="18" charset="0"/>
                <a:ea typeface="+mj-ea"/>
                <a:cs typeface="+mj-cs"/>
              </a:rPr>
            </a:br>
            <a:r>
              <a:rPr lang="en-US" sz="3600" b="1" dirty="0">
                <a:solidFill>
                  <a:srgbClr val="00B0F0"/>
                </a:solidFill>
                <a:latin typeface="Book Antiqua" panose="02040602050305030304" pitchFamily="18" charset="0"/>
                <a:ea typeface="+mj-ea"/>
                <a:cs typeface="+mj-cs"/>
              </a:rPr>
              <a:t>KAREN E. FIELDS</a:t>
            </a:r>
            <a:br>
              <a:rPr lang="en-US" sz="3600" b="1" dirty="0">
                <a:solidFill>
                  <a:srgbClr val="00B0F0"/>
                </a:solidFill>
                <a:latin typeface="Book Antiqua" panose="02040602050305030304" pitchFamily="18" charset="0"/>
                <a:ea typeface="+mj-ea"/>
                <a:cs typeface="+mj-cs"/>
              </a:rPr>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1237" y="1843538"/>
            <a:ext cx="1693718" cy="230307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7046" y="4253345"/>
            <a:ext cx="1719729" cy="1719729"/>
          </a:xfrm>
          <a:prstGeom prst="rect">
            <a:avLst/>
          </a:prstGeom>
        </p:spPr>
      </p:pic>
    </p:spTree>
    <p:extLst>
      <p:ext uri="{BB962C8B-B14F-4D97-AF65-F5344CB8AC3E}">
        <p14:creationId xmlns:p14="http://schemas.microsoft.com/office/powerpoint/2010/main" val="120592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33" y="372718"/>
            <a:ext cx="9246941" cy="1881336"/>
          </a:xfrm>
        </p:spPr>
        <p:txBody>
          <a:bodyPr/>
          <a:lstStyle/>
          <a:p>
            <a:r>
              <a:rPr lang="en-US" sz="2400" dirty="0"/>
              <a:t> </a:t>
            </a:r>
            <a:r>
              <a:rPr lang="en-US" sz="4400" b="1" u="sng" dirty="0">
                <a:solidFill>
                  <a:schemeClr val="accent3"/>
                </a:solidFill>
              </a:rPr>
              <a:t>The Elementary Forms Of Religious  Life</a:t>
            </a:r>
          </a:p>
        </p:txBody>
      </p:sp>
      <p:sp>
        <p:nvSpPr>
          <p:cNvPr id="5" name="Content Placeholder 4">
            <a:extLst>
              <a:ext uri="{FF2B5EF4-FFF2-40B4-BE49-F238E27FC236}">
                <a16:creationId xmlns:a16="http://schemas.microsoft.com/office/drawing/2014/main" xmlns="" id="{C6F90582-84EC-FE4E-A726-CAFE6E4B330F}"/>
              </a:ext>
            </a:extLst>
          </p:cNvPr>
          <p:cNvSpPr>
            <a:spLocks noGrp="1"/>
          </p:cNvSpPr>
          <p:nvPr>
            <p:ph idx="1"/>
          </p:nvPr>
        </p:nvSpPr>
        <p:spPr>
          <a:xfrm>
            <a:off x="967633" y="1863636"/>
            <a:ext cx="8946541" cy="4195481"/>
          </a:xfrm>
        </p:spPr>
        <p:txBody>
          <a:bodyPr>
            <a:normAutofit/>
          </a:bodyPr>
          <a:lstStyle/>
          <a:p>
            <a:endParaRPr lang="en-US" sz="3200" dirty="0" smtClean="0"/>
          </a:p>
          <a:p>
            <a:pPr marL="0" indent="0" algn="just">
              <a:buNone/>
            </a:pPr>
            <a:r>
              <a:rPr lang="en-US" sz="3200" b="1" dirty="0">
                <a:solidFill>
                  <a:schemeClr val="accent1">
                    <a:lumMod val="75000"/>
                  </a:schemeClr>
                </a:solidFill>
              </a:rPr>
              <a:t>This books combine in three part:</a:t>
            </a:r>
          </a:p>
          <a:p>
            <a:endParaRPr lang="en-US" sz="3200" dirty="0"/>
          </a:p>
          <a:p>
            <a:r>
              <a:rPr lang="en-US" sz="3200" dirty="0" smtClean="0"/>
              <a:t>Book </a:t>
            </a:r>
            <a:r>
              <a:rPr lang="en-US" sz="3200" dirty="0"/>
              <a:t>1 : Preliminary </a:t>
            </a:r>
            <a:r>
              <a:rPr lang="en-US" sz="3200" dirty="0" smtClean="0"/>
              <a:t>Questions </a:t>
            </a:r>
            <a:endParaRPr lang="en-US" sz="3200" dirty="0"/>
          </a:p>
          <a:p>
            <a:r>
              <a:rPr lang="en-US" sz="3200" dirty="0"/>
              <a:t>Book 2 : The Elementary Beliefs</a:t>
            </a:r>
          </a:p>
          <a:p>
            <a:r>
              <a:rPr lang="en-US" sz="3200" dirty="0"/>
              <a:t>Book 3 : The Principal Modes Of Rituals  							Conduct </a:t>
            </a:r>
          </a:p>
        </p:txBody>
      </p:sp>
    </p:spTree>
    <p:extLst>
      <p:ext uri="{BB962C8B-B14F-4D97-AF65-F5344CB8AC3E}">
        <p14:creationId xmlns:p14="http://schemas.microsoft.com/office/powerpoint/2010/main" val="331768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53660" y="1040481"/>
            <a:ext cx="10623335" cy="1365955"/>
          </a:xfrm>
        </p:spPr>
        <p:txBody>
          <a:bodyPr>
            <a:normAutofit fontScale="90000"/>
          </a:bodyPr>
          <a:lstStyle/>
          <a:p>
            <a:pPr lvl="0">
              <a:spcBef>
                <a:spcPts val="1000"/>
              </a:spcBef>
            </a:pPr>
            <a:r>
              <a:rPr lang="en-US" sz="4000" b="1" dirty="0">
                <a:ea typeface="+mn-ea"/>
                <a:cs typeface="+mn-cs"/>
              </a:rPr>
              <a:t>In the preceding introduction to the Elementary Forms of The Religious Life </a:t>
            </a:r>
            <a:r>
              <a:rPr lang="en-US" sz="2400" b="1" dirty="0">
                <a:ea typeface="+mn-ea"/>
                <a:cs typeface="+mn-cs"/>
              </a:rPr>
              <a:t>:</a:t>
            </a:r>
            <a:br>
              <a:rPr lang="en-US" sz="2400" b="1" dirty="0">
                <a:ea typeface="+mn-ea"/>
                <a:cs typeface="+mn-cs"/>
              </a:rPr>
            </a:br>
            <a:endParaRPr lang="en-US" dirty="0"/>
          </a:p>
        </p:txBody>
      </p:sp>
      <p:sp>
        <p:nvSpPr>
          <p:cNvPr id="3" name="Content Placeholder 2"/>
          <p:cNvSpPr>
            <a:spLocks noGrp="1"/>
          </p:cNvSpPr>
          <p:nvPr>
            <p:ph idx="1"/>
          </p:nvPr>
        </p:nvSpPr>
        <p:spPr>
          <a:xfrm>
            <a:off x="856560" y="2679271"/>
            <a:ext cx="8943542" cy="3585384"/>
          </a:xfrm>
        </p:spPr>
        <p:txBody>
          <a:bodyPr/>
          <a:lstStyle/>
          <a:p>
            <a:pPr marL="0" indent="0">
              <a:buNone/>
            </a:pPr>
            <a:endParaRPr lang="en-US" sz="2400" b="1" dirty="0" smtClean="0"/>
          </a:p>
          <a:p>
            <a:r>
              <a:rPr lang="en-US" sz="2800" b="1" dirty="0" smtClean="0"/>
              <a:t> The ‘‘object of the investigation” is the first outline .                </a:t>
            </a:r>
          </a:p>
        </p:txBody>
      </p:sp>
    </p:spTree>
    <p:extLst>
      <p:ext uri="{BB962C8B-B14F-4D97-AF65-F5344CB8AC3E}">
        <p14:creationId xmlns:p14="http://schemas.microsoft.com/office/powerpoint/2010/main" val="2894367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0" y="1066802"/>
            <a:ext cx="7546428" cy="646331"/>
          </a:xfrm>
          <a:prstGeom prst="rect">
            <a:avLst/>
          </a:prstGeom>
          <a:noFill/>
        </p:spPr>
        <p:txBody>
          <a:bodyPr wrap="square" rtlCol="0">
            <a:spAutoFit/>
          </a:bodyPr>
          <a:lstStyle/>
          <a:p>
            <a:pPr algn="ctr"/>
            <a:r>
              <a:rPr lang="en-US" sz="3600" b="1" i="1" dirty="0">
                <a:solidFill>
                  <a:schemeClr val="accent1">
                    <a:lumMod val="75000"/>
                  </a:schemeClr>
                </a:solidFill>
              </a:rPr>
              <a:t>Introduction</a:t>
            </a:r>
          </a:p>
        </p:txBody>
      </p:sp>
      <p:sp>
        <p:nvSpPr>
          <p:cNvPr id="3" name="TextBox 2"/>
          <p:cNvSpPr txBox="1"/>
          <p:nvPr/>
        </p:nvSpPr>
        <p:spPr>
          <a:xfrm>
            <a:off x="1230294" y="2297907"/>
            <a:ext cx="9800896"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Religion </a:t>
            </a:r>
            <a:r>
              <a:rPr lang="en-US" sz="2800" dirty="0"/>
              <a:t>is social phenomenon whereas magic is inherently individual.</a:t>
            </a:r>
          </a:p>
          <a:p>
            <a:pPr marL="457200" indent="-457200">
              <a:buFont typeface="Wingdings" panose="05000000000000000000" pitchFamily="2" charset="2"/>
              <a:buChar char="Ø"/>
            </a:pPr>
            <a:r>
              <a:rPr lang="en-US" sz="2800" dirty="0"/>
              <a:t>Religion is not divinely or supernaturally inspired and is in fact a product </a:t>
            </a:r>
          </a:p>
          <a:p>
            <a:pPr marL="457200" indent="-457200">
              <a:buFont typeface="Wingdings" panose="05000000000000000000" pitchFamily="2" charset="2"/>
              <a:buChar char="Ø"/>
            </a:pPr>
            <a:r>
              <a:rPr lang="en-US" sz="2800" dirty="0" smtClean="0"/>
              <a:t>Durkheim is trying to take an objective view of religious belief which can be applied to all religions.</a:t>
            </a:r>
            <a:endParaRPr lang="en-US" sz="2800" dirty="0"/>
          </a:p>
        </p:txBody>
      </p:sp>
      <p:sp>
        <p:nvSpPr>
          <p:cNvPr id="4" name="Rectangle 3"/>
          <p:cNvSpPr/>
          <p:nvPr/>
        </p:nvSpPr>
        <p:spPr>
          <a:xfrm>
            <a:off x="2209800" y="1651576"/>
            <a:ext cx="7470228" cy="61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8148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225" y="665018"/>
            <a:ext cx="8596668" cy="1320800"/>
          </a:xfrm>
        </p:spPr>
        <p:txBody>
          <a:bodyPr/>
          <a:lstStyle/>
          <a:p>
            <a:r>
              <a:rPr lang="en-US" b="1" dirty="0" smtClean="0"/>
              <a:t>Durkheim formulates two goals of his Book:</a:t>
            </a:r>
            <a:endParaRPr lang="en-US" b="1" dirty="0"/>
          </a:p>
        </p:txBody>
      </p:sp>
      <p:sp>
        <p:nvSpPr>
          <p:cNvPr id="3" name="Content Placeholder 2"/>
          <p:cNvSpPr>
            <a:spLocks noGrp="1"/>
          </p:cNvSpPr>
          <p:nvPr>
            <p:ph idx="1"/>
          </p:nvPr>
        </p:nvSpPr>
        <p:spPr>
          <a:xfrm>
            <a:off x="1259225" y="2091317"/>
            <a:ext cx="8596668" cy="3880773"/>
          </a:xfrm>
        </p:spPr>
        <p:txBody>
          <a:bodyPr>
            <a:normAutofit/>
          </a:bodyPr>
          <a:lstStyle/>
          <a:p>
            <a:r>
              <a:rPr lang="en-US" sz="2400" dirty="0" smtClean="0"/>
              <a:t>The main purpose is to analyze the elementary forms of the religious life by studying the ‘‘ most primitive and simplest’’ religion (which are now called ethnic religions are designated )</a:t>
            </a:r>
          </a:p>
          <a:p>
            <a:r>
              <a:rPr lang="en-US" sz="2400" dirty="0" smtClean="0"/>
              <a:t>The second aim is to present the emergence of basic concepts of thought and the categories ,why they are of religious and thus also social origin and how an epistemology can ultimately be derived from them.</a:t>
            </a:r>
            <a:endParaRPr lang="en-US" sz="2400" dirty="0"/>
          </a:p>
        </p:txBody>
      </p:sp>
    </p:spTree>
    <p:extLst>
      <p:ext uri="{BB962C8B-B14F-4D97-AF65-F5344CB8AC3E}">
        <p14:creationId xmlns:p14="http://schemas.microsoft.com/office/powerpoint/2010/main" val="908877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0934"/>
            <a:ext cx="8596668" cy="1320800"/>
          </a:xfrm>
        </p:spPr>
        <p:txBody>
          <a:bodyPr>
            <a:normAutofit fontScale="90000"/>
          </a:bodyPr>
          <a:lstStyle/>
          <a:p>
            <a:r>
              <a:rPr lang="en-US" b="1" dirty="0" smtClean="0"/>
              <a:t>In the Elementary Forms Of Religious Life ,entitled “INTODUCTORY QUESTIONS”</a:t>
            </a:r>
            <a:endParaRPr lang="en-US" b="1" dirty="0"/>
          </a:p>
        </p:txBody>
      </p:sp>
      <p:sp>
        <p:nvSpPr>
          <p:cNvPr id="3" name="Content Placeholder 2"/>
          <p:cNvSpPr>
            <a:spLocks noGrp="1"/>
          </p:cNvSpPr>
          <p:nvPr>
            <p:ph idx="1"/>
          </p:nvPr>
        </p:nvSpPr>
        <p:spPr>
          <a:xfrm>
            <a:off x="677334" y="1591734"/>
            <a:ext cx="10905066" cy="4730044"/>
          </a:xfrm>
        </p:spPr>
        <p:txBody>
          <a:bodyPr>
            <a:normAutofit/>
          </a:bodyPr>
          <a:lstStyle/>
          <a:p>
            <a:pPr marL="0" indent="0">
              <a:buNone/>
            </a:pPr>
            <a:r>
              <a:rPr lang="en-US" sz="2400" dirty="0" smtClean="0"/>
              <a:t>Durkheim first sets out the necessary theoretical foundations and discusses them. Chapter 1 offers a definition of the religious phenomenon and religion (in general),because this is necessary “to find out the most primitive and simplest religion ” . The argumentation takes place in several stages: First, two conventional approaches are presented (</a:t>
            </a:r>
          </a:p>
          <a:p>
            <a:pPr marL="0" indent="0">
              <a:buNone/>
            </a:pPr>
            <a:r>
              <a:rPr lang="en-US" sz="2400" dirty="0" smtClean="0"/>
              <a:t>1. The religion is defined as the supernatural and the mysterious ; </a:t>
            </a:r>
          </a:p>
          <a:p>
            <a:pPr marL="0" indent="0">
              <a:buNone/>
            </a:pPr>
            <a:r>
              <a:rPr lang="en-US" sz="2400" dirty="0" smtClean="0"/>
              <a:t>2. The religion is defined in terms of an idea of God. ),</a:t>
            </a:r>
          </a:p>
          <a:p>
            <a:pPr marL="0" indent="0">
              <a:buNone/>
            </a:pPr>
            <a:endParaRPr lang="en-US" sz="2400" dirty="0" smtClean="0"/>
          </a:p>
          <a:p>
            <a:pPr marL="0" indent="0">
              <a:buNone/>
            </a:pPr>
            <a:r>
              <a:rPr lang="en-US" sz="2400" dirty="0" smtClean="0"/>
              <a:t>But then immediately refuted ( The concept of the supernatural is the origin of more recent phenomenon and has “nothing primitive about it ”. There are also religious without Gods).</a:t>
            </a:r>
          </a:p>
          <a:p>
            <a:pPr marL="0" indent="0">
              <a:buNone/>
            </a:pPr>
            <a:endParaRPr lang="en-US" sz="2400" dirty="0"/>
          </a:p>
        </p:txBody>
      </p:sp>
    </p:spTree>
    <p:extLst>
      <p:ext uri="{BB962C8B-B14F-4D97-AF65-F5344CB8AC3E}">
        <p14:creationId xmlns:p14="http://schemas.microsoft.com/office/powerpoint/2010/main" val="514943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543</TotalTime>
  <Words>1307</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Arial Narrow</vt:lpstr>
      <vt:lpstr>Book Antiqua</vt:lpstr>
      <vt:lpstr>Courier New</vt:lpstr>
      <vt:lpstr>Trebuchet MS</vt:lpstr>
      <vt:lpstr>Wingdings</vt:lpstr>
      <vt:lpstr>Wingdings 3</vt:lpstr>
      <vt:lpstr>Facet</vt:lpstr>
      <vt:lpstr>Welcome To Our Presentation</vt:lpstr>
      <vt:lpstr>Name and ID Number of Group Members   </vt:lpstr>
      <vt:lpstr>PowerPoint Presentation</vt:lpstr>
      <vt:lpstr>PowerPoint Presentation</vt:lpstr>
      <vt:lpstr> The Elementary Forms Of Religious  Life</vt:lpstr>
      <vt:lpstr>In the preceding introduction to the Elementary Forms of The Religious Life : </vt:lpstr>
      <vt:lpstr>PowerPoint Presentation</vt:lpstr>
      <vt:lpstr>Durkheim formulates two goals of his Book:</vt:lpstr>
      <vt:lpstr>In the Elementary Forms Of Religious Life ,entitled “INTODUCTORY QUESTIONS”</vt:lpstr>
      <vt:lpstr>Definition of religion and Religious phenomena(CONT.)</vt:lpstr>
      <vt:lpstr>Definition of religion and Religious phenomena</vt:lpstr>
      <vt:lpstr>Animism by Edward B. Tylor and Herbert Spencer</vt:lpstr>
      <vt:lpstr>Durkheim’s Problems With Animism </vt:lpstr>
      <vt:lpstr>Naturism (Natural Mythology)  by Friedrich Max</vt:lpstr>
      <vt:lpstr>Totem as Elementary Religion </vt:lpstr>
      <vt:lpstr>The Principle Totemic of Beliefs</vt:lpstr>
      <vt:lpstr>The Individual Totem And The Sexual Totem</vt:lpstr>
      <vt:lpstr>The totemic animal and man</vt:lpstr>
      <vt:lpstr>Critical examination of the theories </vt:lpstr>
      <vt:lpstr>The notion of soul</vt:lpstr>
      <vt:lpstr>The notion of spirits and gods</vt:lpstr>
      <vt:lpstr>Mana and The Idea of Force</vt:lpstr>
      <vt:lpstr>The Idea of Soul Spirit and gods</vt:lpstr>
      <vt:lpstr>The principle of Ritual Attitudes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Microsoft account</dc:creator>
  <cp:lastModifiedBy>Microsoft account</cp:lastModifiedBy>
  <cp:revision>55</cp:revision>
  <dcterms:created xsi:type="dcterms:W3CDTF">2021-12-05T17:02:39Z</dcterms:created>
  <dcterms:modified xsi:type="dcterms:W3CDTF">2022-01-02T20:02:25Z</dcterms:modified>
</cp:coreProperties>
</file>