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2CB41E7-B22D-4EF8-A915-BB408C5DDF0B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7" d="100"/>
        <a:sy n="9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540-65E4-4DE0-93DA-D3B847398828}" type="datetimeFigureOut">
              <a:rPr lang="en-SG" smtClean="0"/>
              <a:t>4/11/2022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3C0D-7F6A-4B33-8532-9D3B8C37AC6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060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540-65E4-4DE0-93DA-D3B847398828}" type="datetimeFigureOut">
              <a:rPr lang="en-SG" smtClean="0"/>
              <a:t>4/11/2022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3C0D-7F6A-4B33-8532-9D3B8C37AC6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729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540-65E4-4DE0-93DA-D3B847398828}" type="datetimeFigureOut">
              <a:rPr lang="en-SG" smtClean="0"/>
              <a:t>4/11/2022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3C0D-7F6A-4B33-8532-9D3B8C37AC68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1751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540-65E4-4DE0-93DA-D3B847398828}" type="datetimeFigureOut">
              <a:rPr lang="en-SG" smtClean="0"/>
              <a:t>4/11/2022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3C0D-7F6A-4B33-8532-9D3B8C37AC6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9599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540-65E4-4DE0-93DA-D3B847398828}" type="datetimeFigureOut">
              <a:rPr lang="en-SG" smtClean="0"/>
              <a:t>4/11/2022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3C0D-7F6A-4B33-8532-9D3B8C37AC68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3411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540-65E4-4DE0-93DA-D3B847398828}" type="datetimeFigureOut">
              <a:rPr lang="en-SG" smtClean="0"/>
              <a:t>4/11/2022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3C0D-7F6A-4B33-8532-9D3B8C37AC6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3197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540-65E4-4DE0-93DA-D3B847398828}" type="datetimeFigureOut">
              <a:rPr lang="en-SG" smtClean="0"/>
              <a:t>4/11/2022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3C0D-7F6A-4B33-8532-9D3B8C37AC6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65152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540-65E4-4DE0-93DA-D3B847398828}" type="datetimeFigureOut">
              <a:rPr lang="en-SG" smtClean="0"/>
              <a:t>4/11/2022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3C0D-7F6A-4B33-8532-9D3B8C37AC6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3117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540-65E4-4DE0-93DA-D3B847398828}" type="datetimeFigureOut">
              <a:rPr lang="en-SG" smtClean="0"/>
              <a:t>4/11/2022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3C0D-7F6A-4B33-8532-9D3B8C37AC6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0596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540-65E4-4DE0-93DA-D3B847398828}" type="datetimeFigureOut">
              <a:rPr lang="en-SG" smtClean="0"/>
              <a:t>4/11/2022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3C0D-7F6A-4B33-8532-9D3B8C37AC6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5223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540-65E4-4DE0-93DA-D3B847398828}" type="datetimeFigureOut">
              <a:rPr lang="en-SG" smtClean="0"/>
              <a:t>4/11/2022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3C0D-7F6A-4B33-8532-9D3B8C37AC6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77290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540-65E4-4DE0-93DA-D3B847398828}" type="datetimeFigureOut">
              <a:rPr lang="en-SG" smtClean="0"/>
              <a:t>4/11/2022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3C0D-7F6A-4B33-8532-9D3B8C37AC6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7267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540-65E4-4DE0-93DA-D3B847398828}" type="datetimeFigureOut">
              <a:rPr lang="en-SG" smtClean="0"/>
              <a:t>4/11/2022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3C0D-7F6A-4B33-8532-9D3B8C37AC6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099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540-65E4-4DE0-93DA-D3B847398828}" type="datetimeFigureOut">
              <a:rPr lang="en-SG" smtClean="0"/>
              <a:t>4/11/2022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3C0D-7F6A-4B33-8532-9D3B8C37AC6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86665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540-65E4-4DE0-93DA-D3B847398828}" type="datetimeFigureOut">
              <a:rPr lang="en-SG" smtClean="0"/>
              <a:t>4/11/2022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3C0D-7F6A-4B33-8532-9D3B8C37AC6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9640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F3C0D-7F6A-4B33-8532-9D3B8C37AC68}" type="slidenum">
              <a:rPr lang="en-SG" smtClean="0"/>
              <a:t>‹#›</a:t>
            </a:fld>
            <a:endParaRPr lang="en-S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A0540-65E4-4DE0-93DA-D3B847398828}" type="datetimeFigureOut">
              <a:rPr lang="en-SG" smtClean="0"/>
              <a:t>4/11/2022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55261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A0540-65E4-4DE0-93DA-D3B847398828}" type="datetimeFigureOut">
              <a:rPr lang="en-SG" smtClean="0"/>
              <a:t>4/11/2022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F9F3C0D-7F6A-4B33-8532-9D3B8C37AC68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0255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587D-4B0A-7D8B-B29A-065997520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9967" y="2284755"/>
            <a:ext cx="7766936" cy="2288490"/>
          </a:xfrm>
        </p:spPr>
        <p:txBody>
          <a:bodyPr/>
          <a:lstStyle/>
          <a:p>
            <a:pPr algn="ctr"/>
            <a:r>
              <a:rPr lang="en-SG" sz="6600" dirty="0">
                <a:solidFill>
                  <a:srgbClr val="002060"/>
                </a:solidFill>
                <a:latin typeface="Arial Black" panose="020B0A04020102020204" pitchFamily="34" charset="0"/>
              </a:rPr>
              <a:t>Welcome To </a:t>
            </a:r>
            <a:br>
              <a:rPr lang="en-SG" sz="6600" dirty="0">
                <a:solidFill>
                  <a:srgbClr val="002060"/>
                </a:solidFill>
                <a:latin typeface="Arial Black" panose="020B0A04020102020204" pitchFamily="34" charset="0"/>
              </a:rPr>
            </a:br>
            <a:r>
              <a:rPr lang="en-SG" sz="6600" dirty="0">
                <a:solidFill>
                  <a:srgbClr val="002060"/>
                </a:solidFill>
                <a:latin typeface="Arial Black" panose="020B0A04020102020204" pitchFamily="34" charset="0"/>
              </a:rPr>
              <a:t>My 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F4550-8F3E-BC3E-89D1-2A00D357E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5045915"/>
            <a:ext cx="7766936" cy="1096899"/>
          </a:xfrm>
        </p:spPr>
        <p:txBody>
          <a:bodyPr/>
          <a:lstStyle/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9979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C19E1-8E52-BCEC-B912-6998E425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3830"/>
            <a:ext cx="8596668" cy="842010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09AD6-2267-BF60-0299-5D36ADE2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294" y="2144481"/>
            <a:ext cx="8596668" cy="25690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48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THANK YOU SIR </a:t>
            </a:r>
          </a:p>
          <a:p>
            <a:pPr marL="0" indent="0" algn="ctr">
              <a:buNone/>
            </a:pPr>
            <a:r>
              <a:rPr lang="en-SG" sz="4800" b="1" dirty="0">
                <a:solidFill>
                  <a:srgbClr val="002060"/>
                </a:solidFill>
                <a:latin typeface="Arial Rounded MT Bold" panose="020F0704030504030204" pitchFamily="34" charset="0"/>
              </a:rPr>
              <a:t>THANK YOU EVERYBODY</a:t>
            </a:r>
          </a:p>
        </p:txBody>
      </p:sp>
    </p:spTree>
    <p:extLst>
      <p:ext uri="{BB962C8B-B14F-4D97-AF65-F5344CB8AC3E}">
        <p14:creationId xmlns:p14="http://schemas.microsoft.com/office/powerpoint/2010/main" val="37708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7DB7-5DAF-764D-A427-D65BF4CF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2B2E-A392-381D-D66B-D1EE9642A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1271" y="2560639"/>
            <a:ext cx="978945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SG" sz="4800" b="1" dirty="0">
                <a:latin typeface="Arial Rounded MT Bold" panose="020F0704030504030204" pitchFamily="34" charset="0"/>
              </a:rPr>
              <a:t>MD. ABU SALEH SHAMIM</a:t>
            </a:r>
          </a:p>
          <a:p>
            <a:pPr marL="0" indent="0" algn="ctr">
              <a:buNone/>
            </a:pPr>
            <a:r>
              <a:rPr lang="en-SG" sz="4800" b="1" dirty="0">
                <a:latin typeface="Arial Rounded MT Bold" panose="020F0704030504030204" pitchFamily="34" charset="0"/>
              </a:rPr>
              <a:t>ID : 1815022</a:t>
            </a:r>
          </a:p>
        </p:txBody>
      </p:sp>
    </p:spTree>
    <p:extLst>
      <p:ext uri="{BB962C8B-B14F-4D97-AF65-F5344CB8AC3E}">
        <p14:creationId xmlns:p14="http://schemas.microsoft.com/office/powerpoint/2010/main" val="309663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B17C7-3905-B918-4DCB-B5065912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190"/>
            <a:ext cx="9883986" cy="1165860"/>
          </a:xfrm>
        </p:spPr>
        <p:txBody>
          <a:bodyPr>
            <a:normAutofit fontScale="90000"/>
          </a:bodyPr>
          <a:lstStyle/>
          <a:p>
            <a:pPr algn="ctr"/>
            <a:r>
              <a:rPr lang="en-SG" b="1" dirty="0">
                <a:solidFill>
                  <a:schemeClr val="tx1"/>
                </a:solidFill>
                <a:latin typeface="Algerian" panose="04020705040A02060702" pitchFamily="82" charset="0"/>
              </a:rPr>
              <a:t>TOPIC :</a:t>
            </a:r>
            <a:br>
              <a:rPr lang="en-SG" b="1" dirty="0">
                <a:solidFill>
                  <a:schemeClr val="tx1"/>
                </a:solidFill>
              </a:rPr>
            </a:br>
            <a:r>
              <a:rPr lang="en-SG" dirty="0">
                <a:solidFill>
                  <a:srgbClr val="002060"/>
                </a:solidFill>
                <a:latin typeface="Arial Black" panose="020B0A04020102020204" pitchFamily="34" charset="0"/>
              </a:rPr>
              <a:t>DEVELOPMENTAL PERIODS OF POLITICAL SOCIOLOGY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F9C8-720B-9826-1AF1-295983A23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363" y="2183130"/>
            <a:ext cx="10658537" cy="4674870"/>
          </a:xfrm>
        </p:spPr>
        <p:txBody>
          <a:bodyPr/>
          <a:lstStyle/>
          <a:p>
            <a:r>
              <a:rPr lang="en-SG" dirty="0"/>
              <a:t>DEFINITION: </a:t>
            </a:r>
          </a:p>
          <a:p>
            <a:pPr marL="0" indent="0">
              <a:buNone/>
            </a:pPr>
            <a:r>
              <a:rPr lang="en-SG" dirty="0"/>
              <a:t>Political sociology is the study of the interrelation between politics and society.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According to R. </a:t>
            </a:r>
            <a:r>
              <a:rPr lang="en-SG" dirty="0">
                <a:highlight>
                  <a:srgbClr val="00FFFF"/>
                </a:highlight>
              </a:rPr>
              <a:t>Bendix</a:t>
            </a:r>
            <a:r>
              <a:rPr lang="en-SG" dirty="0"/>
              <a:t> and S. M</a:t>
            </a:r>
            <a:r>
              <a:rPr lang="en-SG" dirty="0">
                <a:highlight>
                  <a:srgbClr val="00FFFF"/>
                </a:highlight>
              </a:rPr>
              <a:t>. </a:t>
            </a:r>
            <a:r>
              <a:rPr lang="en-SG" dirty="0" err="1">
                <a:highlight>
                  <a:srgbClr val="00FFFF"/>
                </a:highlight>
              </a:rPr>
              <a:t>Lipset</a:t>
            </a:r>
            <a:r>
              <a:rPr lang="en-SG" dirty="0">
                <a:highlight>
                  <a:srgbClr val="00FFFF"/>
                </a:highlight>
              </a:rPr>
              <a:t> </a:t>
            </a:r>
            <a:r>
              <a:rPr lang="en-SG" dirty="0"/>
              <a:t>state that</a:t>
            </a:r>
          </a:p>
          <a:p>
            <a:pPr marL="0" indent="0">
              <a:buNone/>
            </a:pPr>
            <a:r>
              <a:rPr lang="en-SG" dirty="0"/>
              <a:t>			“Political sociology starts with society and examines how it affects the state.”</a:t>
            </a:r>
          </a:p>
          <a:p>
            <a:pPr marL="0" indent="0">
              <a:buNone/>
            </a:pPr>
            <a:r>
              <a:rPr lang="en-SG" dirty="0"/>
              <a:t>																		[Das – 2017 ]</a:t>
            </a:r>
          </a:p>
          <a:p>
            <a:r>
              <a:rPr lang="en-SG" dirty="0"/>
              <a:t>Developmental period of political sociology:</a:t>
            </a:r>
          </a:p>
          <a:p>
            <a:pPr lvl="1">
              <a:buFont typeface="+mj-lt"/>
              <a:buAutoNum type="arabicPeriod"/>
            </a:pPr>
            <a:r>
              <a:rPr lang="en-SG" dirty="0"/>
              <a:t>The Classical Period</a:t>
            </a:r>
          </a:p>
          <a:p>
            <a:pPr lvl="1">
              <a:buFont typeface="+mj-lt"/>
              <a:buAutoNum type="arabicPeriod"/>
            </a:pPr>
            <a:r>
              <a:rPr lang="en-SG" dirty="0"/>
              <a:t>The Great Debate</a:t>
            </a:r>
          </a:p>
          <a:p>
            <a:pPr lvl="1">
              <a:buFont typeface="+mj-lt"/>
              <a:buAutoNum type="arabicPeriod"/>
            </a:pPr>
            <a:r>
              <a:rPr lang="en-SG" dirty="0"/>
              <a:t>The Role of Elites</a:t>
            </a:r>
          </a:p>
          <a:p>
            <a:pPr lvl="1">
              <a:buFont typeface="+mj-lt"/>
              <a:buAutoNum type="arabicPeriod"/>
            </a:pPr>
            <a:r>
              <a:rPr lang="en-SG" dirty="0"/>
              <a:t>The Contemporary Period	</a:t>
            </a:r>
          </a:p>
        </p:txBody>
      </p:sp>
    </p:spTree>
    <p:extLst>
      <p:ext uri="{BB962C8B-B14F-4D97-AF65-F5344CB8AC3E}">
        <p14:creationId xmlns:p14="http://schemas.microsoft.com/office/powerpoint/2010/main" val="2693312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A7545-4203-00B1-FCE3-5BB3CEBD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9275232" cy="1320800"/>
          </a:xfrm>
        </p:spPr>
        <p:txBody>
          <a:bodyPr/>
          <a:lstStyle/>
          <a:p>
            <a:r>
              <a:rPr lang="en-SG" dirty="0">
                <a:solidFill>
                  <a:srgbClr val="002060"/>
                </a:solidFill>
                <a:latin typeface="Arial Black" panose="020B0A04020102020204" pitchFamily="34" charset="0"/>
              </a:rPr>
              <a:t>Evolution of Political Sociology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577B-5EEB-AB7B-69A2-E425E12F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7360"/>
            <a:ext cx="9403926" cy="5017770"/>
          </a:xfrm>
        </p:spPr>
        <p:txBody>
          <a:bodyPr>
            <a:normAutofit lnSpcReduction="10000"/>
          </a:bodyPr>
          <a:lstStyle/>
          <a:p>
            <a:r>
              <a:rPr lang="en-SG" dirty="0"/>
              <a:t>According to Rathore, (1983) four periods can be said to characterize the development of political sociology.</a:t>
            </a:r>
          </a:p>
          <a:p>
            <a:endParaRPr lang="en-SG" sz="2400" dirty="0"/>
          </a:p>
          <a:p>
            <a:pPr marL="0" indent="0">
              <a:buNone/>
            </a:pPr>
            <a:r>
              <a:rPr lang="en-SG" sz="2000" b="1" dirty="0"/>
              <a:t>1. THE CLASSICAL PERIOD</a:t>
            </a:r>
          </a:p>
          <a:p>
            <a:pPr marL="0" indent="0">
              <a:buNone/>
            </a:pPr>
            <a:r>
              <a:rPr lang="en-SG" dirty="0"/>
              <a:t>Political philosophers like </a:t>
            </a:r>
            <a:r>
              <a:rPr lang="en-SG" dirty="0">
                <a:solidFill>
                  <a:schemeClr val="accent1"/>
                </a:solidFill>
              </a:rPr>
              <a:t>Plato, Aristotle</a:t>
            </a:r>
            <a:r>
              <a:rPr lang="en-SG" dirty="0"/>
              <a:t>, Cicero, St. Augustine and St. Thomas Aquinas </a:t>
            </a:r>
          </a:p>
          <a:p>
            <a:pPr marL="0" indent="0">
              <a:buNone/>
            </a:pPr>
            <a:r>
              <a:rPr lang="en-SG" dirty="0"/>
              <a:t>are representatives of the  classical period of political sociology. 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Plato and Aristotle were deeply interested in------- “the origin of the state”</a:t>
            </a:r>
          </a:p>
          <a:p>
            <a:pPr marL="0" indent="0">
              <a:buNone/>
            </a:pPr>
            <a:r>
              <a:rPr lang="en-SG" dirty="0"/>
              <a:t>In the </a:t>
            </a:r>
            <a:r>
              <a:rPr lang="en-SG" b="1" dirty="0">
                <a:solidFill>
                  <a:srgbClr val="00B0F0"/>
                </a:solidFill>
              </a:rPr>
              <a:t>REPUBLIC</a:t>
            </a:r>
            <a:r>
              <a:rPr lang="en-SG" b="1" dirty="0"/>
              <a:t>,</a:t>
            </a:r>
            <a:r>
              <a:rPr lang="en-SG" dirty="0"/>
              <a:t> Plato viewed the “</a:t>
            </a:r>
            <a:r>
              <a:rPr lang="en-SG" b="1" dirty="0">
                <a:solidFill>
                  <a:srgbClr val="00B0F0"/>
                </a:solidFill>
              </a:rPr>
              <a:t>STATE</a:t>
            </a:r>
            <a:r>
              <a:rPr lang="en-SG" dirty="0"/>
              <a:t>” arising for the unique needs of mankind. </a:t>
            </a:r>
          </a:p>
          <a:p>
            <a:pPr marL="0" indent="0">
              <a:buNone/>
            </a:pPr>
            <a:r>
              <a:rPr lang="en-SG" dirty="0"/>
              <a:t>Plato’s </a:t>
            </a:r>
            <a:r>
              <a:rPr lang="en-SG" dirty="0">
                <a:solidFill>
                  <a:srgbClr val="0070C0"/>
                </a:solidFill>
              </a:rPr>
              <a:t>ideal state </a:t>
            </a:r>
            <a:r>
              <a:rPr lang="en-SG" dirty="0"/>
              <a:t>was classified into </a:t>
            </a:r>
            <a:r>
              <a:rPr lang="en-SG" dirty="0">
                <a:solidFill>
                  <a:srgbClr val="0070C0"/>
                </a:solidFill>
              </a:rPr>
              <a:t>three stage </a:t>
            </a:r>
            <a:r>
              <a:rPr lang="en-SG" dirty="0"/>
              <a:t>: </a:t>
            </a:r>
          </a:p>
          <a:p>
            <a:pPr lvl="6">
              <a:buFont typeface="+mj-lt"/>
              <a:buAutoNum type="arabicPeriod"/>
            </a:pPr>
            <a:r>
              <a:rPr lang="en-SG" sz="1800" dirty="0"/>
              <a:t>The Workers</a:t>
            </a:r>
          </a:p>
          <a:p>
            <a:pPr lvl="6">
              <a:buFont typeface="+mj-lt"/>
              <a:buAutoNum type="arabicPeriod"/>
            </a:pPr>
            <a:r>
              <a:rPr lang="en-SG" sz="1800" dirty="0"/>
              <a:t>The Warriors			  Focus on development</a:t>
            </a:r>
          </a:p>
          <a:p>
            <a:pPr lvl="6">
              <a:buFont typeface="+mj-lt"/>
              <a:buAutoNum type="arabicPeriod"/>
            </a:pPr>
            <a:r>
              <a:rPr lang="en-SG" sz="1800" dirty="0"/>
              <a:t>The Philosopher King								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00A7B3E2-5931-EF01-B03C-8649ED0E0622}"/>
              </a:ext>
            </a:extLst>
          </p:cNvPr>
          <p:cNvSpPr/>
          <p:nvPr/>
        </p:nvSpPr>
        <p:spPr>
          <a:xfrm>
            <a:off x="6096000" y="5554980"/>
            <a:ext cx="262890" cy="880110"/>
          </a:xfrm>
          <a:prstGeom prst="rightBrace">
            <a:avLst/>
          </a:prstGeom>
          <a:solidFill>
            <a:srgbClr val="00B05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831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6F3F-89E2-1B35-4AB3-ECC2D4615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60852"/>
            <a:ext cx="8596668" cy="407670"/>
          </a:xfrm>
        </p:spPr>
        <p:txBody>
          <a:bodyPr>
            <a:normAutofit fontScale="90000"/>
          </a:bodyPr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6792-08F8-B4B5-64F3-736CF8545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4565"/>
            <a:ext cx="8596668" cy="3497580"/>
          </a:xfrm>
        </p:spPr>
        <p:txBody>
          <a:bodyPr/>
          <a:lstStyle/>
          <a:p>
            <a:pPr marL="0" indent="0">
              <a:buNone/>
            </a:pPr>
            <a:r>
              <a:rPr lang="en-SG" dirty="0"/>
              <a:t>In </a:t>
            </a:r>
            <a:r>
              <a:rPr lang="en-SG" dirty="0">
                <a:solidFill>
                  <a:srgbClr val="00B0F0"/>
                </a:solidFill>
              </a:rPr>
              <a:t>POLITICS</a:t>
            </a:r>
            <a:r>
              <a:rPr lang="en-SG" dirty="0"/>
              <a:t> , Aristotle viewed “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the state</a:t>
            </a:r>
            <a:r>
              <a:rPr lang="en-SG" dirty="0"/>
              <a:t>” </a:t>
            </a:r>
            <a:r>
              <a:rPr lang="en-SG" dirty="0" err="1"/>
              <a:t>primarilly</a:t>
            </a:r>
            <a:r>
              <a:rPr lang="en-SG" dirty="0"/>
              <a:t> originated from family.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8E2FE41-1A17-6975-EDFD-9BB99CDA6508}"/>
              </a:ext>
            </a:extLst>
          </p:cNvPr>
          <p:cNvSpPr/>
          <p:nvPr/>
        </p:nvSpPr>
        <p:spPr>
          <a:xfrm>
            <a:off x="4432932" y="2469724"/>
            <a:ext cx="484632" cy="246888"/>
          </a:xfrm>
          <a:custGeom>
            <a:avLst/>
            <a:gdLst>
              <a:gd name="connsiteX0" fmla="*/ 0 w 484632"/>
              <a:gd name="connsiteY0" fmla="*/ 736092 h 978408"/>
              <a:gd name="connsiteX1" fmla="*/ 121158 w 484632"/>
              <a:gd name="connsiteY1" fmla="*/ 736092 h 978408"/>
              <a:gd name="connsiteX2" fmla="*/ 121158 w 484632"/>
              <a:gd name="connsiteY2" fmla="*/ 0 h 978408"/>
              <a:gd name="connsiteX3" fmla="*/ 363474 w 484632"/>
              <a:gd name="connsiteY3" fmla="*/ 0 h 978408"/>
              <a:gd name="connsiteX4" fmla="*/ 363474 w 484632"/>
              <a:gd name="connsiteY4" fmla="*/ 736092 h 978408"/>
              <a:gd name="connsiteX5" fmla="*/ 484632 w 484632"/>
              <a:gd name="connsiteY5" fmla="*/ 736092 h 978408"/>
              <a:gd name="connsiteX6" fmla="*/ 242316 w 484632"/>
              <a:gd name="connsiteY6" fmla="*/ 978408 h 978408"/>
              <a:gd name="connsiteX7" fmla="*/ 0 w 484632"/>
              <a:gd name="connsiteY7" fmla="*/ 736092 h 978408"/>
              <a:gd name="connsiteX0" fmla="*/ 0 w 484632"/>
              <a:gd name="connsiteY0" fmla="*/ 736114 h 978430"/>
              <a:gd name="connsiteX1" fmla="*/ 121158 w 484632"/>
              <a:gd name="connsiteY1" fmla="*/ 736114 h 978430"/>
              <a:gd name="connsiteX2" fmla="*/ 121158 w 484632"/>
              <a:gd name="connsiteY2" fmla="*/ 22 h 978430"/>
              <a:gd name="connsiteX3" fmla="*/ 262890 w 484632"/>
              <a:gd name="connsiteY3" fmla="*/ 480082 h 978430"/>
              <a:gd name="connsiteX4" fmla="*/ 363474 w 484632"/>
              <a:gd name="connsiteY4" fmla="*/ 22 h 978430"/>
              <a:gd name="connsiteX5" fmla="*/ 363474 w 484632"/>
              <a:gd name="connsiteY5" fmla="*/ 736114 h 978430"/>
              <a:gd name="connsiteX6" fmla="*/ 484632 w 484632"/>
              <a:gd name="connsiteY6" fmla="*/ 736114 h 978430"/>
              <a:gd name="connsiteX7" fmla="*/ 242316 w 484632"/>
              <a:gd name="connsiteY7" fmla="*/ 978430 h 978430"/>
              <a:gd name="connsiteX8" fmla="*/ 0 w 484632"/>
              <a:gd name="connsiteY8" fmla="*/ 736114 h 978430"/>
              <a:gd name="connsiteX0" fmla="*/ 0 w 484632"/>
              <a:gd name="connsiteY0" fmla="*/ 736107 h 978423"/>
              <a:gd name="connsiteX1" fmla="*/ 121158 w 484632"/>
              <a:gd name="connsiteY1" fmla="*/ 736107 h 978423"/>
              <a:gd name="connsiteX2" fmla="*/ 121158 w 484632"/>
              <a:gd name="connsiteY2" fmla="*/ 15 h 978423"/>
              <a:gd name="connsiteX3" fmla="*/ 240030 w 484632"/>
              <a:gd name="connsiteY3" fmla="*/ 742965 h 978423"/>
              <a:gd name="connsiteX4" fmla="*/ 363474 w 484632"/>
              <a:gd name="connsiteY4" fmla="*/ 15 h 978423"/>
              <a:gd name="connsiteX5" fmla="*/ 363474 w 484632"/>
              <a:gd name="connsiteY5" fmla="*/ 736107 h 978423"/>
              <a:gd name="connsiteX6" fmla="*/ 484632 w 484632"/>
              <a:gd name="connsiteY6" fmla="*/ 736107 h 978423"/>
              <a:gd name="connsiteX7" fmla="*/ 242316 w 484632"/>
              <a:gd name="connsiteY7" fmla="*/ 978423 h 978423"/>
              <a:gd name="connsiteX8" fmla="*/ 0 w 484632"/>
              <a:gd name="connsiteY8" fmla="*/ 736107 h 97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32" h="978423">
                <a:moveTo>
                  <a:pt x="0" y="736107"/>
                </a:moveTo>
                <a:lnTo>
                  <a:pt x="121158" y="736107"/>
                </a:lnTo>
                <a:lnTo>
                  <a:pt x="121158" y="15"/>
                </a:lnTo>
                <a:cubicBezTo>
                  <a:pt x="156972" y="-3795"/>
                  <a:pt x="204216" y="746775"/>
                  <a:pt x="240030" y="742965"/>
                </a:cubicBezTo>
                <a:lnTo>
                  <a:pt x="363474" y="15"/>
                </a:lnTo>
                <a:lnTo>
                  <a:pt x="363474" y="736107"/>
                </a:lnTo>
                <a:lnTo>
                  <a:pt x="484632" y="736107"/>
                </a:lnTo>
                <a:lnTo>
                  <a:pt x="242316" y="978423"/>
                </a:lnTo>
                <a:lnTo>
                  <a:pt x="0" y="73610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ADEDC6-445F-D009-316D-79865C7243B8}"/>
              </a:ext>
            </a:extLst>
          </p:cNvPr>
          <p:cNvSpPr/>
          <p:nvPr/>
        </p:nvSpPr>
        <p:spPr>
          <a:xfrm>
            <a:off x="3575016" y="2138459"/>
            <a:ext cx="2316672" cy="376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002060"/>
                </a:solidFill>
              </a:rPr>
              <a:t>FAMILY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FDD005-D0E2-68A0-3D56-28946C55DE05}"/>
              </a:ext>
            </a:extLst>
          </p:cNvPr>
          <p:cNvSpPr/>
          <p:nvPr/>
        </p:nvSpPr>
        <p:spPr>
          <a:xfrm>
            <a:off x="3575016" y="2738052"/>
            <a:ext cx="2316672" cy="376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002060"/>
                </a:solidFill>
              </a:rPr>
              <a:t>GROUPS</a:t>
            </a:r>
          </a:p>
        </p:txBody>
      </p:sp>
      <p:sp>
        <p:nvSpPr>
          <p:cNvPr id="12" name="Arrow: Down 8">
            <a:extLst>
              <a:ext uri="{FF2B5EF4-FFF2-40B4-BE49-F238E27FC236}">
                <a16:creationId xmlns:a16="http://schemas.microsoft.com/office/drawing/2014/main" id="{991773EF-3B97-DE0F-1728-ABA40C47E0C9}"/>
              </a:ext>
            </a:extLst>
          </p:cNvPr>
          <p:cNvSpPr/>
          <p:nvPr/>
        </p:nvSpPr>
        <p:spPr>
          <a:xfrm>
            <a:off x="4411026" y="3085099"/>
            <a:ext cx="484632" cy="278256"/>
          </a:xfrm>
          <a:custGeom>
            <a:avLst/>
            <a:gdLst>
              <a:gd name="connsiteX0" fmla="*/ 0 w 484632"/>
              <a:gd name="connsiteY0" fmla="*/ 736092 h 978408"/>
              <a:gd name="connsiteX1" fmla="*/ 121158 w 484632"/>
              <a:gd name="connsiteY1" fmla="*/ 736092 h 978408"/>
              <a:gd name="connsiteX2" fmla="*/ 121158 w 484632"/>
              <a:gd name="connsiteY2" fmla="*/ 0 h 978408"/>
              <a:gd name="connsiteX3" fmla="*/ 363474 w 484632"/>
              <a:gd name="connsiteY3" fmla="*/ 0 h 978408"/>
              <a:gd name="connsiteX4" fmla="*/ 363474 w 484632"/>
              <a:gd name="connsiteY4" fmla="*/ 736092 h 978408"/>
              <a:gd name="connsiteX5" fmla="*/ 484632 w 484632"/>
              <a:gd name="connsiteY5" fmla="*/ 736092 h 978408"/>
              <a:gd name="connsiteX6" fmla="*/ 242316 w 484632"/>
              <a:gd name="connsiteY6" fmla="*/ 978408 h 978408"/>
              <a:gd name="connsiteX7" fmla="*/ 0 w 484632"/>
              <a:gd name="connsiteY7" fmla="*/ 736092 h 978408"/>
              <a:gd name="connsiteX0" fmla="*/ 0 w 484632"/>
              <a:gd name="connsiteY0" fmla="*/ 736114 h 978430"/>
              <a:gd name="connsiteX1" fmla="*/ 121158 w 484632"/>
              <a:gd name="connsiteY1" fmla="*/ 736114 h 978430"/>
              <a:gd name="connsiteX2" fmla="*/ 121158 w 484632"/>
              <a:gd name="connsiteY2" fmla="*/ 22 h 978430"/>
              <a:gd name="connsiteX3" fmla="*/ 262890 w 484632"/>
              <a:gd name="connsiteY3" fmla="*/ 480082 h 978430"/>
              <a:gd name="connsiteX4" fmla="*/ 363474 w 484632"/>
              <a:gd name="connsiteY4" fmla="*/ 22 h 978430"/>
              <a:gd name="connsiteX5" fmla="*/ 363474 w 484632"/>
              <a:gd name="connsiteY5" fmla="*/ 736114 h 978430"/>
              <a:gd name="connsiteX6" fmla="*/ 484632 w 484632"/>
              <a:gd name="connsiteY6" fmla="*/ 736114 h 978430"/>
              <a:gd name="connsiteX7" fmla="*/ 242316 w 484632"/>
              <a:gd name="connsiteY7" fmla="*/ 978430 h 978430"/>
              <a:gd name="connsiteX8" fmla="*/ 0 w 484632"/>
              <a:gd name="connsiteY8" fmla="*/ 736114 h 978430"/>
              <a:gd name="connsiteX0" fmla="*/ 0 w 484632"/>
              <a:gd name="connsiteY0" fmla="*/ 736107 h 978423"/>
              <a:gd name="connsiteX1" fmla="*/ 121158 w 484632"/>
              <a:gd name="connsiteY1" fmla="*/ 736107 h 978423"/>
              <a:gd name="connsiteX2" fmla="*/ 121158 w 484632"/>
              <a:gd name="connsiteY2" fmla="*/ 15 h 978423"/>
              <a:gd name="connsiteX3" fmla="*/ 240030 w 484632"/>
              <a:gd name="connsiteY3" fmla="*/ 742965 h 978423"/>
              <a:gd name="connsiteX4" fmla="*/ 363474 w 484632"/>
              <a:gd name="connsiteY4" fmla="*/ 15 h 978423"/>
              <a:gd name="connsiteX5" fmla="*/ 363474 w 484632"/>
              <a:gd name="connsiteY5" fmla="*/ 736107 h 978423"/>
              <a:gd name="connsiteX6" fmla="*/ 484632 w 484632"/>
              <a:gd name="connsiteY6" fmla="*/ 736107 h 978423"/>
              <a:gd name="connsiteX7" fmla="*/ 242316 w 484632"/>
              <a:gd name="connsiteY7" fmla="*/ 978423 h 978423"/>
              <a:gd name="connsiteX8" fmla="*/ 0 w 484632"/>
              <a:gd name="connsiteY8" fmla="*/ 736107 h 97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32" h="978423">
                <a:moveTo>
                  <a:pt x="0" y="736107"/>
                </a:moveTo>
                <a:lnTo>
                  <a:pt x="121158" y="736107"/>
                </a:lnTo>
                <a:lnTo>
                  <a:pt x="121158" y="15"/>
                </a:lnTo>
                <a:cubicBezTo>
                  <a:pt x="156972" y="-3795"/>
                  <a:pt x="204216" y="746775"/>
                  <a:pt x="240030" y="742965"/>
                </a:cubicBezTo>
                <a:lnTo>
                  <a:pt x="363474" y="15"/>
                </a:lnTo>
                <a:lnTo>
                  <a:pt x="363474" y="736107"/>
                </a:lnTo>
                <a:lnTo>
                  <a:pt x="484632" y="736107"/>
                </a:lnTo>
                <a:lnTo>
                  <a:pt x="242316" y="978423"/>
                </a:lnTo>
                <a:lnTo>
                  <a:pt x="0" y="73610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9EC6CB-1877-7FBE-DAE2-C7398826451C}"/>
              </a:ext>
            </a:extLst>
          </p:cNvPr>
          <p:cNvSpPr/>
          <p:nvPr/>
        </p:nvSpPr>
        <p:spPr>
          <a:xfrm>
            <a:off x="3575016" y="3372332"/>
            <a:ext cx="2316672" cy="376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002060"/>
                </a:solidFill>
              </a:rPr>
              <a:t>COMMUNITY</a:t>
            </a:r>
          </a:p>
        </p:txBody>
      </p:sp>
      <p:sp>
        <p:nvSpPr>
          <p:cNvPr id="14" name="Arrow: Down 8">
            <a:extLst>
              <a:ext uri="{FF2B5EF4-FFF2-40B4-BE49-F238E27FC236}">
                <a16:creationId xmlns:a16="http://schemas.microsoft.com/office/drawing/2014/main" id="{3F36E184-A46A-C27F-DC56-A1629C5801F6}"/>
              </a:ext>
            </a:extLst>
          </p:cNvPr>
          <p:cNvSpPr/>
          <p:nvPr/>
        </p:nvSpPr>
        <p:spPr>
          <a:xfrm>
            <a:off x="4411026" y="3699498"/>
            <a:ext cx="484632" cy="278256"/>
          </a:xfrm>
          <a:custGeom>
            <a:avLst/>
            <a:gdLst>
              <a:gd name="connsiteX0" fmla="*/ 0 w 484632"/>
              <a:gd name="connsiteY0" fmla="*/ 736092 h 978408"/>
              <a:gd name="connsiteX1" fmla="*/ 121158 w 484632"/>
              <a:gd name="connsiteY1" fmla="*/ 736092 h 978408"/>
              <a:gd name="connsiteX2" fmla="*/ 121158 w 484632"/>
              <a:gd name="connsiteY2" fmla="*/ 0 h 978408"/>
              <a:gd name="connsiteX3" fmla="*/ 363474 w 484632"/>
              <a:gd name="connsiteY3" fmla="*/ 0 h 978408"/>
              <a:gd name="connsiteX4" fmla="*/ 363474 w 484632"/>
              <a:gd name="connsiteY4" fmla="*/ 736092 h 978408"/>
              <a:gd name="connsiteX5" fmla="*/ 484632 w 484632"/>
              <a:gd name="connsiteY5" fmla="*/ 736092 h 978408"/>
              <a:gd name="connsiteX6" fmla="*/ 242316 w 484632"/>
              <a:gd name="connsiteY6" fmla="*/ 978408 h 978408"/>
              <a:gd name="connsiteX7" fmla="*/ 0 w 484632"/>
              <a:gd name="connsiteY7" fmla="*/ 736092 h 978408"/>
              <a:gd name="connsiteX0" fmla="*/ 0 w 484632"/>
              <a:gd name="connsiteY0" fmla="*/ 736114 h 978430"/>
              <a:gd name="connsiteX1" fmla="*/ 121158 w 484632"/>
              <a:gd name="connsiteY1" fmla="*/ 736114 h 978430"/>
              <a:gd name="connsiteX2" fmla="*/ 121158 w 484632"/>
              <a:gd name="connsiteY2" fmla="*/ 22 h 978430"/>
              <a:gd name="connsiteX3" fmla="*/ 262890 w 484632"/>
              <a:gd name="connsiteY3" fmla="*/ 480082 h 978430"/>
              <a:gd name="connsiteX4" fmla="*/ 363474 w 484632"/>
              <a:gd name="connsiteY4" fmla="*/ 22 h 978430"/>
              <a:gd name="connsiteX5" fmla="*/ 363474 w 484632"/>
              <a:gd name="connsiteY5" fmla="*/ 736114 h 978430"/>
              <a:gd name="connsiteX6" fmla="*/ 484632 w 484632"/>
              <a:gd name="connsiteY6" fmla="*/ 736114 h 978430"/>
              <a:gd name="connsiteX7" fmla="*/ 242316 w 484632"/>
              <a:gd name="connsiteY7" fmla="*/ 978430 h 978430"/>
              <a:gd name="connsiteX8" fmla="*/ 0 w 484632"/>
              <a:gd name="connsiteY8" fmla="*/ 736114 h 978430"/>
              <a:gd name="connsiteX0" fmla="*/ 0 w 484632"/>
              <a:gd name="connsiteY0" fmla="*/ 736107 h 978423"/>
              <a:gd name="connsiteX1" fmla="*/ 121158 w 484632"/>
              <a:gd name="connsiteY1" fmla="*/ 736107 h 978423"/>
              <a:gd name="connsiteX2" fmla="*/ 121158 w 484632"/>
              <a:gd name="connsiteY2" fmla="*/ 15 h 978423"/>
              <a:gd name="connsiteX3" fmla="*/ 240030 w 484632"/>
              <a:gd name="connsiteY3" fmla="*/ 742965 h 978423"/>
              <a:gd name="connsiteX4" fmla="*/ 363474 w 484632"/>
              <a:gd name="connsiteY4" fmla="*/ 15 h 978423"/>
              <a:gd name="connsiteX5" fmla="*/ 363474 w 484632"/>
              <a:gd name="connsiteY5" fmla="*/ 736107 h 978423"/>
              <a:gd name="connsiteX6" fmla="*/ 484632 w 484632"/>
              <a:gd name="connsiteY6" fmla="*/ 736107 h 978423"/>
              <a:gd name="connsiteX7" fmla="*/ 242316 w 484632"/>
              <a:gd name="connsiteY7" fmla="*/ 978423 h 978423"/>
              <a:gd name="connsiteX8" fmla="*/ 0 w 484632"/>
              <a:gd name="connsiteY8" fmla="*/ 736107 h 97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32" h="978423">
                <a:moveTo>
                  <a:pt x="0" y="736107"/>
                </a:moveTo>
                <a:lnTo>
                  <a:pt x="121158" y="736107"/>
                </a:lnTo>
                <a:lnTo>
                  <a:pt x="121158" y="15"/>
                </a:lnTo>
                <a:cubicBezTo>
                  <a:pt x="156972" y="-3795"/>
                  <a:pt x="204216" y="746775"/>
                  <a:pt x="240030" y="742965"/>
                </a:cubicBezTo>
                <a:lnTo>
                  <a:pt x="363474" y="15"/>
                </a:lnTo>
                <a:lnTo>
                  <a:pt x="363474" y="736107"/>
                </a:lnTo>
                <a:lnTo>
                  <a:pt x="484632" y="736107"/>
                </a:lnTo>
                <a:lnTo>
                  <a:pt x="242316" y="978423"/>
                </a:lnTo>
                <a:lnTo>
                  <a:pt x="0" y="73610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F6241A-2330-A846-ED1F-CE676D3FA625}"/>
              </a:ext>
            </a:extLst>
          </p:cNvPr>
          <p:cNvSpPr/>
          <p:nvPr/>
        </p:nvSpPr>
        <p:spPr>
          <a:xfrm>
            <a:off x="3575016" y="3950485"/>
            <a:ext cx="2316672" cy="376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002060"/>
                </a:solidFill>
              </a:rPr>
              <a:t>VILLAGE</a:t>
            </a:r>
          </a:p>
        </p:txBody>
      </p:sp>
      <p:sp>
        <p:nvSpPr>
          <p:cNvPr id="16" name="Arrow: Down 8">
            <a:extLst>
              <a:ext uri="{FF2B5EF4-FFF2-40B4-BE49-F238E27FC236}">
                <a16:creationId xmlns:a16="http://schemas.microsoft.com/office/drawing/2014/main" id="{8E9A83C6-C178-FB94-6BCE-724E0C15E371}"/>
              </a:ext>
            </a:extLst>
          </p:cNvPr>
          <p:cNvSpPr/>
          <p:nvPr/>
        </p:nvSpPr>
        <p:spPr>
          <a:xfrm>
            <a:off x="4411026" y="4326691"/>
            <a:ext cx="484632" cy="269299"/>
          </a:xfrm>
          <a:custGeom>
            <a:avLst/>
            <a:gdLst>
              <a:gd name="connsiteX0" fmla="*/ 0 w 484632"/>
              <a:gd name="connsiteY0" fmla="*/ 736092 h 978408"/>
              <a:gd name="connsiteX1" fmla="*/ 121158 w 484632"/>
              <a:gd name="connsiteY1" fmla="*/ 736092 h 978408"/>
              <a:gd name="connsiteX2" fmla="*/ 121158 w 484632"/>
              <a:gd name="connsiteY2" fmla="*/ 0 h 978408"/>
              <a:gd name="connsiteX3" fmla="*/ 363474 w 484632"/>
              <a:gd name="connsiteY3" fmla="*/ 0 h 978408"/>
              <a:gd name="connsiteX4" fmla="*/ 363474 w 484632"/>
              <a:gd name="connsiteY4" fmla="*/ 736092 h 978408"/>
              <a:gd name="connsiteX5" fmla="*/ 484632 w 484632"/>
              <a:gd name="connsiteY5" fmla="*/ 736092 h 978408"/>
              <a:gd name="connsiteX6" fmla="*/ 242316 w 484632"/>
              <a:gd name="connsiteY6" fmla="*/ 978408 h 978408"/>
              <a:gd name="connsiteX7" fmla="*/ 0 w 484632"/>
              <a:gd name="connsiteY7" fmla="*/ 736092 h 978408"/>
              <a:gd name="connsiteX0" fmla="*/ 0 w 484632"/>
              <a:gd name="connsiteY0" fmla="*/ 736114 h 978430"/>
              <a:gd name="connsiteX1" fmla="*/ 121158 w 484632"/>
              <a:gd name="connsiteY1" fmla="*/ 736114 h 978430"/>
              <a:gd name="connsiteX2" fmla="*/ 121158 w 484632"/>
              <a:gd name="connsiteY2" fmla="*/ 22 h 978430"/>
              <a:gd name="connsiteX3" fmla="*/ 262890 w 484632"/>
              <a:gd name="connsiteY3" fmla="*/ 480082 h 978430"/>
              <a:gd name="connsiteX4" fmla="*/ 363474 w 484632"/>
              <a:gd name="connsiteY4" fmla="*/ 22 h 978430"/>
              <a:gd name="connsiteX5" fmla="*/ 363474 w 484632"/>
              <a:gd name="connsiteY5" fmla="*/ 736114 h 978430"/>
              <a:gd name="connsiteX6" fmla="*/ 484632 w 484632"/>
              <a:gd name="connsiteY6" fmla="*/ 736114 h 978430"/>
              <a:gd name="connsiteX7" fmla="*/ 242316 w 484632"/>
              <a:gd name="connsiteY7" fmla="*/ 978430 h 978430"/>
              <a:gd name="connsiteX8" fmla="*/ 0 w 484632"/>
              <a:gd name="connsiteY8" fmla="*/ 736114 h 978430"/>
              <a:gd name="connsiteX0" fmla="*/ 0 w 484632"/>
              <a:gd name="connsiteY0" fmla="*/ 736107 h 978423"/>
              <a:gd name="connsiteX1" fmla="*/ 121158 w 484632"/>
              <a:gd name="connsiteY1" fmla="*/ 736107 h 978423"/>
              <a:gd name="connsiteX2" fmla="*/ 121158 w 484632"/>
              <a:gd name="connsiteY2" fmla="*/ 15 h 978423"/>
              <a:gd name="connsiteX3" fmla="*/ 240030 w 484632"/>
              <a:gd name="connsiteY3" fmla="*/ 742965 h 978423"/>
              <a:gd name="connsiteX4" fmla="*/ 363474 w 484632"/>
              <a:gd name="connsiteY4" fmla="*/ 15 h 978423"/>
              <a:gd name="connsiteX5" fmla="*/ 363474 w 484632"/>
              <a:gd name="connsiteY5" fmla="*/ 736107 h 978423"/>
              <a:gd name="connsiteX6" fmla="*/ 484632 w 484632"/>
              <a:gd name="connsiteY6" fmla="*/ 736107 h 978423"/>
              <a:gd name="connsiteX7" fmla="*/ 242316 w 484632"/>
              <a:gd name="connsiteY7" fmla="*/ 978423 h 978423"/>
              <a:gd name="connsiteX8" fmla="*/ 0 w 484632"/>
              <a:gd name="connsiteY8" fmla="*/ 736107 h 97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32" h="978423">
                <a:moveTo>
                  <a:pt x="0" y="736107"/>
                </a:moveTo>
                <a:lnTo>
                  <a:pt x="121158" y="736107"/>
                </a:lnTo>
                <a:lnTo>
                  <a:pt x="121158" y="15"/>
                </a:lnTo>
                <a:cubicBezTo>
                  <a:pt x="156972" y="-3795"/>
                  <a:pt x="204216" y="746775"/>
                  <a:pt x="240030" y="742965"/>
                </a:cubicBezTo>
                <a:lnTo>
                  <a:pt x="363474" y="15"/>
                </a:lnTo>
                <a:lnTo>
                  <a:pt x="363474" y="736107"/>
                </a:lnTo>
                <a:lnTo>
                  <a:pt x="484632" y="736107"/>
                </a:lnTo>
                <a:lnTo>
                  <a:pt x="242316" y="978423"/>
                </a:lnTo>
                <a:lnTo>
                  <a:pt x="0" y="73610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5C15B2-1052-195A-8EF1-DFE15946BAF8}"/>
              </a:ext>
            </a:extLst>
          </p:cNvPr>
          <p:cNvSpPr/>
          <p:nvPr/>
        </p:nvSpPr>
        <p:spPr>
          <a:xfrm>
            <a:off x="3575016" y="4603761"/>
            <a:ext cx="2316672" cy="376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002060"/>
                </a:solidFill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66405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D8A1-35E6-1ED2-67B1-0B4F67B2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C965-9C5C-85B7-115E-83C5C9728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1641"/>
            <a:ext cx="8771466" cy="4384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b="1" dirty="0"/>
              <a:t>2. THE GREAT DEBATE</a:t>
            </a:r>
          </a:p>
          <a:p>
            <a:pPr marL="0" indent="0">
              <a:buNone/>
            </a:pPr>
            <a:r>
              <a:rPr lang="en-SG" dirty="0"/>
              <a:t>The great debate philosophers of political sociology were grouped into two schools of thought.</a:t>
            </a:r>
          </a:p>
          <a:p>
            <a:pPr marL="0" indent="0">
              <a:buNone/>
            </a:pPr>
            <a:endParaRPr lang="en-SG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18F883-77E0-0282-B1E1-F79395BF6A1F}"/>
              </a:ext>
            </a:extLst>
          </p:cNvPr>
          <p:cNvSpPr/>
          <p:nvPr/>
        </p:nvSpPr>
        <p:spPr>
          <a:xfrm>
            <a:off x="811530" y="3186416"/>
            <a:ext cx="1931670" cy="117984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highlight>
                  <a:srgbClr val="00FFFF"/>
                </a:highlight>
              </a:rPr>
              <a:t>1</a:t>
            </a:r>
            <a:r>
              <a:rPr lang="en-SG" baseline="30000" dirty="0">
                <a:highlight>
                  <a:srgbClr val="00FFFF"/>
                </a:highlight>
              </a:rPr>
              <a:t>st</a:t>
            </a:r>
            <a:r>
              <a:rPr lang="en-SG" dirty="0">
                <a:highlight>
                  <a:srgbClr val="00FFFF"/>
                </a:highlight>
              </a:rPr>
              <a:t> School of thought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078B572-5C37-7CD9-D723-453DB47510FF}"/>
              </a:ext>
            </a:extLst>
          </p:cNvPr>
          <p:cNvCxnSpPr>
            <a:cxnSpLocks/>
          </p:cNvCxnSpPr>
          <p:nvPr/>
        </p:nvCxnSpPr>
        <p:spPr>
          <a:xfrm flipV="1">
            <a:off x="2740343" y="2986219"/>
            <a:ext cx="925830" cy="7534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1D3914F-82C2-B2FD-F6F3-1C67F70592C2}"/>
              </a:ext>
            </a:extLst>
          </p:cNvPr>
          <p:cNvCxnSpPr>
            <a:cxnSpLocks/>
          </p:cNvCxnSpPr>
          <p:nvPr/>
        </p:nvCxnSpPr>
        <p:spPr>
          <a:xfrm flipV="1">
            <a:off x="2743200" y="3445808"/>
            <a:ext cx="925830" cy="2822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13FD1D9-7EAD-51AA-05A1-7C2A6DCE76A0}"/>
              </a:ext>
            </a:extLst>
          </p:cNvPr>
          <p:cNvCxnSpPr>
            <a:cxnSpLocks/>
          </p:cNvCxnSpPr>
          <p:nvPr/>
        </p:nvCxnSpPr>
        <p:spPr>
          <a:xfrm>
            <a:off x="2767849" y="3744908"/>
            <a:ext cx="888192" cy="2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17552DD-E020-2D3A-4D9D-12107C78780D}"/>
              </a:ext>
            </a:extLst>
          </p:cNvPr>
          <p:cNvCxnSpPr>
            <a:cxnSpLocks/>
          </p:cNvCxnSpPr>
          <p:nvPr/>
        </p:nvCxnSpPr>
        <p:spPr>
          <a:xfrm>
            <a:off x="2767849" y="3754238"/>
            <a:ext cx="888192" cy="3599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704A589-7FE6-2E09-988D-9D72FC5B68A5}"/>
              </a:ext>
            </a:extLst>
          </p:cNvPr>
          <p:cNvCxnSpPr>
            <a:cxnSpLocks/>
          </p:cNvCxnSpPr>
          <p:nvPr/>
        </p:nvCxnSpPr>
        <p:spPr>
          <a:xfrm>
            <a:off x="2743200" y="3751258"/>
            <a:ext cx="920115" cy="7785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A9844AD-8635-9A9A-E17A-7204AC10F3C9}"/>
              </a:ext>
            </a:extLst>
          </p:cNvPr>
          <p:cNvSpPr/>
          <p:nvPr/>
        </p:nvSpPr>
        <p:spPr>
          <a:xfrm>
            <a:off x="3645556" y="3971182"/>
            <a:ext cx="1502339" cy="3399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Comte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3578BE-1DBB-E22E-9957-E05331C02950}"/>
              </a:ext>
            </a:extLst>
          </p:cNvPr>
          <p:cNvSpPr/>
          <p:nvPr/>
        </p:nvSpPr>
        <p:spPr>
          <a:xfrm>
            <a:off x="3645557" y="3568823"/>
            <a:ext cx="1502339" cy="3399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Rousseau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D053E26-5241-D2E6-DC76-3DA3EC2C8E91}"/>
              </a:ext>
            </a:extLst>
          </p:cNvPr>
          <p:cNvSpPr/>
          <p:nvPr/>
        </p:nvSpPr>
        <p:spPr>
          <a:xfrm>
            <a:off x="3646988" y="2776417"/>
            <a:ext cx="1502339" cy="3399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Locke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10D2D7E-55DE-F579-4BCF-77B51AC43EB9}"/>
              </a:ext>
            </a:extLst>
          </p:cNvPr>
          <p:cNvSpPr/>
          <p:nvPr/>
        </p:nvSpPr>
        <p:spPr>
          <a:xfrm>
            <a:off x="3645558" y="4367102"/>
            <a:ext cx="1502339" cy="3399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Karl Marx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DF88DA2-47DF-3797-3508-30CD8A2C7B30}"/>
              </a:ext>
            </a:extLst>
          </p:cNvPr>
          <p:cNvSpPr/>
          <p:nvPr/>
        </p:nvSpPr>
        <p:spPr>
          <a:xfrm>
            <a:off x="3645559" y="3179646"/>
            <a:ext cx="1502339" cy="3399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Montesquieu</a:t>
            </a:r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F045F55F-A213-C44B-02BF-F628D8525444}"/>
              </a:ext>
            </a:extLst>
          </p:cNvPr>
          <p:cNvSpPr/>
          <p:nvPr/>
        </p:nvSpPr>
        <p:spPr>
          <a:xfrm>
            <a:off x="5326689" y="2876123"/>
            <a:ext cx="769311" cy="17868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B4B13B3-8206-F0B1-B03E-403E01C07681}"/>
              </a:ext>
            </a:extLst>
          </p:cNvPr>
          <p:cNvSpPr/>
          <p:nvPr/>
        </p:nvSpPr>
        <p:spPr>
          <a:xfrm>
            <a:off x="6273362" y="2834619"/>
            <a:ext cx="2907492" cy="17868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rgbClr val="002060"/>
                </a:solidFill>
              </a:rPr>
              <a:t>Made an important distinction between society and the state</a:t>
            </a:r>
          </a:p>
        </p:txBody>
      </p:sp>
    </p:spTree>
    <p:extLst>
      <p:ext uri="{BB962C8B-B14F-4D97-AF65-F5344CB8AC3E}">
        <p14:creationId xmlns:p14="http://schemas.microsoft.com/office/powerpoint/2010/main" val="319832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D8A1-35E6-1ED2-67B1-0B4F67B2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130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C965-9C5C-85B7-115E-83C5C9728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61" y="1709507"/>
            <a:ext cx="9696109" cy="43967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endParaRPr lang="en-SG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18F883-77E0-0282-B1E1-F79395BF6A1F}"/>
              </a:ext>
            </a:extLst>
          </p:cNvPr>
          <p:cNvSpPr/>
          <p:nvPr/>
        </p:nvSpPr>
        <p:spPr>
          <a:xfrm>
            <a:off x="805816" y="3179646"/>
            <a:ext cx="1931670" cy="1179843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>
                <a:highlight>
                  <a:srgbClr val="00FFFF"/>
                </a:highlight>
              </a:rPr>
              <a:t>2</a:t>
            </a:r>
            <a:r>
              <a:rPr lang="en-SG" baseline="30000" dirty="0">
                <a:highlight>
                  <a:srgbClr val="00FFFF"/>
                </a:highlight>
              </a:rPr>
              <a:t>nd</a:t>
            </a:r>
            <a:r>
              <a:rPr lang="en-SG" dirty="0">
                <a:highlight>
                  <a:srgbClr val="00FFFF"/>
                </a:highlight>
              </a:rPr>
              <a:t> School of thought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078B572-5C37-7CD9-D723-453DB47510FF}"/>
              </a:ext>
            </a:extLst>
          </p:cNvPr>
          <p:cNvCxnSpPr>
            <a:cxnSpLocks/>
          </p:cNvCxnSpPr>
          <p:nvPr/>
        </p:nvCxnSpPr>
        <p:spPr>
          <a:xfrm flipV="1">
            <a:off x="2740343" y="2986219"/>
            <a:ext cx="925830" cy="7534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1D3914F-82C2-B2FD-F6F3-1C67F70592C2}"/>
              </a:ext>
            </a:extLst>
          </p:cNvPr>
          <p:cNvCxnSpPr>
            <a:cxnSpLocks/>
          </p:cNvCxnSpPr>
          <p:nvPr/>
        </p:nvCxnSpPr>
        <p:spPr>
          <a:xfrm flipV="1">
            <a:off x="2743200" y="3445808"/>
            <a:ext cx="925830" cy="28225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13FD1D9-7EAD-51AA-05A1-7C2A6DCE76A0}"/>
              </a:ext>
            </a:extLst>
          </p:cNvPr>
          <p:cNvCxnSpPr>
            <a:cxnSpLocks/>
          </p:cNvCxnSpPr>
          <p:nvPr/>
        </p:nvCxnSpPr>
        <p:spPr>
          <a:xfrm>
            <a:off x="2767849" y="3744908"/>
            <a:ext cx="888192" cy="2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17552DD-E020-2D3A-4D9D-12107C78780D}"/>
              </a:ext>
            </a:extLst>
          </p:cNvPr>
          <p:cNvCxnSpPr>
            <a:cxnSpLocks/>
          </p:cNvCxnSpPr>
          <p:nvPr/>
        </p:nvCxnSpPr>
        <p:spPr>
          <a:xfrm>
            <a:off x="2767849" y="3754238"/>
            <a:ext cx="888192" cy="3599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704A589-7FE6-2E09-988D-9D72FC5B68A5}"/>
              </a:ext>
            </a:extLst>
          </p:cNvPr>
          <p:cNvCxnSpPr>
            <a:cxnSpLocks/>
          </p:cNvCxnSpPr>
          <p:nvPr/>
        </p:nvCxnSpPr>
        <p:spPr>
          <a:xfrm>
            <a:off x="2743200" y="3751258"/>
            <a:ext cx="920115" cy="7785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A9844AD-8635-9A9A-E17A-7204AC10F3C9}"/>
              </a:ext>
            </a:extLst>
          </p:cNvPr>
          <p:cNvSpPr/>
          <p:nvPr/>
        </p:nvSpPr>
        <p:spPr>
          <a:xfrm>
            <a:off x="3656041" y="4007240"/>
            <a:ext cx="1502339" cy="3399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Burke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3578BE-1DBB-E22E-9957-E05331C02950}"/>
              </a:ext>
            </a:extLst>
          </p:cNvPr>
          <p:cNvSpPr/>
          <p:nvPr/>
        </p:nvSpPr>
        <p:spPr>
          <a:xfrm>
            <a:off x="3627802" y="3567966"/>
            <a:ext cx="1502339" cy="3399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Hegel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D053E26-5241-D2E6-DC76-3DA3EC2C8E91}"/>
              </a:ext>
            </a:extLst>
          </p:cNvPr>
          <p:cNvSpPr/>
          <p:nvPr/>
        </p:nvSpPr>
        <p:spPr>
          <a:xfrm>
            <a:off x="3646988" y="2776417"/>
            <a:ext cx="1502339" cy="3399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Machiavelli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10D2D7E-55DE-F579-4BCF-77B51AC43EB9}"/>
              </a:ext>
            </a:extLst>
          </p:cNvPr>
          <p:cNvSpPr/>
          <p:nvPr/>
        </p:nvSpPr>
        <p:spPr>
          <a:xfrm>
            <a:off x="3627802" y="4433196"/>
            <a:ext cx="1502339" cy="3399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 err="1"/>
              <a:t>Bonald</a:t>
            </a:r>
            <a:endParaRPr lang="en-SG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DF88DA2-47DF-3797-3508-30CD8A2C7B30}"/>
              </a:ext>
            </a:extLst>
          </p:cNvPr>
          <p:cNvSpPr/>
          <p:nvPr/>
        </p:nvSpPr>
        <p:spPr>
          <a:xfrm>
            <a:off x="3645559" y="3179646"/>
            <a:ext cx="1502339" cy="33991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dirty="0"/>
              <a:t>Hobbes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BDDB1265-28AB-05E6-7FD6-163F1123E204}"/>
              </a:ext>
            </a:extLst>
          </p:cNvPr>
          <p:cNvSpPr/>
          <p:nvPr/>
        </p:nvSpPr>
        <p:spPr>
          <a:xfrm>
            <a:off x="5326689" y="2876123"/>
            <a:ext cx="769311" cy="17868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57AA51-7583-9793-56E0-4BF4F8422F9A}"/>
              </a:ext>
            </a:extLst>
          </p:cNvPr>
          <p:cNvSpPr/>
          <p:nvPr/>
        </p:nvSpPr>
        <p:spPr>
          <a:xfrm>
            <a:off x="6264309" y="2876123"/>
            <a:ext cx="3159842" cy="1786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Made no distinction between society and politics but favoured the supremacy and legitimacy of traditional monarchy or Church.</a:t>
            </a:r>
          </a:p>
        </p:txBody>
      </p:sp>
    </p:spTree>
    <p:extLst>
      <p:ext uri="{BB962C8B-B14F-4D97-AF65-F5344CB8AC3E}">
        <p14:creationId xmlns:p14="http://schemas.microsoft.com/office/powerpoint/2010/main" val="2730773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A0CE-D296-5B72-3E09-5418BB111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94" y="336869"/>
            <a:ext cx="8596668" cy="691831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A1B3D-C65B-2015-5842-DC028B33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494" y="1660410"/>
            <a:ext cx="9038166" cy="4477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b="1" dirty="0"/>
              <a:t>3. THE ROLE OF ELITES</a:t>
            </a:r>
          </a:p>
          <a:p>
            <a:pPr marL="0" indent="0">
              <a:buNone/>
            </a:pPr>
            <a:r>
              <a:rPr lang="en-SG" dirty="0"/>
              <a:t>The third period of the evolution of political sociology was 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‘the role of elites</a:t>
            </a:r>
            <a:r>
              <a:rPr lang="en-SG" dirty="0"/>
              <a:t>’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dirty="0"/>
              <a:t> </a:t>
            </a:r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endParaRPr lang="en-SG" sz="2000" dirty="0"/>
          </a:p>
          <a:p>
            <a:pPr marL="0" indent="0">
              <a:buNone/>
            </a:pPr>
            <a:r>
              <a:rPr lang="en-SG" dirty="0"/>
              <a:t>Generally ,elite theorists (Pareto, </a:t>
            </a:r>
            <a:r>
              <a:rPr lang="en-SG" dirty="0" err="1"/>
              <a:t>Mosca</a:t>
            </a:r>
            <a:r>
              <a:rPr lang="en-SG" dirty="0"/>
              <a:t>) argued that ‘History’ was not created by ideas ,the masses ,silent work but small groups of individuals who applied themselves from time to time.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SG" dirty="0"/>
              <a:t>Elites (powerful) dominated Non-elites (no power) by different ways like socially , economically , politically etc.</a:t>
            </a:r>
          </a:p>
        </p:txBody>
      </p:sp>
      <p:sp>
        <p:nvSpPr>
          <p:cNvPr id="4" name="Callout: Left-Right Arrow 3">
            <a:extLst>
              <a:ext uri="{FF2B5EF4-FFF2-40B4-BE49-F238E27FC236}">
                <a16:creationId xmlns:a16="http://schemas.microsoft.com/office/drawing/2014/main" id="{4FCBDCBC-7366-7A7D-2D85-7DC711F2C2AD}"/>
              </a:ext>
            </a:extLst>
          </p:cNvPr>
          <p:cNvSpPr/>
          <p:nvPr/>
        </p:nvSpPr>
        <p:spPr>
          <a:xfrm>
            <a:off x="3912870" y="3109724"/>
            <a:ext cx="1630680" cy="638551"/>
          </a:xfrm>
          <a:prstGeom prst="leftRightArrowCallou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Elites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ECDB06E-A8FE-7FF1-1C4E-FAF307775C04}"/>
              </a:ext>
            </a:extLst>
          </p:cNvPr>
          <p:cNvSpPr/>
          <p:nvPr/>
        </p:nvSpPr>
        <p:spPr>
          <a:xfrm>
            <a:off x="1561254" y="3121153"/>
            <a:ext cx="2351616" cy="638551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Standard of excellence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2CE1E80F-5992-5C6B-2FF7-0DEC012B6762}"/>
              </a:ext>
            </a:extLst>
          </p:cNvPr>
          <p:cNvSpPr/>
          <p:nvPr/>
        </p:nvSpPr>
        <p:spPr>
          <a:xfrm>
            <a:off x="5543550" y="3121153"/>
            <a:ext cx="2351616" cy="638551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Superior social group</a:t>
            </a:r>
          </a:p>
        </p:txBody>
      </p:sp>
    </p:spTree>
    <p:extLst>
      <p:ext uri="{BB962C8B-B14F-4D97-AF65-F5344CB8AC3E}">
        <p14:creationId xmlns:p14="http://schemas.microsoft.com/office/powerpoint/2010/main" val="243712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519B2-F6C9-8DDD-487F-72412585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803882"/>
          </a:xfrm>
        </p:spPr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53339-EDFC-58D2-78DC-4E8E8DF0C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1611"/>
            <a:ext cx="9083886" cy="4589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b="1" dirty="0"/>
              <a:t>4.THE CONTEMPORARY PERIOD </a:t>
            </a:r>
          </a:p>
          <a:p>
            <a:pPr marL="0" indent="0">
              <a:buNone/>
            </a:pPr>
            <a:r>
              <a:rPr lang="en-SG" dirty="0"/>
              <a:t>The fourth stage in the development of political sociology is </a:t>
            </a:r>
            <a:r>
              <a:rPr lang="en-SG" dirty="0">
                <a:solidFill>
                  <a:schemeClr val="accent1">
                    <a:lumMod val="75000"/>
                  </a:schemeClr>
                </a:solidFill>
              </a:rPr>
              <a:t>the contemporary period</a:t>
            </a:r>
            <a:r>
              <a:rPr lang="en-SG" dirty="0"/>
              <a:t>. This period is more empirical, analytical, scientific and practical.( Modern and post modern period )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SG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SG" dirty="0"/>
              <a:t>Emphasis on generalization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SG" dirty="0"/>
              <a:t>Theory building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SG" dirty="0"/>
              <a:t>Theory using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SG" dirty="0"/>
          </a:p>
          <a:p>
            <a:pPr marL="457200" lvl="1" indent="0">
              <a:buNone/>
            </a:pPr>
            <a:r>
              <a:rPr lang="en-SG" sz="1800" dirty="0"/>
              <a:t>The most important philosophers of the period are </a:t>
            </a:r>
            <a:r>
              <a:rPr lang="en-SG" sz="1800" dirty="0" err="1">
                <a:highlight>
                  <a:srgbClr val="00FFFF"/>
                </a:highlight>
              </a:rPr>
              <a:t>Lipset</a:t>
            </a:r>
            <a:r>
              <a:rPr lang="en-SG" sz="1800" dirty="0">
                <a:highlight>
                  <a:srgbClr val="00FFFF"/>
                </a:highlight>
              </a:rPr>
              <a:t>, </a:t>
            </a:r>
            <a:r>
              <a:rPr lang="en-SG" sz="1800" dirty="0" err="1">
                <a:highlight>
                  <a:srgbClr val="00FFFF"/>
                </a:highlight>
              </a:rPr>
              <a:t>Inkeles</a:t>
            </a:r>
            <a:r>
              <a:rPr lang="en-SG" sz="1800" dirty="0">
                <a:highlight>
                  <a:srgbClr val="00FFFF"/>
                </a:highlight>
              </a:rPr>
              <a:t>, Moore, Mills , Hunter</a:t>
            </a:r>
            <a:r>
              <a:rPr lang="en-SG" sz="1800" dirty="0"/>
              <a:t> and others. </a:t>
            </a:r>
          </a:p>
          <a:p>
            <a:pPr marL="457200" lvl="1" indent="0">
              <a:buNone/>
            </a:pPr>
            <a:r>
              <a:rPr lang="en-SG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7202377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324</TotalTime>
  <Words>476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Arial Black</vt:lpstr>
      <vt:lpstr>Arial Rounded MT Bold</vt:lpstr>
      <vt:lpstr>Trebuchet MS</vt:lpstr>
      <vt:lpstr>Wingdings</vt:lpstr>
      <vt:lpstr>Wingdings 3</vt:lpstr>
      <vt:lpstr>Facet</vt:lpstr>
      <vt:lpstr>Welcome To  My Presentation </vt:lpstr>
      <vt:lpstr>PowerPoint Presentation</vt:lpstr>
      <vt:lpstr>TOPIC : DEVELOPMENTAL PERIODS OF POLITICAL SOCIOLOGY</vt:lpstr>
      <vt:lpstr>Evolution of Political Sociology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My Presentation </dc:title>
  <dc:creator>Samiul</dc:creator>
  <cp:lastModifiedBy>Samiul</cp:lastModifiedBy>
  <cp:revision>1</cp:revision>
  <dcterms:created xsi:type="dcterms:W3CDTF">2022-11-04T14:45:36Z</dcterms:created>
  <dcterms:modified xsi:type="dcterms:W3CDTF">2022-11-04T20:10:14Z</dcterms:modified>
</cp:coreProperties>
</file>