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7" r:id="rId1"/>
  </p:sldMasterIdLst>
  <p:sldIdLst>
    <p:sldId id="256" r:id="rId2"/>
    <p:sldId id="258" r:id="rId3"/>
    <p:sldId id="267" r:id="rId4"/>
    <p:sldId id="260" r:id="rId5"/>
    <p:sldId id="261"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60EA64-D806-43AC-9DF2-F8C432F32B4C}" type="datetimeFigureOut">
              <a:rPr lang="en-US" smtClean="0"/>
              <a:t>6/17/2016</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3451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6/17/2016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4302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7C6F52A-A82B-47A2-A83A-8C4C91F2D59F}" type="datetimeFigureOut">
              <a:rPr lang="en-US" smtClean="0"/>
              <a:t>6/17/2016</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126526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6/17/2016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9523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6/17/2016</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8396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6/17/2016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3742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6/17/2016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37132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6/17/2016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7393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6/17/2016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6757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6/17/2016</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5399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6/17/2016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7278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60EA64-D806-43AC-9DF2-F8C432F32B4C}" type="datetimeFigureOut">
              <a:rPr lang="en-US" smtClean="0"/>
              <a:t>6/17/2016</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A7A6979-0714-4377-B894-6BE4C2D6E202}"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9523530"/>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40824"/>
            <a:ext cx="8991600" cy="1645920"/>
          </a:xfrm>
        </p:spPr>
        <p:txBody>
          <a:bodyPr>
            <a:normAutofit/>
          </a:bodyPr>
          <a:lstStyle/>
          <a:p>
            <a:pPr algn="ctr"/>
            <a:r>
              <a:rPr lang="en-PH" sz="5400" dirty="0" smtClean="0">
                <a:latin typeface="Baskerville Old Face" panose="02020602080505020303" pitchFamily="18" charset="0"/>
              </a:rPr>
              <a:t>DPEX Marketplace</a:t>
            </a:r>
            <a:endParaRPr lang="en-PH" sz="5400" dirty="0">
              <a:latin typeface="Baskerville Old Face" panose="02020602080505020303" pitchFamily="18" charset="0"/>
            </a:endParaRPr>
          </a:p>
        </p:txBody>
      </p:sp>
    </p:spTree>
    <p:extLst>
      <p:ext uri="{BB962C8B-B14F-4D97-AF65-F5344CB8AC3E}">
        <p14:creationId xmlns:p14="http://schemas.microsoft.com/office/powerpoint/2010/main" val="162183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200" dirty="0" smtClean="0">
                <a:latin typeface="Baskerville Old Face" panose="02020602080505020303" pitchFamily="18" charset="0"/>
              </a:rPr>
              <a:t>TARGET CLIENT</a:t>
            </a:r>
            <a:endParaRPr lang="en-PH" sz="3200" dirty="0">
              <a:latin typeface="Baskerville Old Face" panose="02020602080505020303" pitchFamily="18" charset="0"/>
            </a:endParaRPr>
          </a:p>
        </p:txBody>
      </p:sp>
      <p:sp>
        <p:nvSpPr>
          <p:cNvPr id="3" name="Content Placeholder 2"/>
          <p:cNvSpPr>
            <a:spLocks noGrp="1"/>
          </p:cNvSpPr>
          <p:nvPr>
            <p:ph idx="1"/>
          </p:nvPr>
        </p:nvSpPr>
        <p:spPr>
          <a:xfrm>
            <a:off x="818712" y="2222287"/>
            <a:ext cx="10554574" cy="3838879"/>
          </a:xfrm>
        </p:spPr>
        <p:txBody>
          <a:bodyPr>
            <a:normAutofit/>
          </a:bodyPr>
          <a:lstStyle/>
          <a:p>
            <a:r>
              <a:rPr lang="en-PH" sz="2400" u="sng" dirty="0">
                <a:latin typeface="Baskerville Old Face" panose="02020602080505020303" pitchFamily="18" charset="0"/>
              </a:rPr>
              <a:t>DPEX Worldwide</a:t>
            </a:r>
            <a:r>
              <a:rPr lang="en-PH" sz="2400" dirty="0">
                <a:latin typeface="Baskerville Old Face" panose="02020602080505020303" pitchFamily="18" charset="0"/>
              </a:rPr>
              <a:t> is an established Express and E-Commerce service provider in </a:t>
            </a:r>
            <a:r>
              <a:rPr lang="en-PH" sz="2400" dirty="0" smtClean="0">
                <a:latin typeface="Baskerville Old Face" panose="02020602080505020303" pitchFamily="18" charset="0"/>
              </a:rPr>
              <a:t>Asia. With </a:t>
            </a:r>
            <a:r>
              <a:rPr lang="en-PH" sz="2400" dirty="0">
                <a:latin typeface="Baskerville Old Face" panose="02020602080505020303" pitchFamily="18" charset="0"/>
              </a:rPr>
              <a:t>a history dating 30 years and a comprehensive network spanning the region, They have extensive local knowledge to serve into and throughout Asia well.</a:t>
            </a:r>
          </a:p>
          <a:p>
            <a:r>
              <a:rPr lang="en-PH" sz="2400" dirty="0">
                <a:latin typeface="Baskerville Old Face" panose="02020602080505020303" pitchFamily="18" charset="0"/>
              </a:rPr>
              <a:t>They are widely acknowledged as “Knowing Asia Delivering Asia”</a:t>
            </a:r>
          </a:p>
        </p:txBody>
      </p:sp>
    </p:spTree>
    <p:extLst>
      <p:ext uri="{BB962C8B-B14F-4D97-AF65-F5344CB8AC3E}">
        <p14:creationId xmlns:p14="http://schemas.microsoft.com/office/powerpoint/2010/main" val="101243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200" dirty="0" smtClean="0">
                <a:latin typeface="Baskerville Old Face" panose="02020602080505020303" pitchFamily="18" charset="0"/>
              </a:rPr>
              <a:t>TEAM MEMBERS</a:t>
            </a:r>
            <a:endParaRPr lang="en-PH" sz="3200" dirty="0">
              <a:latin typeface="Baskerville Old Face" panose="02020602080505020303"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1864841"/>
              </p:ext>
            </p:extLst>
          </p:nvPr>
        </p:nvGraphicFramePr>
        <p:xfrm>
          <a:off x="580858" y="2377168"/>
          <a:ext cx="11029950" cy="3089595"/>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5391694"/>
                    </a:ext>
                  </a:extLst>
                </a:gridCol>
                <a:gridCol w="5514975">
                  <a:extLst>
                    <a:ext uri="{9D8B030D-6E8A-4147-A177-3AD203B41FA5}">
                      <a16:colId xmlns:a16="http://schemas.microsoft.com/office/drawing/2014/main" val="131280843"/>
                    </a:ext>
                  </a:extLst>
                </a:gridCol>
              </a:tblGrid>
              <a:tr h="370840">
                <a:tc>
                  <a:txBody>
                    <a:bodyPr/>
                    <a:lstStyle/>
                    <a:p>
                      <a:pPr algn="ctr">
                        <a:lnSpc>
                          <a:spcPct val="200000"/>
                        </a:lnSpc>
                      </a:pPr>
                      <a:r>
                        <a:rPr lang="en-PH" sz="2000" dirty="0" smtClean="0">
                          <a:latin typeface="Baskerville Old Face" panose="02020602080505020303" pitchFamily="18" charset="0"/>
                        </a:rPr>
                        <a:t>MEMBERS’ NAME</a:t>
                      </a:r>
                      <a:endParaRPr lang="en-PH" sz="2000" dirty="0">
                        <a:latin typeface="Baskerville Old Face" panose="02020602080505020303" pitchFamily="18" charset="0"/>
                      </a:endParaRPr>
                    </a:p>
                  </a:txBody>
                  <a:tcPr/>
                </a:tc>
                <a:tc>
                  <a:txBody>
                    <a:bodyPr/>
                    <a:lstStyle/>
                    <a:p>
                      <a:pPr algn="ctr">
                        <a:lnSpc>
                          <a:spcPct val="200000"/>
                        </a:lnSpc>
                      </a:pPr>
                      <a:r>
                        <a:rPr lang="en-PH" sz="2000" dirty="0" smtClean="0">
                          <a:latin typeface="Baskerville Old Face" panose="02020602080505020303" pitchFamily="18" charset="0"/>
                        </a:rPr>
                        <a:t>ROLES</a:t>
                      </a:r>
                      <a:endParaRPr lang="en-PH" sz="2000" dirty="0">
                        <a:latin typeface="Baskerville Old Face" panose="02020602080505020303" pitchFamily="18" charset="0"/>
                      </a:endParaRPr>
                    </a:p>
                  </a:txBody>
                  <a:tcPr/>
                </a:tc>
                <a:extLst>
                  <a:ext uri="{0D108BD9-81ED-4DB2-BD59-A6C34878D82A}">
                    <a16:rowId xmlns:a16="http://schemas.microsoft.com/office/drawing/2014/main" val="1696277749"/>
                  </a:ext>
                </a:extLst>
              </a:tr>
              <a:tr h="370840">
                <a:tc>
                  <a:txBody>
                    <a:bodyPr/>
                    <a:lstStyle/>
                    <a:p>
                      <a:pPr algn="l">
                        <a:lnSpc>
                          <a:spcPct val="200000"/>
                        </a:lnSpc>
                      </a:pPr>
                      <a:r>
                        <a:rPr lang="en-PH" sz="2000" dirty="0" smtClean="0">
                          <a:latin typeface="Baskerville Old Face" panose="02020602080505020303" pitchFamily="18" charset="0"/>
                        </a:rPr>
                        <a:t>Acha, Marie</a:t>
                      </a:r>
                      <a:r>
                        <a:rPr lang="en-PH" sz="2000" baseline="0" dirty="0" smtClean="0">
                          <a:latin typeface="Baskerville Old Face" panose="02020602080505020303" pitchFamily="18" charset="0"/>
                        </a:rPr>
                        <a:t> Antonette</a:t>
                      </a:r>
                      <a:endParaRPr lang="en-PH" sz="2000" dirty="0">
                        <a:latin typeface="Baskerville Old Face" panose="02020602080505020303" pitchFamily="18" charset="0"/>
                      </a:endParaRPr>
                    </a:p>
                  </a:txBody>
                  <a:tcPr/>
                </a:tc>
                <a:tc>
                  <a:txBody>
                    <a:bodyPr/>
                    <a:lstStyle/>
                    <a:p>
                      <a:pPr algn="l">
                        <a:lnSpc>
                          <a:spcPct val="200000"/>
                        </a:lnSpc>
                      </a:pPr>
                      <a:r>
                        <a:rPr lang="en-PH" sz="2000" dirty="0" smtClean="0">
                          <a:latin typeface="Baskerville Old Face" panose="02020602080505020303" pitchFamily="18" charset="0"/>
                        </a:rPr>
                        <a:t>Team Leader/ Developer</a:t>
                      </a:r>
                      <a:endParaRPr lang="en-PH" sz="2000" dirty="0">
                        <a:latin typeface="Baskerville Old Face" panose="02020602080505020303" pitchFamily="18" charset="0"/>
                      </a:endParaRPr>
                    </a:p>
                  </a:txBody>
                  <a:tcPr/>
                </a:tc>
                <a:extLst>
                  <a:ext uri="{0D108BD9-81ED-4DB2-BD59-A6C34878D82A}">
                    <a16:rowId xmlns:a16="http://schemas.microsoft.com/office/drawing/2014/main" val="923183678"/>
                  </a:ext>
                </a:extLst>
              </a:tr>
              <a:tr h="370840">
                <a:tc>
                  <a:txBody>
                    <a:bodyPr/>
                    <a:lstStyle/>
                    <a:p>
                      <a:pPr algn="l">
                        <a:lnSpc>
                          <a:spcPct val="200000"/>
                        </a:lnSpc>
                      </a:pPr>
                      <a:r>
                        <a:rPr lang="en-PH" sz="2000" dirty="0" err="1" smtClean="0">
                          <a:latin typeface="Baskerville Old Face" panose="02020602080505020303" pitchFamily="18" charset="0"/>
                        </a:rPr>
                        <a:t>Balutan</a:t>
                      </a:r>
                      <a:r>
                        <a:rPr lang="en-PH" sz="2000" dirty="0" smtClean="0">
                          <a:latin typeface="Baskerville Old Face" panose="02020602080505020303" pitchFamily="18" charset="0"/>
                        </a:rPr>
                        <a:t>, Evan </a:t>
                      </a:r>
                      <a:r>
                        <a:rPr lang="en-PH" sz="2000" dirty="0" err="1" smtClean="0">
                          <a:latin typeface="Baskerville Old Face" panose="02020602080505020303" pitchFamily="18" charset="0"/>
                        </a:rPr>
                        <a:t>Antone</a:t>
                      </a:r>
                      <a:endParaRPr lang="en-PH" sz="2000" dirty="0">
                        <a:latin typeface="Baskerville Old Face" panose="02020602080505020303" pitchFamily="18" charset="0"/>
                      </a:endParaRPr>
                    </a:p>
                  </a:txBody>
                  <a:tcPr/>
                </a:tc>
                <a:tc>
                  <a:txBody>
                    <a:bodyPr/>
                    <a:lstStyle/>
                    <a:p>
                      <a:pPr algn="l">
                        <a:lnSpc>
                          <a:spcPct val="200000"/>
                        </a:lnSpc>
                      </a:pPr>
                      <a:r>
                        <a:rPr lang="en-PH" sz="2000" dirty="0" smtClean="0">
                          <a:latin typeface="Baskerville Old Face" panose="02020602080505020303" pitchFamily="18" charset="0"/>
                        </a:rPr>
                        <a:t>Developer</a:t>
                      </a:r>
                      <a:endParaRPr lang="en-PH" sz="2000" dirty="0">
                        <a:latin typeface="Baskerville Old Face" panose="02020602080505020303" pitchFamily="18" charset="0"/>
                      </a:endParaRPr>
                    </a:p>
                  </a:txBody>
                  <a:tcPr/>
                </a:tc>
                <a:extLst>
                  <a:ext uri="{0D108BD9-81ED-4DB2-BD59-A6C34878D82A}">
                    <a16:rowId xmlns:a16="http://schemas.microsoft.com/office/drawing/2014/main" val="599143544"/>
                  </a:ext>
                </a:extLst>
              </a:tr>
              <a:tr h="370840">
                <a:tc>
                  <a:txBody>
                    <a:bodyPr/>
                    <a:lstStyle/>
                    <a:p>
                      <a:pPr algn="l">
                        <a:lnSpc>
                          <a:spcPct val="200000"/>
                        </a:lnSpc>
                      </a:pPr>
                      <a:r>
                        <a:rPr lang="en-PH" sz="2000" dirty="0" err="1" smtClean="0">
                          <a:latin typeface="Baskerville Old Face" panose="02020602080505020303" pitchFamily="18" charset="0"/>
                        </a:rPr>
                        <a:t>Manalang</a:t>
                      </a:r>
                      <a:r>
                        <a:rPr lang="en-PH" sz="2000" dirty="0" smtClean="0">
                          <a:latin typeface="Baskerville Old Face" panose="02020602080505020303" pitchFamily="18" charset="0"/>
                        </a:rPr>
                        <a:t>, Patrick</a:t>
                      </a:r>
                      <a:r>
                        <a:rPr lang="en-PH" sz="2000" baseline="0" dirty="0" smtClean="0">
                          <a:latin typeface="Baskerville Old Face" panose="02020602080505020303" pitchFamily="18" charset="0"/>
                        </a:rPr>
                        <a:t> Alfred</a:t>
                      </a:r>
                      <a:endParaRPr lang="en-PH" sz="2000" dirty="0">
                        <a:latin typeface="Baskerville Old Face" panose="02020602080505020303" pitchFamily="18" charset="0"/>
                      </a:endParaRPr>
                    </a:p>
                  </a:txBody>
                  <a:tcPr/>
                </a:tc>
                <a:tc>
                  <a:txBody>
                    <a:bodyPr/>
                    <a:lstStyle/>
                    <a:p>
                      <a:pPr algn="l">
                        <a:lnSpc>
                          <a:spcPct val="200000"/>
                        </a:lnSpc>
                      </a:pPr>
                      <a:r>
                        <a:rPr lang="en-PH" sz="2000" dirty="0" smtClean="0">
                          <a:latin typeface="Baskerville Old Face" panose="02020602080505020303" pitchFamily="18" charset="0"/>
                        </a:rPr>
                        <a:t>Documentation</a:t>
                      </a:r>
                      <a:endParaRPr lang="en-PH" sz="2000" dirty="0">
                        <a:latin typeface="Baskerville Old Face" panose="02020602080505020303" pitchFamily="18" charset="0"/>
                      </a:endParaRPr>
                    </a:p>
                  </a:txBody>
                  <a:tcPr/>
                </a:tc>
                <a:extLst>
                  <a:ext uri="{0D108BD9-81ED-4DB2-BD59-A6C34878D82A}">
                    <a16:rowId xmlns:a16="http://schemas.microsoft.com/office/drawing/2014/main" val="1803124844"/>
                  </a:ext>
                </a:extLst>
              </a:tr>
              <a:tr h="370840">
                <a:tc>
                  <a:txBody>
                    <a:bodyPr/>
                    <a:lstStyle/>
                    <a:p>
                      <a:pPr algn="l">
                        <a:lnSpc>
                          <a:spcPct val="200000"/>
                        </a:lnSpc>
                      </a:pPr>
                      <a:r>
                        <a:rPr lang="en-PH" sz="2000" dirty="0" smtClean="0">
                          <a:latin typeface="Baskerville Old Face" panose="02020602080505020303" pitchFamily="18" charset="0"/>
                        </a:rPr>
                        <a:t>Reyes, Audrey </a:t>
                      </a:r>
                      <a:r>
                        <a:rPr lang="en-PH" sz="2000" dirty="0" err="1" smtClean="0">
                          <a:latin typeface="Baskerville Old Face" panose="02020602080505020303" pitchFamily="18" charset="0"/>
                        </a:rPr>
                        <a:t>Rence</a:t>
                      </a:r>
                      <a:endParaRPr lang="en-PH" sz="2000" dirty="0">
                        <a:latin typeface="Baskerville Old Face" panose="02020602080505020303" pitchFamily="18" charset="0"/>
                      </a:endParaRPr>
                    </a:p>
                  </a:txBody>
                  <a:tcPr/>
                </a:tc>
                <a:tc>
                  <a:txBody>
                    <a:bodyPr/>
                    <a:lstStyle/>
                    <a:p>
                      <a:pPr algn="l">
                        <a:lnSpc>
                          <a:spcPct val="200000"/>
                        </a:lnSpc>
                      </a:pPr>
                      <a:r>
                        <a:rPr lang="en-PH" sz="2000" dirty="0" smtClean="0">
                          <a:latin typeface="Baskerville Old Face" panose="02020602080505020303" pitchFamily="18" charset="0"/>
                        </a:rPr>
                        <a:t>Quality</a:t>
                      </a:r>
                      <a:r>
                        <a:rPr lang="en-PH" sz="2000" baseline="0" dirty="0" smtClean="0">
                          <a:latin typeface="Baskerville Old Face" panose="02020602080505020303" pitchFamily="18" charset="0"/>
                        </a:rPr>
                        <a:t> Assurance</a:t>
                      </a:r>
                      <a:endParaRPr lang="en-PH" sz="2000" dirty="0">
                        <a:latin typeface="Baskerville Old Face" panose="02020602080505020303" pitchFamily="18" charset="0"/>
                      </a:endParaRPr>
                    </a:p>
                  </a:txBody>
                  <a:tcPr/>
                </a:tc>
                <a:extLst>
                  <a:ext uri="{0D108BD9-81ED-4DB2-BD59-A6C34878D82A}">
                    <a16:rowId xmlns:a16="http://schemas.microsoft.com/office/drawing/2014/main" val="171910503"/>
                  </a:ext>
                </a:extLst>
              </a:tr>
            </a:tbl>
          </a:graphicData>
        </a:graphic>
      </p:graphicFrame>
    </p:spTree>
    <p:extLst>
      <p:ext uri="{BB962C8B-B14F-4D97-AF65-F5344CB8AC3E}">
        <p14:creationId xmlns:p14="http://schemas.microsoft.com/office/powerpoint/2010/main" val="273838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200" dirty="0" smtClean="0">
                <a:latin typeface="Baskerville Old Face" panose="02020602080505020303" pitchFamily="18" charset="0"/>
              </a:rPr>
              <a:t>PROBLEM DEFINITION</a:t>
            </a:r>
            <a:endParaRPr lang="en-PH" sz="3200" dirty="0">
              <a:latin typeface="Baskerville Old Face" panose="02020602080505020303" pitchFamily="18" charset="0"/>
            </a:endParaRPr>
          </a:p>
        </p:txBody>
      </p:sp>
      <p:sp>
        <p:nvSpPr>
          <p:cNvPr id="3" name="Content Placeholder 2"/>
          <p:cNvSpPr>
            <a:spLocks noGrp="1"/>
          </p:cNvSpPr>
          <p:nvPr>
            <p:ph idx="1"/>
          </p:nvPr>
        </p:nvSpPr>
        <p:spPr/>
        <p:txBody>
          <a:bodyPr>
            <a:normAutofit/>
          </a:bodyPr>
          <a:lstStyle/>
          <a:p>
            <a:r>
              <a:rPr lang="en-PH" sz="2400" dirty="0">
                <a:latin typeface="Baskerville Old Face" panose="02020602080505020303" pitchFamily="18" charset="0"/>
              </a:rPr>
              <a:t>E-commerce is fast gaining ground as an accepted and used business paradigm. </a:t>
            </a:r>
            <a:r>
              <a:rPr lang="en-PH" sz="2400" dirty="0" smtClean="0">
                <a:latin typeface="Baskerville Old Face" panose="02020602080505020303" pitchFamily="18" charset="0"/>
              </a:rPr>
              <a:t>More and </a:t>
            </a:r>
            <a:r>
              <a:rPr lang="en-PH" sz="2400" dirty="0">
                <a:latin typeface="Baskerville Old Face" panose="02020602080505020303" pitchFamily="18" charset="0"/>
              </a:rPr>
              <a:t>more business houses are implementing web sites providing functionality </a:t>
            </a:r>
            <a:r>
              <a:rPr lang="en-PH" sz="2400" dirty="0" smtClean="0">
                <a:latin typeface="Baskerville Old Face" panose="02020602080505020303" pitchFamily="18" charset="0"/>
              </a:rPr>
              <a:t>for performing </a:t>
            </a:r>
            <a:r>
              <a:rPr lang="en-PH" sz="2400" dirty="0">
                <a:latin typeface="Baskerville Old Face" panose="02020602080505020303" pitchFamily="18" charset="0"/>
              </a:rPr>
              <a:t>commercial transactions over the web. It is reasonable to say that </a:t>
            </a:r>
            <a:r>
              <a:rPr lang="en-PH" sz="2400" dirty="0" smtClean="0">
                <a:latin typeface="Baskerville Old Face" panose="02020602080505020303" pitchFamily="18" charset="0"/>
              </a:rPr>
              <a:t>the process </a:t>
            </a:r>
            <a:r>
              <a:rPr lang="en-PH" sz="2400" dirty="0">
                <a:latin typeface="Baskerville Old Face" panose="02020602080505020303" pitchFamily="18" charset="0"/>
              </a:rPr>
              <a:t>of shopping on the web is becoming </a:t>
            </a:r>
            <a:r>
              <a:rPr lang="en-PH" sz="2400" dirty="0" smtClean="0">
                <a:latin typeface="Baskerville Old Face" panose="02020602080505020303" pitchFamily="18" charset="0"/>
              </a:rPr>
              <a:t>commonplace. The </a:t>
            </a:r>
            <a:r>
              <a:rPr lang="en-PH" sz="2400" dirty="0">
                <a:latin typeface="Baskerville Old Face" panose="02020602080505020303" pitchFamily="18" charset="0"/>
              </a:rPr>
              <a:t>objective of this project is to develop a general purpose e-commerce store </a:t>
            </a:r>
            <a:r>
              <a:rPr lang="en-PH" sz="2400" dirty="0" smtClean="0">
                <a:latin typeface="Baskerville Old Face" panose="02020602080505020303" pitchFamily="18" charset="0"/>
              </a:rPr>
              <a:t>where any </a:t>
            </a:r>
            <a:r>
              <a:rPr lang="en-PH" sz="2400" dirty="0">
                <a:latin typeface="Baskerville Old Face" panose="02020602080505020303" pitchFamily="18" charset="0"/>
              </a:rPr>
              <a:t>products can be bought from the comfort of home through the Internet.</a:t>
            </a:r>
            <a:endParaRPr lang="en-PH" sz="2400" dirty="0">
              <a:latin typeface="Baskerville Old Face" panose="02020602080505020303" pitchFamily="18" charset="0"/>
            </a:endParaRPr>
          </a:p>
        </p:txBody>
      </p:sp>
    </p:spTree>
    <p:extLst>
      <p:ext uri="{BB962C8B-B14F-4D97-AF65-F5344CB8AC3E}">
        <p14:creationId xmlns:p14="http://schemas.microsoft.com/office/powerpoint/2010/main" val="1788038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200" dirty="0" smtClean="0">
                <a:latin typeface="Baskerville Old Face" panose="02020602080505020303" pitchFamily="18" charset="0"/>
              </a:rPr>
              <a:t>RECOMMENDED SOLUTION</a:t>
            </a:r>
            <a:endParaRPr lang="en-PH" sz="3200" dirty="0">
              <a:latin typeface="Baskerville Old Face" panose="02020602080505020303" pitchFamily="18" charset="0"/>
            </a:endParaRPr>
          </a:p>
        </p:txBody>
      </p:sp>
      <p:sp>
        <p:nvSpPr>
          <p:cNvPr id="3" name="Content Placeholder 2"/>
          <p:cNvSpPr>
            <a:spLocks noGrp="1"/>
          </p:cNvSpPr>
          <p:nvPr>
            <p:ph idx="1"/>
          </p:nvPr>
        </p:nvSpPr>
        <p:spPr>
          <a:xfrm>
            <a:off x="581192" y="2180495"/>
            <a:ext cx="11029615" cy="4233367"/>
          </a:xfrm>
        </p:spPr>
        <p:txBody>
          <a:bodyPr>
            <a:normAutofit/>
          </a:bodyPr>
          <a:lstStyle/>
          <a:p>
            <a:r>
              <a:rPr lang="en-PH" sz="2400" dirty="0">
                <a:latin typeface="Baskerville Old Face" panose="02020602080505020303" pitchFamily="18" charset="0"/>
              </a:rPr>
              <a:t>The group’s solution is to develop an e-Commerce Marketplace Website for the client with the use of Magento as the software development tool. The project covers four (4) main modules but the group shall only focus on the </a:t>
            </a:r>
            <a:r>
              <a:rPr lang="en-PH" sz="2400" dirty="0" smtClean="0">
                <a:latin typeface="Baskerville Old Face" panose="02020602080505020303" pitchFamily="18" charset="0"/>
              </a:rPr>
              <a:t>three </a:t>
            </a:r>
            <a:r>
              <a:rPr lang="en-PH" sz="2400" dirty="0">
                <a:latin typeface="Baskerville Old Face" panose="02020602080505020303" pitchFamily="18" charset="0"/>
              </a:rPr>
              <a:t>main modules, namely, Customer</a:t>
            </a:r>
            <a:r>
              <a:rPr lang="en-PH" sz="2400" dirty="0" smtClean="0">
                <a:latin typeface="Baskerville Old Face" panose="02020602080505020303" pitchFamily="18" charset="0"/>
              </a:rPr>
              <a:t>, Merchant, and Station.</a:t>
            </a:r>
          </a:p>
        </p:txBody>
      </p:sp>
    </p:spTree>
    <p:extLst>
      <p:ext uri="{BB962C8B-B14F-4D97-AF65-F5344CB8AC3E}">
        <p14:creationId xmlns:p14="http://schemas.microsoft.com/office/powerpoint/2010/main" val="270283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200" dirty="0" smtClean="0">
                <a:latin typeface="Baskerville Old Face" panose="02020602080505020303" pitchFamily="18" charset="0"/>
              </a:rPr>
              <a:t>SOLUTION (CONT’D)</a:t>
            </a:r>
            <a:endParaRPr lang="en-PH" sz="3200" dirty="0"/>
          </a:p>
        </p:txBody>
      </p:sp>
      <p:sp>
        <p:nvSpPr>
          <p:cNvPr id="3" name="Content Placeholder 2"/>
          <p:cNvSpPr>
            <a:spLocks noGrp="1"/>
          </p:cNvSpPr>
          <p:nvPr>
            <p:ph idx="1"/>
          </p:nvPr>
        </p:nvSpPr>
        <p:spPr>
          <a:xfrm>
            <a:off x="581192" y="2180496"/>
            <a:ext cx="11029615" cy="4063550"/>
          </a:xfrm>
        </p:spPr>
        <p:txBody>
          <a:bodyPr>
            <a:normAutofit/>
          </a:bodyPr>
          <a:lstStyle/>
          <a:p>
            <a:r>
              <a:rPr lang="en-PH" sz="2400" dirty="0">
                <a:latin typeface="Baskerville Old Face" panose="02020602080505020303" pitchFamily="18" charset="0"/>
              </a:rPr>
              <a:t>The system will provide means by which customer can view products browse for more information about the products, select items and collect them in shopping cart then order or buy products online. </a:t>
            </a:r>
          </a:p>
          <a:p>
            <a:r>
              <a:rPr lang="en-PH" sz="2400" dirty="0">
                <a:latin typeface="Baskerville Old Face" panose="02020602080505020303" pitchFamily="18" charset="0"/>
              </a:rPr>
              <a:t>The system will be able to manage customers’ data, data about products instore and transaction made by the customers. Merchants will be able to add, edit and view the products in the store. </a:t>
            </a:r>
          </a:p>
          <a:p>
            <a:r>
              <a:rPr lang="en-PH" sz="2400" dirty="0">
                <a:latin typeface="Baskerville Old Face" panose="02020602080505020303" pitchFamily="18" charset="0"/>
              </a:rPr>
              <a:t>Administrator of the system can view transaction made edit and even remove the transaction from the system. Customers’ information will be kept confidential by system and online administrator can view them</a:t>
            </a:r>
          </a:p>
        </p:txBody>
      </p:sp>
    </p:spTree>
    <p:extLst>
      <p:ext uri="{BB962C8B-B14F-4D97-AF65-F5344CB8AC3E}">
        <p14:creationId xmlns:p14="http://schemas.microsoft.com/office/powerpoint/2010/main" val="63734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smtClean="0">
                <a:solidFill>
                  <a:schemeClr val="bg1"/>
                </a:solidFill>
                <a:latin typeface="Baskerville Old Face" panose="02020602080505020303" pitchFamily="18" charset="0"/>
              </a:rPr>
              <a:t>DEVELOPMENT TIMELINE</a:t>
            </a:r>
            <a:endParaRPr lang="en-PH" sz="2800" dirty="0">
              <a:solidFill>
                <a:schemeClr val="bg1"/>
              </a:solidFill>
              <a:latin typeface="Baskerville Old Face" panose="02020602080505020303"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72362"/>
          <a:stretch/>
        </p:blipFill>
        <p:spPr>
          <a:xfrm>
            <a:off x="0" y="1623639"/>
            <a:ext cx="12105013" cy="2208773"/>
          </a:xfrm>
        </p:spPr>
      </p:pic>
      <p:sp>
        <p:nvSpPr>
          <p:cNvPr id="4" name="Text Placeholder 3"/>
          <p:cNvSpPr>
            <a:spLocks noGrp="1"/>
          </p:cNvSpPr>
          <p:nvPr>
            <p:ph type="body" sz="half" idx="2"/>
          </p:nvPr>
        </p:nvSpPr>
        <p:spPr/>
        <p:txBody>
          <a:bodyPr>
            <a:normAutofit/>
          </a:bodyPr>
          <a:lstStyle/>
          <a:p>
            <a:r>
              <a:rPr lang="en-PH" sz="2400" dirty="0" smtClean="0">
                <a:latin typeface="Baskerville Old Face" panose="02020602080505020303" pitchFamily="18" charset="0"/>
              </a:rPr>
              <a:t>Planning Phase</a:t>
            </a:r>
            <a:endParaRPr lang="en-PH" sz="2400" dirty="0">
              <a:latin typeface="Baskerville Old Face" panose="02020602080505020303" pitchFamily="18" charset="0"/>
            </a:endParaRPr>
          </a:p>
        </p:txBody>
      </p:sp>
    </p:spTree>
    <p:extLst>
      <p:ext uri="{BB962C8B-B14F-4D97-AF65-F5344CB8AC3E}">
        <p14:creationId xmlns:p14="http://schemas.microsoft.com/office/powerpoint/2010/main" val="407206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5262296"/>
            <a:ext cx="6694819" cy="689514"/>
          </a:xfrm>
        </p:spPr>
        <p:txBody>
          <a:bodyPr>
            <a:noAutofit/>
          </a:bodyPr>
          <a:lstStyle/>
          <a:p>
            <a:r>
              <a:rPr lang="en-PH" sz="2800" dirty="0">
                <a:solidFill>
                  <a:schemeClr val="bg1"/>
                </a:solidFill>
                <a:latin typeface="Baskerville Old Face" panose="02020602080505020303" pitchFamily="18" charset="0"/>
              </a:rPr>
              <a:t>DEVELOPMENT </a:t>
            </a:r>
            <a:r>
              <a:rPr lang="en-PH" sz="2800" dirty="0" smtClean="0">
                <a:solidFill>
                  <a:schemeClr val="bg1"/>
                </a:solidFill>
                <a:latin typeface="Baskerville Old Face" panose="02020602080505020303" pitchFamily="18" charset="0"/>
              </a:rPr>
              <a:t>TIMELINE (</a:t>
            </a:r>
            <a:r>
              <a:rPr lang="en-PH" sz="2800" dirty="0" err="1" smtClean="0">
                <a:solidFill>
                  <a:schemeClr val="bg1"/>
                </a:solidFill>
                <a:latin typeface="Baskerville Old Face" panose="02020602080505020303" pitchFamily="18" charset="0"/>
              </a:rPr>
              <a:t>CONt’d</a:t>
            </a:r>
            <a:r>
              <a:rPr lang="en-PH" sz="2800" dirty="0" smtClean="0">
                <a:solidFill>
                  <a:schemeClr val="bg1"/>
                </a:solidFill>
                <a:latin typeface="Baskerville Old Face" panose="02020602080505020303" pitchFamily="18" charset="0"/>
              </a:rPr>
              <a:t>)</a:t>
            </a:r>
            <a:endParaRPr lang="en-PH" sz="2800"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95979"/>
          <a:stretch/>
        </p:blipFill>
        <p:spPr>
          <a:xfrm>
            <a:off x="-1" y="1775833"/>
            <a:ext cx="12109193" cy="313604"/>
          </a:xfrm>
        </p:spPr>
      </p:pic>
      <p:sp>
        <p:nvSpPr>
          <p:cNvPr id="4" name="Text Placeholder 3"/>
          <p:cNvSpPr>
            <a:spLocks noGrp="1"/>
          </p:cNvSpPr>
          <p:nvPr>
            <p:ph type="body" sz="half" idx="2"/>
          </p:nvPr>
        </p:nvSpPr>
        <p:spPr/>
        <p:txBody>
          <a:bodyPr>
            <a:normAutofit/>
          </a:bodyPr>
          <a:lstStyle/>
          <a:p>
            <a:r>
              <a:rPr lang="en-PH" sz="2400" dirty="0" smtClean="0">
                <a:latin typeface="Baskerville Old Face" panose="02020602080505020303" pitchFamily="18" charset="0"/>
              </a:rPr>
              <a:t>Analysis Phase</a:t>
            </a:r>
            <a:endParaRPr lang="en-PH" sz="2400" dirty="0">
              <a:latin typeface="Baskerville Old Face" panose="02020602080505020303"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7426" b="48375"/>
          <a:stretch/>
        </p:blipFill>
        <p:spPr>
          <a:xfrm>
            <a:off x="0" y="2089437"/>
            <a:ext cx="12109193" cy="1855594"/>
          </a:xfrm>
          <a:prstGeom prst="rect">
            <a:avLst/>
          </a:prstGeom>
        </p:spPr>
      </p:pic>
    </p:spTree>
    <p:extLst>
      <p:ext uri="{BB962C8B-B14F-4D97-AF65-F5344CB8AC3E}">
        <p14:creationId xmlns:p14="http://schemas.microsoft.com/office/powerpoint/2010/main" val="349005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262296"/>
            <a:ext cx="6538065" cy="689514"/>
          </a:xfrm>
        </p:spPr>
        <p:txBody>
          <a:bodyPr>
            <a:noAutofit/>
          </a:bodyPr>
          <a:lstStyle/>
          <a:p>
            <a:r>
              <a:rPr lang="en-PH" sz="2800" dirty="0">
                <a:solidFill>
                  <a:schemeClr val="bg1"/>
                </a:solidFill>
                <a:latin typeface="Baskerville Old Face" panose="02020602080505020303" pitchFamily="18" charset="0"/>
              </a:rPr>
              <a:t>DEVELOPMENT TIMELINE (</a:t>
            </a:r>
            <a:r>
              <a:rPr lang="en-PH" sz="2800" dirty="0" err="1">
                <a:solidFill>
                  <a:schemeClr val="bg1"/>
                </a:solidFill>
                <a:latin typeface="Baskerville Old Face" panose="02020602080505020303" pitchFamily="18" charset="0"/>
              </a:rPr>
              <a:t>CONt’d</a:t>
            </a:r>
            <a:r>
              <a:rPr lang="en-PH" sz="2800" dirty="0">
                <a:solidFill>
                  <a:schemeClr val="bg1"/>
                </a:solidFill>
                <a:latin typeface="Baskerville Old Face" panose="02020602080505020303" pitchFamily="18" charset="0"/>
              </a:rPr>
              <a:t>)</a:t>
            </a:r>
            <a:endParaRPr lang="en-PH" sz="2800" dirty="0"/>
          </a:p>
        </p:txBody>
      </p:sp>
      <p:sp>
        <p:nvSpPr>
          <p:cNvPr id="4" name="Text Placeholder 3"/>
          <p:cNvSpPr>
            <a:spLocks noGrp="1"/>
          </p:cNvSpPr>
          <p:nvPr>
            <p:ph type="body" sz="half" idx="2"/>
          </p:nvPr>
        </p:nvSpPr>
        <p:spPr>
          <a:xfrm>
            <a:off x="5740823" y="5262296"/>
            <a:ext cx="5869987" cy="968687"/>
          </a:xfrm>
        </p:spPr>
        <p:txBody>
          <a:bodyPr>
            <a:normAutofit lnSpcReduction="10000"/>
          </a:bodyPr>
          <a:lstStyle/>
          <a:p>
            <a:r>
              <a:rPr lang="en-PH" sz="2400" dirty="0" smtClean="0">
                <a:latin typeface="Baskerville Old Face" panose="02020602080505020303" pitchFamily="18" charset="0"/>
              </a:rPr>
              <a:t>Design and </a:t>
            </a:r>
          </a:p>
          <a:p>
            <a:r>
              <a:rPr lang="en-PH" sz="2400" dirty="0" smtClean="0">
                <a:latin typeface="Baskerville Old Face" panose="02020602080505020303" pitchFamily="18" charset="0"/>
              </a:rPr>
              <a:t>Development Phase</a:t>
            </a:r>
            <a:endParaRPr lang="en-PH" sz="2400" dirty="0">
              <a:latin typeface="Baskerville Old Face" panose="02020602080505020303"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95979"/>
          <a:stretch/>
        </p:blipFill>
        <p:spPr>
          <a:xfrm>
            <a:off x="0" y="1041995"/>
            <a:ext cx="12096206" cy="313238"/>
          </a:xfr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51624"/>
          <a:stretch/>
        </p:blipFill>
        <p:spPr>
          <a:xfrm>
            <a:off x="0" y="1355233"/>
            <a:ext cx="12096205" cy="3133627"/>
          </a:xfrm>
          <a:prstGeom prst="rect">
            <a:avLst/>
          </a:prstGeom>
        </p:spPr>
      </p:pic>
    </p:spTree>
    <p:extLst>
      <p:ext uri="{BB962C8B-B14F-4D97-AF65-F5344CB8AC3E}">
        <p14:creationId xmlns:p14="http://schemas.microsoft.com/office/powerpoint/2010/main" val="346840441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793</TotalTime>
  <Words>261</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Baskerville Old Face</vt:lpstr>
      <vt:lpstr>Gill Sans MT</vt:lpstr>
      <vt:lpstr>Wingdings 2</vt:lpstr>
      <vt:lpstr>Dividend</vt:lpstr>
      <vt:lpstr>DPEX Marketplace</vt:lpstr>
      <vt:lpstr>TARGET CLIENT</vt:lpstr>
      <vt:lpstr>TEAM MEMBERS</vt:lpstr>
      <vt:lpstr>PROBLEM DEFINITION</vt:lpstr>
      <vt:lpstr>RECOMMENDED SOLUTION</vt:lpstr>
      <vt:lpstr>SOLUTION (CONT’D)</vt:lpstr>
      <vt:lpstr>DEVELOPMENT TIMELINE</vt:lpstr>
      <vt:lpstr>DEVELOPMENT TIMELINE (CONt’d)</vt:lpstr>
      <vt:lpstr>DEVELOPMENT TIMELINE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*insert*</dc:title>
  <dc:creator>Marie Antonette Acha</dc:creator>
  <cp:lastModifiedBy>Marie Antonette Acha</cp:lastModifiedBy>
  <cp:revision>27</cp:revision>
  <dcterms:created xsi:type="dcterms:W3CDTF">2016-06-11T13:25:15Z</dcterms:created>
  <dcterms:modified xsi:type="dcterms:W3CDTF">2016-06-17T15:17:43Z</dcterms:modified>
</cp:coreProperties>
</file>