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99" r:id="rId4"/>
    <p:sldId id="300" r:id="rId5"/>
    <p:sldId id="303" r:id="rId6"/>
    <p:sldId id="306" r:id="rId7"/>
    <p:sldId id="302" r:id="rId8"/>
    <p:sldId id="309" r:id="rId9"/>
    <p:sldId id="304" r:id="rId10"/>
    <p:sldId id="301" r:id="rId11"/>
    <p:sldId id="308" r:id="rId12"/>
    <p:sldId id="307" r:id="rId13"/>
  </p:sldIdLst>
  <p:sldSz cx="9144000" cy="5143500" type="screen16x9"/>
  <p:notesSz cx="6858000" cy="9144000"/>
  <p:embeddedFontLst>
    <p:embeddedFont>
      <p:font typeface="Lato" charset="0"/>
      <p:regular r:id="rId15"/>
      <p:bold r:id="rId16"/>
    </p:embeddedFont>
    <p:embeddedFont>
      <p:font typeface="Sarala" charset="0"/>
      <p:regular r:id="rId17"/>
      <p:bold r:id="rId18"/>
    </p:embeddedFont>
    <p:embeddedFont>
      <p:font typeface="Bahnschrift SemiBold SemiConden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F1"/>
    <a:srgbClr val="F0F8FA"/>
    <a:srgbClr val="8AC6D4"/>
    <a:srgbClr val="60B1C4"/>
    <a:srgbClr val="60808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6C6D08-13F6-4101-BC38-9A072E977985}">
  <a:tblStyle styleId="{DC6C6D08-13F6-4101-BC38-9A072E977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Motivos Externos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Externos</c:v>
          </c:tx>
          <c:cat>
            <c:strRef>
              <c:f>Plan1!$A$8:$A$12</c:f>
              <c:strCache>
                <c:ptCount val="5"/>
                <c:pt idx="0">
                  <c:v>Doença</c:v>
                </c:pt>
                <c:pt idx="1">
                  <c:v>Problemas familiares/pessoais</c:v>
                </c:pt>
                <c:pt idx="2">
                  <c:v>Problemas financeiros</c:v>
                </c:pt>
                <c:pt idx="3">
                  <c:v>Problemas transporte</c:v>
                </c:pt>
                <c:pt idx="4">
                  <c:v>Dificuldades financeiras</c:v>
                </c:pt>
              </c:strCache>
            </c:strRef>
          </c:cat>
          <c:val>
            <c:numRef>
              <c:f>Plan1!$B$8:$B$12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543552"/>
        <c:axId val="166787840"/>
      </c:radarChart>
      <c:catAx>
        <c:axId val="16354355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66787840"/>
        <c:crosses val="autoZero"/>
        <c:auto val="1"/>
        <c:lblAlgn val="ctr"/>
        <c:lblOffset val="100"/>
        <c:noMultiLvlLbl val="0"/>
      </c:catAx>
      <c:valAx>
        <c:axId val="16678784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63543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Motivos Internos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Internos</c:v>
          </c:tx>
          <c:cat>
            <c:strRef>
              <c:f>Plan1!$A$33:$A$38</c:f>
              <c:strCache>
                <c:ptCount val="6"/>
                <c:pt idx="0">
                  <c:v>Sobrecarga de tarefas</c:v>
                </c:pt>
                <c:pt idx="1">
                  <c:v>Desmotivação</c:v>
                </c:pt>
                <c:pt idx="2">
                  <c:v>Gestão autoritária</c:v>
                </c:pt>
                <c:pt idx="3">
                  <c:v>Comunicação falha</c:v>
                </c:pt>
                <c:pt idx="4">
                  <c:v>Falta de desenvolvimento profissional</c:v>
                </c:pt>
                <c:pt idx="5">
                  <c:v> </c:v>
                </c:pt>
              </c:strCache>
            </c:strRef>
          </c:cat>
          <c:val>
            <c:numRef>
              <c:f>Plan1!$B$33:$B$38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516416"/>
        <c:axId val="164755072"/>
      </c:radarChart>
      <c:catAx>
        <c:axId val="16351641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64755072"/>
        <c:crosses val="autoZero"/>
        <c:auto val="1"/>
        <c:lblAlgn val="ctr"/>
        <c:lblOffset val="100"/>
        <c:noMultiLvlLbl val="0"/>
      </c:catAx>
      <c:valAx>
        <c:axId val="16475507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63516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906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313159" y="980253"/>
            <a:ext cx="3800864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Reunião</a:t>
            </a:r>
            <a:r>
              <a:rPr lang="pt-BR" dirty="0">
                <a:solidFill>
                  <a:schemeClr val="lt1"/>
                </a:solidFill>
              </a:rPr>
              <a:t> 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rgbClr val="60B1C4"/>
                </a:solidFill>
                <a:effectLst>
                  <a:outerShdw blurRad="63500" dist="38100" dir="5400000" sx="98000" sy="98000" algn="ctr" rotWithShape="0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pt-BR" dirty="0" err="1">
                <a:solidFill>
                  <a:srgbClr val="60B1C4"/>
                </a:solidFill>
                <a:effectLst>
                  <a:outerShdw blurRad="63500" dist="38100" dir="5400000" sx="98000" sy="98000" algn="ctr" rotWithShape="0">
                    <a:srgbClr val="000000">
                      <a:alpha val="38000"/>
                    </a:srgbClr>
                  </a:outerShdw>
                </a:effectLst>
              </a:rPr>
              <a:t>Kick</a:t>
            </a:r>
            <a:r>
              <a:rPr lang="pt-BR" dirty="0">
                <a:solidFill>
                  <a:srgbClr val="60B1C4"/>
                </a:solidFill>
                <a:effectLst>
                  <a:outerShdw blurRad="63500" dist="38100" dir="5400000" sx="98000" sy="98000" algn="ctr" rotWithShape="0">
                    <a:srgbClr val="000000">
                      <a:alpha val="38000"/>
                    </a:srgbClr>
                  </a:outerShdw>
                </a:effectLst>
              </a:rPr>
              <a:t>-Off</a:t>
            </a:r>
            <a:endParaRPr dirty="0">
              <a:solidFill>
                <a:srgbClr val="60B1C4"/>
              </a:solidFill>
              <a:effectLst>
                <a:outerShdw blurRad="63500" dist="38100" dir="5400000" sx="98000" sy="98000" algn="ctr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34302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Proj001: </a:t>
            </a:r>
            <a:r>
              <a:rPr lang="pt-BR" dirty="0" smtClean="0"/>
              <a:t>Redução Absenteísmo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Cliente: </a:t>
            </a:r>
            <a:r>
              <a:rPr lang="pt-BR" dirty="0" smtClean="0"/>
              <a:t>Confidencial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10C9F0B-BEAC-4D19-9B3E-365842C7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78" y="519651"/>
            <a:ext cx="3543223" cy="354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Planejamento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2353" y="775121"/>
            <a:ext cx="7005513" cy="3851379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Criar WBS –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Breaking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Estrutura Analítica do Projeto;</a:t>
            </a: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noProof="0" dirty="0" smtClean="0">
                <a:solidFill>
                  <a:schemeClr val="tx1"/>
                </a:solidFill>
              </a:rPr>
              <a:t>Termo de abertura do projeto;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r>
              <a:rPr lang="pt-BR" sz="1800" noProof="0" dirty="0" smtClean="0">
                <a:solidFill>
                  <a:schemeClr val="tx1"/>
                </a:solidFill>
              </a:rPr>
              <a:t>Título, Gerente do Projeto, Objetivos (SMART), justificativa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r>
              <a:rPr kumimoji="0" lang="pt-BR" sz="18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 – Específico,</a:t>
            </a:r>
            <a:r>
              <a:rPr kumimoji="0" lang="pt-BR" sz="18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mensurável, alcançável, realista, restrito no tempo;</a:t>
            </a:r>
            <a:endParaRPr lang="pt-BR" sz="1800" dirty="0">
              <a:solidFill>
                <a:schemeClr val="tx1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lang="pt-BR" sz="1800" noProof="0" dirty="0" smtClean="0">
                <a:solidFill>
                  <a:schemeClr val="tx1"/>
                </a:solidFill>
              </a:rPr>
              <a:t>3. Definir escopo com foco nas necessidades: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Levantamentos dos requisitos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r>
              <a:rPr lang="pt-BR" sz="1800" noProof="0" dirty="0" smtClean="0">
                <a:solidFill>
                  <a:schemeClr val="tx1"/>
                </a:solidFill>
              </a:rPr>
              <a:t>Declaração do escopo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Escopo excluído;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>
                <a:solidFill>
                  <a:schemeClr val="tx1"/>
                </a:solidFill>
              </a:rPr>
              <a:t>4. </a:t>
            </a:r>
            <a:r>
              <a:rPr lang="pt-BR" sz="1800" dirty="0" smtClean="0">
                <a:solidFill>
                  <a:schemeClr val="tx1"/>
                </a:solidFill>
              </a:rPr>
              <a:t>Riscos do projeto;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5. Criar cronograma.</a:t>
            </a:r>
            <a:endParaRPr lang="pt-BR" sz="1800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endParaRPr lang="pt-BR" sz="1800" noProof="0" dirty="0" smtClean="0">
              <a:solidFill>
                <a:schemeClr val="tx1"/>
              </a:solidFill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pPr>
            <a:endParaRPr lang="pt-BR" sz="1800" noProof="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8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Execução, monitoração e controle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47625" y="1292122"/>
            <a:ext cx="7005513" cy="2111142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Monitorar linha de base do projeto;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Verificar necessidades de ações corretivas;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Avaliar possíveis mudanças;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Realizar o controle de mudanças;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Avaliar o desempenho da equipe;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Emitir relatório de desempenho;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25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E2F2A1CF-6466-4ACD-A810-BB9C5391DEEC}"/>
              </a:ext>
            </a:extLst>
          </p:cNvPr>
          <p:cNvSpPr txBox="1"/>
          <p:nvPr/>
        </p:nvSpPr>
        <p:spPr>
          <a:xfrm>
            <a:off x="1090862" y="843813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Encerramento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47625" y="1292122"/>
            <a:ext cx="7005513" cy="2553204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Reunião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avaliação;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Analisar dentro de períodos determinados em cronograma a evolução da Taxa de Absenteísmo e medir a eficácia do projeto;</a:t>
            </a: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Lições aprendidas.</a:t>
            </a:r>
            <a:endParaRPr lang="pt-BR" sz="1800" dirty="0">
              <a:solidFill>
                <a:schemeClr val="tx1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7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C11009F2-2759-45DD-BAC1-08A0A3EA86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02432" y="515459"/>
            <a:ext cx="6962275" cy="731291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Redução do absenteísmo nas equipes de trabalho</a:t>
            </a:r>
            <a:endParaRPr lang="pt-BR" sz="18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202434" y="142782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Objetivo</a:t>
            </a:r>
            <a:endParaRPr lang="en-US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xmlns="" id="{8A414060-4203-4767-99EA-24B43CDAC012}"/>
              </a:ext>
            </a:extLst>
          </p:cNvPr>
          <p:cNvSpPr txBox="1"/>
          <p:nvPr/>
        </p:nvSpPr>
        <p:spPr>
          <a:xfrm>
            <a:off x="1202433" y="2709572"/>
            <a:ext cx="6962275" cy="369332"/>
          </a:xfrm>
          <a:prstGeom prst="rect">
            <a:avLst/>
          </a:prstGeom>
          <a:solidFill>
            <a:srgbClr val="D3EBF1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Complexidade: </a:t>
            </a:r>
            <a:r>
              <a:rPr lang="pt-BR" kern="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Média/Alta</a:t>
            </a:r>
            <a:endParaRPr lang="en-US" sz="1800" b="0" kern="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02433" y="1604742"/>
            <a:ext cx="6962275" cy="1059491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Projeto busca alcançar</a:t>
            </a:r>
            <a:r>
              <a:rPr kumimoji="0" lang="pt-B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 a redução do percentual de absenteísmo do quadro de funcionários em empresa de médio/grande porte. 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Colaboradores: 400 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E2F2A1CF-6466-4ACD-A810-BB9C5391DEEC}"/>
              </a:ext>
            </a:extLst>
          </p:cNvPr>
          <p:cNvSpPr txBox="1"/>
          <p:nvPr/>
        </p:nvSpPr>
        <p:spPr>
          <a:xfrm>
            <a:off x="1202433" y="1239190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Descrição Curta</a:t>
            </a:r>
            <a:endParaRPr lang="en-US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7DA9DE97-EA31-4535-AE31-6E011284E1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02434" y="3486015"/>
            <a:ext cx="6962275" cy="1142026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Bahnschrift SemiBold SemiConden" panose="020B0502040204020203" pitchFamily="34" charset="0"/>
              </a:rPr>
              <a:t>[Nome 01</a:t>
            </a: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Bahnschrift SemiBold SemiConden" panose="020B0502040204020203" pitchFamily="34" charset="0"/>
              </a:rPr>
              <a:t>]: Gerente</a:t>
            </a:r>
            <a:endParaRPr kumimoji="0" lang="pt-BR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50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[Nome 02</a:t>
            </a:r>
            <a:r>
              <a:rPr lang="pt-BR" sz="1500" kern="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]: Coordenadores</a:t>
            </a:r>
            <a:endParaRPr lang="pt-BR" sz="1500" kern="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50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[Nome 03</a:t>
            </a:r>
            <a:r>
              <a:rPr lang="pt-BR" sz="1500" kern="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]: Supervisores</a:t>
            </a:r>
            <a:endParaRPr lang="pt-BR" sz="1500" kern="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500" kern="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[Nome 04]: Recursos Humanos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Bahnschrift SemiBold SemiConden" panose="020B0502040204020203" pitchFamily="34" charset="0"/>
              </a:rPr>
              <a:t> </a:t>
            </a:r>
            <a:endParaRPr kumimoji="0" lang="en-US" sz="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CD930180-3396-4FC2-9229-B8DCEC21E273}"/>
              </a:ext>
            </a:extLst>
          </p:cNvPr>
          <p:cNvSpPr txBox="1"/>
          <p:nvPr/>
        </p:nvSpPr>
        <p:spPr>
          <a:xfrm>
            <a:off x="1202433" y="3124243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dirty="0">
                <a:latin typeface="Bahnschrift SemiBold SemiConden" panose="020B0502040204020203" pitchFamily="34" charset="0"/>
              </a:rPr>
              <a:t>Equipe do Projeto</a:t>
            </a:r>
            <a:endParaRPr lang="en-US" sz="1800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C11009F2-2759-45DD-BAC1-08A0A3EA86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862" y="664315"/>
            <a:ext cx="6962275" cy="1414847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endParaRPr lang="pt-BR" sz="1800" dirty="0" smtClean="0">
              <a:solidFill>
                <a:schemeClr val="tx1"/>
              </a:solidFill>
              <a:latin typeface="+mj-lt"/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 smtClean="0">
                <a:solidFill>
                  <a:schemeClr val="tx1"/>
                </a:solidFill>
                <a:latin typeface="+mj-lt"/>
              </a:rPr>
              <a:t>O projeto proporá soluções, estas por vezes podem estar condicionadas a mudanças, por sua vez essas mudanças podem ser recebidas com resistência por parte dos colaboradores.</a:t>
            </a:r>
            <a:endParaRPr lang="pt-BR" sz="1800" dirty="0">
              <a:solidFill>
                <a:schemeClr val="tx1"/>
              </a:solidFill>
              <a:latin typeface="+mj-lt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Riscos Principais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863" y="2444714"/>
            <a:ext cx="6962274" cy="1994062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Quantificar os problemas – taxa de absenteísmo;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I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dentificação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dos principais motivos que levam ao absenteísmo;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3.  Criar procedimentos para eliminar, diminuir ou mitigar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E2F2A1CF-6466-4ACD-A810-BB9C5391DEEC}"/>
              </a:ext>
            </a:extLst>
          </p:cNvPr>
          <p:cNvSpPr txBox="1"/>
          <p:nvPr/>
        </p:nvSpPr>
        <p:spPr>
          <a:xfrm>
            <a:off x="1090862" y="2079162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Principais Desafios</a:t>
            </a:r>
          </a:p>
        </p:txBody>
      </p:sp>
    </p:spTree>
    <p:extLst>
      <p:ext uri="{BB962C8B-B14F-4D97-AF65-F5344CB8AC3E}">
        <p14:creationId xmlns:p14="http://schemas.microsoft.com/office/powerpoint/2010/main" val="28266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C11009F2-2759-45DD-BAC1-08A0A3EA86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863" y="664315"/>
            <a:ext cx="6962273" cy="1158430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 smtClean="0">
                <a:solidFill>
                  <a:schemeClr val="tx1"/>
                </a:solidFill>
                <a:latin typeface="+mj-lt"/>
              </a:rPr>
              <a:t>O problema a ser resolvido é a questão da alta taxa de absenteísmo entre os colaboradores.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 smtClean="0">
                <a:solidFill>
                  <a:schemeClr val="tx1"/>
                </a:solidFill>
                <a:latin typeface="+mj-lt"/>
              </a:rPr>
              <a:t>O absenteísmo é causa de grandes perdas para a empresa</a:t>
            </a:r>
            <a:endParaRPr lang="pt-BR" sz="1800" dirty="0">
              <a:solidFill>
                <a:schemeClr val="tx1"/>
              </a:solidFill>
              <a:latin typeface="+mj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Definindo o problema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862" y="2709401"/>
            <a:ext cx="6962275" cy="1933506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Definir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objetivo;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Quantificar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atual taxa de absenteísmo;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Levantar dados</a:t>
            </a:r>
            <a:r>
              <a:rPr lang="pt-BR" sz="1800" noProof="0" dirty="0" smtClean="0">
                <a:solidFill>
                  <a:schemeClr val="tx1"/>
                </a:solidFill>
              </a:rPr>
              <a:t> por sexo, idade, setor, local de moradia, etc.;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Analisar os dados e tentar identificar se existem informações que possam auxiliar na identificação de especificidades ou um padrão nas ausências.</a:t>
            </a: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E2F2A1CF-6466-4ACD-A810-BB9C5391DEEC}"/>
              </a:ext>
            </a:extLst>
          </p:cNvPr>
          <p:cNvSpPr txBox="1"/>
          <p:nvPr/>
        </p:nvSpPr>
        <p:spPr>
          <a:xfrm>
            <a:off x="1090861" y="2352502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Planejamento do projeto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93" y="884233"/>
            <a:ext cx="4746667" cy="356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Quantificando a taxa de absenteísmo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Quantificando a taxa de absenteísmo</a:t>
            </a:r>
            <a:endParaRPr lang="pt-BR" sz="18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9243" y="1262106"/>
            <a:ext cx="7017626" cy="3019224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Buscar dados junto aos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Recursos Humanos;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Quantificar qual a taxa de absenteísmo;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noProof="0" dirty="0" smtClean="0">
                <a:solidFill>
                  <a:schemeClr val="tx1"/>
                </a:solidFill>
              </a:rPr>
              <a:t>Detalhar a TA por: </a:t>
            </a:r>
            <a:r>
              <a:rPr lang="pt-BR" sz="1800" dirty="0" smtClean="0">
                <a:solidFill>
                  <a:schemeClr val="tx1"/>
                </a:solidFill>
              </a:rPr>
              <a:t>Idade, sexo, turno, função, etc.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Analisar com a equipe e definir com o Brainstorming um planejamento para agir em cima do problema.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noProof="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9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4572000" y="1059735"/>
            <a:ext cx="4396386" cy="3512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702899"/>
              </p:ext>
            </p:extLst>
          </p:nvPr>
        </p:nvGraphicFramePr>
        <p:xfrm>
          <a:off x="4662834" y="1150568"/>
          <a:ext cx="4214718" cy="3330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109001" y="1059735"/>
            <a:ext cx="4396386" cy="3512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1614"/>
              </p:ext>
            </p:extLst>
          </p:nvPr>
        </p:nvGraphicFramePr>
        <p:xfrm>
          <a:off x="145333" y="1186902"/>
          <a:ext cx="4323721" cy="325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Identificando os motivos do absenteísmo – via questionário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4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Ferramenta de apoio para o processo de análise dos dados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050" name="Picture 2" descr="Ciência de Dados ou Data Science: O que é, Aplicações e Perfi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79" y="1130286"/>
            <a:ext cx="5671442" cy="30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Identificando os motivos do absenteísmo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6919" y="985695"/>
            <a:ext cx="6962275" cy="3398580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parceria com o RH criar um questionário;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Questionário confidencial – sem a identificação do colaborador;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noProof="0" dirty="0" smtClean="0">
                <a:solidFill>
                  <a:schemeClr val="tx1"/>
                </a:solidFill>
              </a:rPr>
              <a:t>Por meio de uma atividade buscar aplicar o questionário;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Cruzar informações com a análise da Taxa de Absenteísmo;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r>
              <a:rPr lang="pt-BR" sz="1800" dirty="0" smtClean="0">
                <a:solidFill>
                  <a:schemeClr val="tx1"/>
                </a:solidFill>
              </a:rPr>
              <a:t>Desenvolver processos (foco do projeto) para atuar no pontos sensíveis do problema e buscar sua solução ou mitigação.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lang="pt-BR" sz="1800" noProof="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502</Words>
  <Application>Microsoft Office PowerPoint</Application>
  <PresentationFormat>Apresentação na tela (16:9)</PresentationFormat>
  <Paragraphs>131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Lato</vt:lpstr>
      <vt:lpstr>Sarala</vt:lpstr>
      <vt:lpstr>Bahnschrift SemiBold SemiConden</vt:lpstr>
      <vt:lpstr>Montserrat</vt:lpstr>
      <vt:lpstr>Final Project Proposal by Slidesgo</vt:lpstr>
      <vt:lpstr>Reunião  de Kick-Off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 de Kick-Off</dc:title>
  <dc:creator>User</dc:creator>
  <cp:lastModifiedBy>Adm</cp:lastModifiedBy>
  <cp:revision>16</cp:revision>
  <dcterms:modified xsi:type="dcterms:W3CDTF">2023-06-26T19:34:00Z</dcterms:modified>
</cp:coreProperties>
</file>