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5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8EC0E-E57C-45AE-8AA9-52BA7DC8DC5F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2CF7D-2C26-49FC-B0FC-87B75F56A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3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2CF7D-2C26-49FC-B0FC-87B75F56A7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80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2CF7D-2C26-49FC-B0FC-87B75F56A7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6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7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6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1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1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4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B078-E11D-4B79-8AD5-11FE12F09E7E}" type="datetimeFigureOut">
              <a:rPr lang="pt-BR" smtClean="0"/>
              <a:t>23/10/2017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7C54-2C6C-42CF-B877-303B9240D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ranziera@uel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22885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Processador</a:t>
            </a:r>
            <a:r>
              <a:rPr lang="en-US" b="1" dirty="0" smtClean="0"/>
              <a:t> ARM Cortex M3/M4</a:t>
            </a:r>
            <a:br>
              <a:rPr lang="en-US" b="1" dirty="0" smtClean="0"/>
            </a:br>
            <a:r>
              <a:rPr lang="en-US" b="1" dirty="0" smtClean="0"/>
              <a:t>Parte III – </a:t>
            </a:r>
            <a:r>
              <a:rPr lang="en-US" b="1" dirty="0" err="1" smtClean="0"/>
              <a:t>Revisão</a:t>
            </a:r>
            <a:r>
              <a:rPr lang="en-US" b="1" dirty="0" smtClean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écnica</a:t>
            </a:r>
            <a:r>
              <a:rPr lang="en-US" b="1" dirty="0" smtClean="0"/>
              <a:t> </a:t>
            </a:r>
            <a:r>
              <a:rPr lang="en-US" b="1" dirty="0" err="1"/>
              <a:t>g</a:t>
            </a:r>
            <a:r>
              <a:rPr lang="en-US" b="1" dirty="0" err="1" smtClean="0"/>
              <a:t>eral</a:t>
            </a:r>
            <a:r>
              <a:rPr lang="en-US" b="1" dirty="0" smtClean="0"/>
              <a:t> dos </a:t>
            </a:r>
            <a:r>
              <a:rPr lang="en-US" b="1" dirty="0" err="1" smtClean="0"/>
              <a:t>processadores</a:t>
            </a:r>
            <a:r>
              <a:rPr lang="en-US" b="1" dirty="0" smtClean="0"/>
              <a:t> Cortex-M3/M4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Prof. Francisco Granziera JR</a:t>
            </a:r>
          </a:p>
          <a:p>
            <a:r>
              <a:rPr lang="en-US" dirty="0" smtClean="0">
                <a:hlinkClick r:id="rId2"/>
              </a:rPr>
              <a:t>granziera@uel.br</a:t>
            </a:r>
            <a:r>
              <a:rPr lang="en-US" dirty="0" smtClean="0"/>
              <a:t>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5113"/>
            <a:ext cx="4757737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2875"/>
            <a:ext cx="2514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melhor</a:t>
            </a:r>
            <a:r>
              <a:rPr lang="en-US" dirty="0" smtClean="0"/>
              <a:t> de ambos </a:t>
            </a:r>
            <a:r>
              <a:rPr lang="en-US" dirty="0" err="1" smtClean="0"/>
              <a:t>modos</a:t>
            </a:r>
            <a:r>
              <a:rPr lang="en-US" dirty="0" smtClean="0"/>
              <a:t>,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, </a:t>
            </a:r>
            <a:r>
              <a:rPr lang="en-US" dirty="0" err="1" smtClean="0"/>
              <a:t>chaveiam</a:t>
            </a:r>
            <a:r>
              <a:rPr lang="en-US" dirty="0" smtClean="0"/>
              <a:t> do </a:t>
            </a:r>
            <a:r>
              <a:rPr lang="en-US" dirty="0" err="1" smtClean="0"/>
              <a:t>modo</a:t>
            </a:r>
            <a:r>
              <a:rPr lang="en-US" dirty="0" smtClean="0"/>
              <a:t> ARM para o </a:t>
            </a:r>
            <a:r>
              <a:rPr lang="en-US" dirty="0" err="1" smtClean="0"/>
              <a:t>modo</a:t>
            </a:r>
            <a:r>
              <a:rPr lang="en-US" dirty="0" smtClean="0"/>
              <a:t> Thumb. </a:t>
            </a:r>
          </a:p>
          <a:p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misturar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para </a:t>
            </a:r>
            <a:r>
              <a:rPr lang="en-US" dirty="0" err="1" smtClean="0"/>
              <a:t>chavear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causar</a:t>
            </a:r>
            <a:r>
              <a:rPr lang="en-US" dirty="0" smtClean="0"/>
              <a:t> overhear </a:t>
            </a:r>
            <a:r>
              <a:rPr lang="en-US" dirty="0" err="1" smtClean="0"/>
              <a:t>pós</a:t>
            </a:r>
            <a:r>
              <a:rPr lang="en-US" dirty="0" smtClean="0"/>
              <a:t> </a:t>
            </a:r>
            <a:r>
              <a:rPr lang="en-US" dirty="0" err="1" smtClean="0"/>
              <a:t>chaveamento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 </a:t>
            </a:r>
            <a:r>
              <a:rPr lang="en-US" dirty="0" err="1" smtClean="0"/>
              <a:t>compilador</a:t>
            </a:r>
            <a:r>
              <a:rPr lang="en-US" dirty="0" smtClean="0"/>
              <a:t>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lidar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compilar</a:t>
            </a:r>
            <a:r>
              <a:rPr lang="en-US" dirty="0" smtClean="0"/>
              <a:t>/</a:t>
            </a:r>
            <a:r>
              <a:rPr lang="en-US" dirty="0" err="1" smtClean="0"/>
              <a:t>otimizar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92086" cy="3581400"/>
          </a:xfrm>
        </p:spPr>
      </p:pic>
    </p:spTree>
    <p:extLst>
      <p:ext uri="{BB962C8B-B14F-4D97-AF65-F5344CB8AC3E}">
        <p14:creationId xmlns:p14="http://schemas.microsoft.com/office/powerpoint/2010/main" val="1514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 o Thumb-2,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comutar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o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instruções</a:t>
            </a:r>
            <a:r>
              <a:rPr lang="en-US" dirty="0" smtClean="0"/>
              <a:t> de 16-bits e 32-bits é </a:t>
            </a:r>
            <a:r>
              <a:rPr lang="en-US" dirty="0" err="1" smtClean="0"/>
              <a:t>simultâneo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Infelizmente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ARM 32-bits de </a:t>
            </a:r>
            <a:r>
              <a:rPr lang="en-US" dirty="0" err="1" smtClean="0"/>
              <a:t>alta</a:t>
            </a:r>
            <a:r>
              <a:rPr lang="en-US" dirty="0" smtClean="0"/>
              <a:t> performance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suportadas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Thumb-2.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do </a:t>
            </a:r>
            <a:r>
              <a:rPr lang="en-US" dirty="0" err="1" smtClean="0"/>
              <a:t>conjunto</a:t>
            </a:r>
            <a:r>
              <a:rPr lang="en-US" dirty="0" smtClean="0"/>
              <a:t> Thumb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suportadas</a:t>
            </a:r>
            <a:r>
              <a:rPr lang="en-US" dirty="0" smtClean="0"/>
              <a:t> no Thumb-2.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8941502" cy="4114800"/>
          </a:xfrm>
        </p:spPr>
      </p:pic>
    </p:spTree>
    <p:extLst>
      <p:ext uri="{BB962C8B-B14F-4D97-AF65-F5344CB8AC3E}">
        <p14:creationId xmlns:p14="http://schemas.microsoft.com/office/powerpoint/2010/main" val="32430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diagrama</a:t>
            </a:r>
            <a:r>
              <a:rPr lang="en-US" b="1" dirty="0" smtClean="0"/>
              <a:t> de </a:t>
            </a:r>
            <a:r>
              <a:rPr lang="en-US" b="1" dirty="0" err="1" smtClean="0"/>
              <a:t>blocos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" y="1447800"/>
            <a:ext cx="9070376" cy="5334000"/>
          </a:xfrm>
        </p:spPr>
      </p:pic>
    </p:spTree>
    <p:extLst>
      <p:ext uri="{BB962C8B-B14F-4D97-AF65-F5344CB8AC3E}">
        <p14:creationId xmlns:p14="http://schemas.microsoft.com/office/powerpoint/2010/main" val="19225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Interfaces de </a:t>
            </a:r>
            <a:r>
              <a:rPr lang="en-US" b="1" dirty="0" err="1" smtClean="0"/>
              <a:t>Barramento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1" y="1600200"/>
            <a:ext cx="8533099" cy="4953000"/>
          </a:xfrm>
        </p:spPr>
      </p:pic>
    </p:spTree>
    <p:extLst>
      <p:ext uri="{BB962C8B-B14F-4D97-AF65-F5344CB8AC3E}">
        <p14:creationId xmlns:p14="http://schemas.microsoft.com/office/powerpoint/2010/main" val="16552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Sistema de </a:t>
            </a:r>
            <a:r>
              <a:rPr lang="en-US" b="1" dirty="0" err="1" smtClean="0"/>
              <a:t>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processadores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com </a:t>
            </a:r>
            <a:r>
              <a:rPr lang="en-US" dirty="0" err="1" smtClean="0"/>
              <a:t>memórias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fabricantes</a:t>
            </a:r>
            <a:r>
              <a:rPr lang="en-US" dirty="0" smtClean="0"/>
              <a:t> dos chips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as </a:t>
            </a:r>
            <a:r>
              <a:rPr lang="en-US" dirty="0" err="1" smtClean="0"/>
              <a:t>memórias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smtClean="0"/>
              <a:t> (Flash), </a:t>
            </a:r>
            <a:r>
              <a:rPr lang="en-US" dirty="0" err="1" smtClean="0"/>
              <a:t>memória</a:t>
            </a:r>
            <a:r>
              <a:rPr lang="en-US" dirty="0" smtClean="0"/>
              <a:t> de dados (SRAM)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periféricos</a:t>
            </a:r>
            <a:r>
              <a:rPr lang="en-US" dirty="0" smtClean="0"/>
              <a:t> (</a:t>
            </a:r>
            <a:r>
              <a:rPr lang="en-US" dirty="0" err="1" smtClean="0"/>
              <a:t>mapeados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posições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fabricantes</a:t>
            </a:r>
            <a:r>
              <a:rPr lang="en-US" dirty="0" smtClean="0"/>
              <a:t>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disponibilizar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configurações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e </a:t>
            </a:r>
            <a:r>
              <a:rPr lang="en-US" dirty="0" err="1" smtClean="0"/>
              <a:t>periféricos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interface dos </a:t>
            </a:r>
            <a:r>
              <a:rPr lang="en-US" dirty="0" err="1" smtClean="0"/>
              <a:t>processadores</a:t>
            </a:r>
            <a:r>
              <a:rPr lang="en-US" dirty="0" smtClean="0"/>
              <a:t> ARM Cortex-M3/M4 </a:t>
            </a:r>
            <a:r>
              <a:rPr lang="en-US" dirty="0" err="1" smtClean="0"/>
              <a:t>são</a:t>
            </a:r>
            <a:r>
              <a:rPr lang="en-US" dirty="0" smtClean="0"/>
              <a:t> 32-bits é </a:t>
            </a:r>
            <a:r>
              <a:rPr lang="en-US" dirty="0" err="1" smtClean="0"/>
              <a:t>baseda</a:t>
            </a:r>
            <a:r>
              <a:rPr lang="en-US" dirty="0" smtClean="0"/>
              <a:t> no </a:t>
            </a:r>
            <a:r>
              <a:rPr lang="en-US" dirty="0" err="1" smtClean="0"/>
              <a:t>padrão</a:t>
            </a:r>
            <a:r>
              <a:rPr lang="en-US" dirty="0" smtClean="0"/>
              <a:t> AMBA®: Advanced Microcontroller Bus Architecture.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baixado</a:t>
            </a:r>
            <a:r>
              <a:rPr lang="en-US" dirty="0" smtClean="0"/>
              <a:t> do </a:t>
            </a:r>
            <a:r>
              <a:rPr lang="en-US" dirty="0" err="1" smtClean="0"/>
              <a:t>gratuitamente</a:t>
            </a:r>
            <a:r>
              <a:rPr lang="en-US" dirty="0" smtClean="0"/>
              <a:t> do site da ARM, e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acaba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fabricantes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9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Suporte</a:t>
            </a:r>
            <a:r>
              <a:rPr lang="en-US" b="1" dirty="0" smtClean="0"/>
              <a:t> a </a:t>
            </a:r>
            <a:r>
              <a:rPr lang="en-US" b="1" dirty="0" err="1" smtClean="0"/>
              <a:t>Interrupções</a:t>
            </a:r>
            <a:r>
              <a:rPr lang="en-US" b="1" dirty="0" smtClean="0"/>
              <a:t> e </a:t>
            </a:r>
            <a:r>
              <a:rPr lang="en-US" b="1" dirty="0" err="1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Cortex-M3/M4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controlador</a:t>
            </a:r>
            <a:r>
              <a:rPr lang="en-US" dirty="0" smtClean="0"/>
              <a:t> de 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NVIC (Nested Vectored Interrupt Controller).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programável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mapeados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endereço</a:t>
            </a:r>
            <a:r>
              <a:rPr lang="en-US" dirty="0" smtClean="0"/>
              <a:t> do NVIC é </a:t>
            </a:r>
            <a:r>
              <a:rPr lang="en-US" dirty="0" err="1" smtClean="0"/>
              <a:t>fixo</a:t>
            </a:r>
            <a:r>
              <a:rPr lang="en-US" dirty="0" smtClean="0"/>
              <a:t> é o </a:t>
            </a:r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r>
              <a:rPr lang="en-US" dirty="0" smtClean="0"/>
              <a:t> é </a:t>
            </a:r>
            <a:r>
              <a:rPr lang="en-US" dirty="0" err="1" smtClean="0"/>
              <a:t>consistente</a:t>
            </a:r>
            <a:r>
              <a:rPr lang="en-US" dirty="0" smtClean="0"/>
              <a:t> para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processadores</a:t>
            </a:r>
            <a:r>
              <a:rPr lang="en-US" dirty="0" smtClean="0"/>
              <a:t> Cortex-M.</a:t>
            </a:r>
            <a:endParaRPr lang="pt-B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Suporte</a:t>
            </a:r>
            <a:r>
              <a:rPr lang="en-US" b="1" dirty="0" smtClean="0"/>
              <a:t> a </a:t>
            </a:r>
            <a:r>
              <a:rPr lang="en-US" b="1" dirty="0" err="1" smtClean="0"/>
              <a:t>Interrupções</a:t>
            </a:r>
            <a:r>
              <a:rPr lang="en-US" b="1" dirty="0" smtClean="0"/>
              <a:t> e </a:t>
            </a:r>
            <a:r>
              <a:rPr lang="en-US" b="1" dirty="0" err="1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NVIC é </a:t>
            </a:r>
            <a:r>
              <a:rPr lang="en-US" dirty="0" err="1" smtClean="0"/>
              <a:t>configurável</a:t>
            </a:r>
            <a:r>
              <a:rPr lang="en-US" dirty="0" smtClean="0"/>
              <a:t>. O </a:t>
            </a:r>
            <a:r>
              <a:rPr lang="en-US" dirty="0" err="1" smtClean="0"/>
              <a:t>Fabricante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interrupções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e as </a:t>
            </a:r>
            <a:r>
              <a:rPr lang="en-US" dirty="0" err="1" smtClean="0"/>
              <a:t>prioridades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do Cortex-M3 para o M4, a forma de </a:t>
            </a:r>
            <a:r>
              <a:rPr lang="en-US" dirty="0" err="1" smtClean="0"/>
              <a:t>tratar</a:t>
            </a:r>
            <a:r>
              <a:rPr lang="en-US" dirty="0" smtClean="0"/>
              <a:t> as </a:t>
            </a:r>
            <a:r>
              <a:rPr lang="en-US" dirty="0" err="1" smtClean="0"/>
              <a:t>interrupções</a:t>
            </a:r>
            <a:r>
              <a:rPr lang="en-US" dirty="0" smtClean="0"/>
              <a:t> é </a:t>
            </a:r>
            <a:r>
              <a:rPr lang="en-US" dirty="0" err="1" smtClean="0"/>
              <a:t>praticamente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 Reference Manual define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o NVIC.</a:t>
            </a:r>
          </a:p>
        </p:txBody>
      </p:sp>
    </p:spTree>
    <p:extLst>
      <p:ext uri="{BB962C8B-B14F-4D97-AF65-F5344CB8AC3E}">
        <p14:creationId xmlns:p14="http://schemas.microsoft.com/office/powerpoint/2010/main" val="4255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propriciam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e </a:t>
            </a:r>
            <a:r>
              <a:rPr lang="en-US" dirty="0" err="1" smtClean="0"/>
              <a:t>popularidade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Cortex-M3/M4 </a:t>
            </a:r>
            <a:r>
              <a:rPr lang="en-US" dirty="0" err="1" smtClean="0"/>
              <a:t>são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Densidade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/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endParaRPr lang="en-US" dirty="0" smtClean="0"/>
          </a:p>
          <a:p>
            <a:pPr lvl="1"/>
            <a:r>
              <a:rPr lang="en-US" dirty="0" smtClean="0"/>
              <a:t>Sistema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proteção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interrupções</a:t>
            </a:r>
            <a:endParaRPr lang="en-US" dirty="0" smtClean="0"/>
          </a:p>
          <a:p>
            <a:pPr lvl="1"/>
            <a:r>
              <a:rPr lang="en-US" dirty="0" err="1" smtClean="0"/>
              <a:t>Suporte</a:t>
            </a:r>
            <a:r>
              <a:rPr lang="en-US" dirty="0" smtClean="0"/>
              <a:t> a SO</a:t>
            </a:r>
          </a:p>
          <a:p>
            <a:pPr lvl="1"/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 smtClean="0"/>
          </a:p>
          <a:p>
            <a:pPr lvl="1"/>
            <a:r>
              <a:rPr lang="en-US" dirty="0" err="1" smtClean="0"/>
              <a:t>Suporte</a:t>
            </a:r>
            <a:r>
              <a:rPr lang="en-US" dirty="0" smtClean="0"/>
              <a:t> de </a:t>
            </a:r>
            <a:r>
              <a:rPr lang="en-US" dirty="0" err="1" smtClean="0"/>
              <a:t>depuração</a:t>
            </a:r>
            <a:endParaRPr lang="en-US" dirty="0" smtClean="0"/>
          </a:p>
          <a:p>
            <a:pPr lvl="1"/>
            <a:r>
              <a:rPr lang="en-US" dirty="0" err="1" smtClean="0"/>
              <a:t>Escalabilidade</a:t>
            </a:r>
            <a:endParaRPr lang="en-US" dirty="0" smtClean="0"/>
          </a:p>
          <a:p>
            <a:pPr lvl="1"/>
            <a:r>
              <a:rPr lang="en-US" dirty="0" err="1" smtClean="0"/>
              <a:t>Compatibilidade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7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Organização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Cortex-M3/M4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do </a:t>
            </a:r>
            <a:r>
              <a:rPr lang="en-US" dirty="0" err="1" smtClean="0"/>
              <a:t>Processador</a:t>
            </a:r>
            <a:endParaRPr lang="en-US" dirty="0" smtClean="0"/>
          </a:p>
          <a:p>
            <a:pPr lvl="1"/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Processador</a:t>
            </a:r>
            <a:endParaRPr lang="en-US" dirty="0" smtClean="0"/>
          </a:p>
          <a:p>
            <a:pPr lvl="1"/>
            <a:r>
              <a:rPr lang="en-US" dirty="0" smtClean="0"/>
              <a:t>Set de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pPr lvl="1"/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Blocos</a:t>
            </a:r>
            <a:endParaRPr lang="en-US" dirty="0" smtClean="0"/>
          </a:p>
          <a:p>
            <a:pPr lvl="1"/>
            <a:r>
              <a:rPr lang="en-US" dirty="0" smtClean="0"/>
              <a:t>Sistema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Interrupções</a:t>
            </a:r>
            <a:r>
              <a:rPr lang="en-US" dirty="0" smtClean="0"/>
              <a:t> e </a:t>
            </a:r>
            <a:r>
              <a:rPr lang="en-US" dirty="0" err="1" smtClean="0"/>
              <a:t>Exceções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 pipeline de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estágios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, </a:t>
            </a: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multiplicações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Alta </a:t>
            </a:r>
            <a:r>
              <a:rPr lang="en-US" dirty="0" err="1" smtClean="0"/>
              <a:t>frequência</a:t>
            </a:r>
            <a:r>
              <a:rPr lang="en-US" dirty="0" smtClean="0"/>
              <a:t> do clock,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de 100 </a:t>
            </a:r>
            <a:r>
              <a:rPr lang="en-US" dirty="0" smtClean="0"/>
              <a:t>MHz </a:t>
            </a:r>
            <a:r>
              <a:rPr lang="en-US" dirty="0" smtClean="0"/>
              <a:t>(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mais</a:t>
            </a:r>
            <a:r>
              <a:rPr lang="en-US" dirty="0" smtClean="0"/>
              <a:t> de 200 MHz).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/Clock.</a:t>
            </a:r>
          </a:p>
          <a:p>
            <a:r>
              <a:rPr lang="en-US" dirty="0" err="1" smtClean="0"/>
              <a:t>Arquitetura</a:t>
            </a:r>
            <a:r>
              <a:rPr lang="en-US" dirty="0" smtClean="0"/>
              <a:t> Harvard: </a:t>
            </a:r>
            <a:r>
              <a:rPr lang="en-US" dirty="0" err="1" smtClean="0"/>
              <a:t>multiplos</a:t>
            </a:r>
            <a:r>
              <a:rPr lang="en-US" dirty="0" smtClean="0"/>
              <a:t> </a:t>
            </a:r>
            <a:r>
              <a:rPr lang="en-US" dirty="0" err="1" smtClean="0"/>
              <a:t>barramentos</a:t>
            </a:r>
            <a:r>
              <a:rPr lang="en-US" dirty="0" smtClean="0"/>
              <a:t> para </a:t>
            </a:r>
            <a:r>
              <a:rPr lang="en-US" dirty="0" err="1" smtClean="0"/>
              <a:t>acessar</a:t>
            </a:r>
            <a:r>
              <a:rPr lang="en-US" dirty="0" smtClean="0"/>
              <a:t> dados e </a:t>
            </a:r>
            <a:r>
              <a:rPr lang="en-US" dirty="0" err="1" smtClean="0"/>
              <a:t>instruções</a:t>
            </a:r>
            <a:r>
              <a:rPr lang="en-US" dirty="0"/>
              <a:t> </a:t>
            </a:r>
            <a:r>
              <a:rPr lang="en-US" dirty="0" err="1" smtClean="0"/>
              <a:t>simultaneamente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Sistema de </a:t>
            </a:r>
            <a:r>
              <a:rPr lang="en-US" dirty="0" err="1" smtClean="0"/>
              <a:t>instruções</a:t>
            </a:r>
            <a:r>
              <a:rPr lang="en-US" dirty="0" smtClean="0"/>
              <a:t> 32/16 bits.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1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Densidade</a:t>
            </a:r>
            <a:r>
              <a:rPr lang="en-US" b="1" dirty="0" smtClean="0"/>
              <a:t> de </a:t>
            </a:r>
            <a:r>
              <a:rPr lang="en-US" b="1" dirty="0" err="1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de </a:t>
            </a:r>
            <a:r>
              <a:rPr lang="en-US" dirty="0" err="1" smtClean="0"/>
              <a:t>processador</a:t>
            </a:r>
            <a:r>
              <a:rPr lang="en-US" dirty="0" smtClean="0"/>
              <a:t> de 8-bits para um Cortex-M3/M4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reduzir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Tecnologia</a:t>
            </a:r>
            <a:r>
              <a:rPr lang="en-US" dirty="0" smtClean="0"/>
              <a:t> Thumb-2: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de 16/32-bits </a:t>
            </a:r>
            <a:r>
              <a:rPr lang="en-US" dirty="0" err="1" smtClean="0"/>
              <a:t>sem</a:t>
            </a:r>
            <a:r>
              <a:rPr lang="en-US" dirty="0" smtClean="0"/>
              <a:t> overhead.</a:t>
            </a:r>
          </a:p>
          <a:p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endereçamento</a:t>
            </a:r>
            <a:r>
              <a:rPr lang="en-US" dirty="0"/>
              <a:t> </a:t>
            </a:r>
            <a:r>
              <a:rPr lang="en-US" dirty="0" smtClean="0"/>
              <a:t>de dados/</a:t>
            </a:r>
            <a:r>
              <a:rPr lang="en-US" dirty="0" err="1" smtClean="0"/>
              <a:t>memória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Múltiplos</a:t>
            </a:r>
            <a:r>
              <a:rPr lang="en-US" dirty="0" smtClean="0"/>
              <a:t> </a:t>
            </a:r>
            <a:r>
              <a:rPr lang="en-US" dirty="0" err="1" smtClean="0"/>
              <a:t>acessos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instrução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Densidade</a:t>
            </a:r>
            <a:r>
              <a:rPr lang="en-US" b="1" dirty="0" smtClean="0"/>
              <a:t> de </a:t>
            </a:r>
            <a:r>
              <a:rPr lang="en-US" b="1" dirty="0" err="1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hardware</a:t>
            </a:r>
            <a:r>
              <a:rPr lang="pt-BR" dirty="0" smtClean="0"/>
              <a:t>.</a:t>
            </a:r>
          </a:p>
          <a:p>
            <a:r>
              <a:rPr lang="en-US" dirty="0" err="1" smtClean="0"/>
              <a:t>Instruções</a:t>
            </a:r>
            <a:r>
              <a:rPr lang="en-US" dirty="0" smtClean="0"/>
              <a:t> MAC (</a:t>
            </a:r>
            <a:r>
              <a:rPr lang="en-US" dirty="0" err="1" smtClean="0"/>
              <a:t>multiplica-acumula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Instruções</a:t>
            </a:r>
            <a:r>
              <a:rPr lang="en-US" dirty="0" smtClean="0"/>
              <a:t> para </a:t>
            </a:r>
            <a:r>
              <a:rPr lang="en-US" dirty="0" err="1" smtClean="0"/>
              <a:t>manuseio</a:t>
            </a:r>
            <a:r>
              <a:rPr lang="en-US" dirty="0" smtClean="0"/>
              <a:t> de bits.</a:t>
            </a:r>
          </a:p>
          <a:p>
            <a:r>
              <a:rPr lang="en-US" dirty="0" err="1" smtClean="0"/>
              <a:t>Instruções</a:t>
            </a:r>
            <a:r>
              <a:rPr lang="en-US" dirty="0" smtClean="0"/>
              <a:t> SIMD (Single Instruction, Multiple Data) (M4).</a:t>
            </a:r>
          </a:p>
          <a:p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ponto-flutuante</a:t>
            </a:r>
            <a:r>
              <a:rPr lang="en-US" dirty="0" smtClean="0"/>
              <a:t> (M4/</a:t>
            </a:r>
            <a:r>
              <a:rPr lang="en-US" dirty="0" err="1" smtClean="0"/>
              <a:t>opcional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7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Baixo</a:t>
            </a:r>
            <a:r>
              <a:rPr lang="en-US" b="1" dirty="0" smtClean="0"/>
              <a:t> </a:t>
            </a:r>
            <a:r>
              <a:rPr lang="en-US" b="1" dirty="0" err="1" smtClean="0"/>
              <a:t>Consumo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família</a:t>
            </a:r>
            <a:r>
              <a:rPr lang="en-US" dirty="0" smtClean="0"/>
              <a:t> Cortex-M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projetada</a:t>
            </a:r>
            <a:r>
              <a:rPr lang="en-US" dirty="0" smtClean="0"/>
              <a:t> para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consumo</a:t>
            </a:r>
            <a:r>
              <a:rPr lang="en-US" dirty="0" smtClean="0"/>
              <a:t> é da </a:t>
            </a:r>
            <a:r>
              <a:rPr lang="en-US" dirty="0" err="1" smtClean="0"/>
              <a:t>ordem</a:t>
            </a:r>
            <a:r>
              <a:rPr lang="en-US" dirty="0" smtClean="0"/>
              <a:t> de 200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A/</a:t>
            </a:r>
            <a:r>
              <a:rPr lang="en-US" dirty="0" err="1" smtClean="0"/>
              <a:t>MHz.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núcleo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alimentado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1.8 V, tem-se 0.36 </a:t>
            </a:r>
            <a:r>
              <a:rPr lang="en-US" dirty="0" err="1" smtClean="0"/>
              <a:t>mW</a:t>
            </a:r>
            <a:r>
              <a:rPr lang="en-US" dirty="0" smtClean="0"/>
              <a:t>/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Outro </a:t>
            </a:r>
            <a:r>
              <a:rPr lang="en-US" dirty="0" err="1" smtClean="0"/>
              <a:t>recurso</a:t>
            </a:r>
            <a:r>
              <a:rPr lang="en-US" dirty="0" smtClean="0"/>
              <a:t> para </a:t>
            </a:r>
            <a:r>
              <a:rPr lang="en-US" dirty="0" err="1" smtClean="0"/>
              <a:t>economizar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sleep e </a:t>
            </a:r>
            <a:r>
              <a:rPr lang="en-US" dirty="0" err="1" smtClean="0"/>
              <a:t>também</a:t>
            </a:r>
            <a:r>
              <a:rPr lang="en-US" dirty="0" smtClean="0"/>
              <a:t> clock </a:t>
            </a:r>
            <a:r>
              <a:rPr lang="en-US" dirty="0" err="1" smtClean="0"/>
              <a:t>desativaveis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periféricos</a:t>
            </a:r>
            <a:r>
              <a:rPr lang="en-US" dirty="0" smtClean="0"/>
              <a:t> </a:t>
            </a:r>
            <a:r>
              <a:rPr lang="en-US" dirty="0" err="1" smtClean="0"/>
              <a:t>ociosos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Sistema de </a:t>
            </a:r>
            <a:r>
              <a:rPr lang="en-US" b="1" dirty="0" err="1" smtClean="0"/>
              <a:t>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Um dos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do Cortex-M3/M4 é </a:t>
            </a:r>
            <a:r>
              <a:rPr lang="en-US" dirty="0" err="1" smtClean="0"/>
              <a:t>possui</a:t>
            </a:r>
            <a:r>
              <a:rPr lang="en-US" dirty="0" smtClean="0"/>
              <a:t> 4 GB </a:t>
            </a:r>
            <a:r>
              <a:rPr lang="en-US" dirty="0" err="1" smtClean="0"/>
              <a:t>endereçáveis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de </a:t>
            </a:r>
            <a:r>
              <a:rPr lang="en-US" dirty="0" err="1" smtClean="0"/>
              <a:t>paginamento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Barramento</a:t>
            </a:r>
            <a:r>
              <a:rPr lang="en-US" dirty="0" smtClean="0"/>
              <a:t> </a:t>
            </a:r>
            <a:r>
              <a:rPr lang="en-US" dirty="0" err="1" smtClean="0"/>
              <a:t>avançado</a:t>
            </a:r>
            <a:r>
              <a:rPr lang="en-US" dirty="0" smtClean="0"/>
              <a:t> (AHB Lite) com pipeline, para </a:t>
            </a:r>
            <a:r>
              <a:rPr lang="en-US" dirty="0" err="1" smtClean="0"/>
              <a:t>transferir</a:t>
            </a:r>
            <a:r>
              <a:rPr lang="en-US" dirty="0" smtClean="0"/>
              <a:t>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, </a:t>
            </a:r>
            <a:r>
              <a:rPr lang="en-US" dirty="0" err="1" smtClean="0"/>
              <a:t>suportanto</a:t>
            </a:r>
            <a:r>
              <a:rPr lang="en-US" dirty="0" smtClean="0"/>
              <a:t> 8, 16 e 32-bits.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múltiplos</a:t>
            </a:r>
            <a:r>
              <a:rPr lang="en-US" dirty="0" smtClean="0"/>
              <a:t> masters (</a:t>
            </a:r>
            <a:r>
              <a:rPr lang="en-US" dirty="0" err="1" smtClean="0"/>
              <a:t>multiprocessador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suportam</a:t>
            </a:r>
            <a:r>
              <a:rPr lang="en-US" dirty="0" smtClean="0"/>
              <a:t> </a:t>
            </a:r>
            <a:r>
              <a:rPr lang="en-US" dirty="0" err="1" smtClean="0"/>
              <a:t>endereçamento</a:t>
            </a:r>
            <a:r>
              <a:rPr lang="en-US" dirty="0" smtClean="0"/>
              <a:t> bit a bit. </a:t>
            </a:r>
            <a:endParaRPr lang="en-US" dirty="0"/>
          </a:p>
          <a:p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b="1" i="1" dirty="0" smtClean="0"/>
              <a:t>little endian </a:t>
            </a:r>
            <a:r>
              <a:rPr lang="en-US" dirty="0" smtClean="0"/>
              <a:t>e </a:t>
            </a:r>
            <a:r>
              <a:rPr lang="en-US" b="1" i="1" dirty="0" smtClean="0"/>
              <a:t>big endian.</a:t>
            </a:r>
          </a:p>
        </p:txBody>
      </p:sp>
    </p:spTree>
    <p:extLst>
      <p:ext uri="{BB962C8B-B14F-4D97-AF65-F5344CB8AC3E}">
        <p14:creationId xmlns:p14="http://schemas.microsoft.com/office/powerpoint/2010/main" val="22855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Little endian / Big endian</a:t>
            </a: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" y="1981200"/>
            <a:ext cx="4479331" cy="40000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30400"/>
            <a:ext cx="4648200" cy="41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MPU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proteção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é </a:t>
            </a:r>
            <a:r>
              <a:rPr lang="en-US" dirty="0" err="1" smtClean="0"/>
              <a:t>opcional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Cortex-M3/M4.</a:t>
            </a:r>
          </a:p>
          <a:p>
            <a:r>
              <a:rPr lang="en-US" dirty="0" smtClean="0"/>
              <a:t>A MPU é um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programável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monitora</a:t>
            </a:r>
            <a:r>
              <a:rPr lang="en-US" dirty="0" smtClean="0"/>
              <a:t> as </a:t>
            </a:r>
            <a:r>
              <a:rPr lang="en-US" dirty="0" err="1" smtClean="0"/>
              <a:t>transações</a:t>
            </a:r>
            <a:r>
              <a:rPr lang="en-US" dirty="0" smtClean="0"/>
              <a:t> no </a:t>
            </a:r>
            <a:r>
              <a:rPr lang="en-US" dirty="0" err="1" smtClean="0"/>
              <a:t>barramento</a:t>
            </a:r>
            <a:r>
              <a:rPr lang="en-US" dirty="0" smtClean="0"/>
              <a:t>. É </a:t>
            </a:r>
            <a:r>
              <a:rPr lang="en-US" dirty="0" err="1" smtClean="0"/>
              <a:t>programável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software,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OS.</a:t>
            </a:r>
          </a:p>
          <a:p>
            <a:r>
              <a:rPr lang="en-US" dirty="0" smtClean="0"/>
              <a:t>A MPU </a:t>
            </a:r>
            <a:r>
              <a:rPr lang="en-US" dirty="0" err="1" smtClean="0"/>
              <a:t>viabiliza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entre </a:t>
            </a:r>
            <a:r>
              <a:rPr lang="en-US" dirty="0" err="1" smtClean="0"/>
              <a:t>aplicativos</a:t>
            </a:r>
            <a:r>
              <a:rPr lang="en-US" dirty="0" smtClean="0"/>
              <a:t>  </a:t>
            </a:r>
            <a:r>
              <a:rPr lang="en-US" dirty="0" err="1" smtClean="0"/>
              <a:t>espaços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 e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permissões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um deles.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 é </a:t>
            </a:r>
            <a:r>
              <a:rPr lang="en-US" dirty="0" err="1" smtClean="0"/>
              <a:t>violada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i="1" dirty="0" smtClean="0"/>
              <a:t>fault exception </a:t>
            </a:r>
            <a:r>
              <a:rPr lang="en-US" dirty="0" smtClean="0"/>
              <a:t>é </a:t>
            </a:r>
            <a:r>
              <a:rPr lang="en-US" dirty="0" err="1" smtClean="0"/>
              <a:t>gerada</a:t>
            </a:r>
            <a:r>
              <a:rPr lang="en-US" dirty="0" smtClean="0"/>
              <a:t>.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rotina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para </a:t>
            </a:r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resolvê</a:t>
            </a:r>
            <a:r>
              <a:rPr lang="en-US" dirty="0" smtClean="0"/>
              <a:t>-lo, se </a:t>
            </a:r>
            <a:r>
              <a:rPr lang="en-US" dirty="0" err="1" smtClean="0"/>
              <a:t>possível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MPU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Uma MPU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é um SO </a:t>
            </a:r>
            <a:r>
              <a:rPr lang="en-US" dirty="0" err="1" smtClean="0"/>
              <a:t>usá</a:t>
            </a:r>
            <a:r>
              <a:rPr lang="en-US" dirty="0" smtClean="0"/>
              <a:t>-la para </a:t>
            </a:r>
            <a:r>
              <a:rPr lang="en-US" dirty="0" err="1" smtClean="0"/>
              <a:t>projeger</a:t>
            </a:r>
            <a:r>
              <a:rPr lang="en-US" dirty="0" smtClean="0"/>
              <a:t> o kernel (</a:t>
            </a:r>
            <a:r>
              <a:rPr lang="en-US" dirty="0" err="1" smtClean="0"/>
              <a:t>núcleo</a:t>
            </a:r>
            <a:r>
              <a:rPr lang="en-US" dirty="0" smtClean="0"/>
              <a:t>) do SO e </a:t>
            </a:r>
            <a:r>
              <a:rPr lang="en-US" dirty="0" err="1" smtClean="0"/>
              <a:t>outras</a:t>
            </a:r>
            <a:r>
              <a:rPr lang="en-US" dirty="0" smtClean="0"/>
              <a:t> tasks </a:t>
            </a:r>
            <a:r>
              <a:rPr lang="en-US" dirty="0" err="1" smtClean="0"/>
              <a:t>privilegiadas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confiáveis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é a de </a:t>
            </a:r>
            <a:r>
              <a:rPr lang="en-US" dirty="0" err="1" smtClean="0"/>
              <a:t>separar</a:t>
            </a:r>
            <a:r>
              <a:rPr lang="en-US" dirty="0" smtClean="0"/>
              <a:t> a </a:t>
            </a:r>
            <a:r>
              <a:rPr lang="en-US" dirty="0" err="1" smtClean="0"/>
              <a:t>memória</a:t>
            </a:r>
            <a:r>
              <a:rPr lang="en-US" dirty="0" smtClean="0"/>
              <a:t> entre tasks.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é </a:t>
            </a:r>
            <a:r>
              <a:rPr lang="en-US" dirty="0" err="1" smtClean="0"/>
              <a:t>usar</a:t>
            </a:r>
            <a:r>
              <a:rPr lang="en-US" dirty="0" smtClean="0"/>
              <a:t> a MPU para </a:t>
            </a:r>
            <a:r>
              <a:rPr lang="en-US" dirty="0" err="1" smtClean="0"/>
              <a:t>tornar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SRAM </a:t>
            </a:r>
            <a:r>
              <a:rPr lang="en-US" dirty="0" err="1" smtClean="0"/>
              <a:t>somente-leitura</a:t>
            </a:r>
            <a:r>
              <a:rPr lang="en-US" dirty="0" smtClean="0"/>
              <a:t>, para </a:t>
            </a:r>
            <a:r>
              <a:rPr lang="en-US" dirty="0" err="1" smtClean="0"/>
              <a:t>proteger</a:t>
            </a:r>
            <a:r>
              <a:rPr lang="en-US" dirty="0" smtClean="0"/>
              <a:t> dados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rodando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SRAM.</a:t>
            </a:r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7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já</a:t>
            </a:r>
            <a:r>
              <a:rPr lang="en-US" dirty="0" smtClean="0"/>
              <a:t> é </a:t>
            </a:r>
            <a:r>
              <a:rPr lang="en-US" dirty="0" err="1" smtClean="0"/>
              <a:t>sabido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processadores</a:t>
            </a:r>
            <a:r>
              <a:rPr lang="en-US" dirty="0" smtClean="0"/>
              <a:t> Cortex-M3/M4 </a:t>
            </a:r>
            <a:r>
              <a:rPr lang="en-US" dirty="0" err="1" smtClean="0"/>
              <a:t>possuem</a:t>
            </a:r>
            <a:r>
              <a:rPr lang="en-US" dirty="0" smtClean="0"/>
              <a:t> o NVIC (Nested Vectored Interrupt Controller).</a:t>
            </a:r>
          </a:p>
          <a:p>
            <a:r>
              <a:rPr lang="en-US" dirty="0" err="1" smtClean="0"/>
              <a:t>Suporta</a:t>
            </a:r>
            <a:r>
              <a:rPr lang="en-US" dirty="0" smtClean="0"/>
              <a:t> 240 </a:t>
            </a:r>
            <a:r>
              <a:rPr lang="en-US" dirty="0" err="1" smtClean="0"/>
              <a:t>interrupções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NMI (</a:t>
            </a:r>
            <a:r>
              <a:rPr lang="en-US" dirty="0" err="1" smtClean="0"/>
              <a:t>interrupção</a:t>
            </a:r>
            <a:r>
              <a:rPr lang="en-US" dirty="0" smtClean="0"/>
              <a:t> </a:t>
            </a:r>
            <a:r>
              <a:rPr lang="en-US" dirty="0" err="1" smtClean="0"/>
              <a:t>não-mascarável</a:t>
            </a:r>
            <a:r>
              <a:rPr lang="en-US" dirty="0" smtClean="0"/>
              <a:t>), 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Todas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menos</a:t>
            </a:r>
            <a:r>
              <a:rPr lang="en-US" dirty="0" smtClean="0"/>
              <a:t> a NMI)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habilitadas</a:t>
            </a:r>
            <a:r>
              <a:rPr lang="en-US" dirty="0" smtClean="0"/>
              <a:t> e </a:t>
            </a:r>
            <a:r>
              <a:rPr lang="en-US" dirty="0" err="1" smtClean="0"/>
              <a:t>desabilitadas</a:t>
            </a:r>
            <a:r>
              <a:rPr lang="en-US" dirty="0" smtClean="0"/>
              <a:t> </a:t>
            </a:r>
            <a:r>
              <a:rPr lang="en-US" dirty="0" err="1" smtClean="0"/>
              <a:t>individualmente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prioridades</a:t>
            </a:r>
            <a:r>
              <a:rPr lang="en-US" dirty="0" smtClean="0"/>
              <a:t> das </a:t>
            </a:r>
            <a:r>
              <a:rPr lang="en-US" dirty="0" err="1" smtClean="0"/>
              <a:t>interrupções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mudadas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2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Principais Recursos do Processador Cortex-M3/M4: 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Tratamento automático das prioridades das interrupções/exceções.</a:t>
            </a:r>
          </a:p>
          <a:p>
            <a:r>
              <a:rPr lang="pt-BR" dirty="0" smtClean="0"/>
              <a:t>Interrupção </a:t>
            </a:r>
            <a:r>
              <a:rPr lang="pt-BR" dirty="0" err="1" smtClean="0"/>
              <a:t>vetorada</a:t>
            </a:r>
            <a:r>
              <a:rPr lang="pt-BR" dirty="0" smtClean="0"/>
              <a:t>: significa que o processador automaticamente busca vetores de interrupção sem a necessidade do software determinar qual interrupção precisa ser atendida.</a:t>
            </a:r>
          </a:p>
          <a:p>
            <a:r>
              <a:rPr lang="pt-BR" dirty="0" smtClean="0"/>
              <a:t>A tabela de vetores pode ser alocada em diversas áreas de memória.</a:t>
            </a:r>
          </a:p>
          <a:p>
            <a:r>
              <a:rPr lang="pt-BR" dirty="0" smtClean="0"/>
              <a:t>Baixa latência para atender interrupções. Chega-se a ser apenas 12 ciclos de </a:t>
            </a:r>
            <a:r>
              <a:rPr lang="pt-BR" dirty="0" err="1" smtClean="0"/>
              <a:t>clock</a:t>
            </a:r>
            <a:r>
              <a:rPr lang="pt-BR" dirty="0" smtClean="0"/>
              <a:t> em alguns casos.</a:t>
            </a:r>
          </a:p>
          <a:p>
            <a:r>
              <a:rPr lang="pt-BR" dirty="0" smtClean="0"/>
              <a:t>Interrupções e exceções podem ser disparadas por software.</a:t>
            </a:r>
          </a:p>
          <a:p>
            <a:r>
              <a:rPr lang="pt-BR" dirty="0" smtClean="0"/>
              <a:t>As interrupções/exceções possuem mascaramento (exceto NMI).</a:t>
            </a:r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7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Organização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Cortex-M3/M4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Densidade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/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potência</a:t>
            </a:r>
            <a:endParaRPr lang="en-US" dirty="0" smtClean="0"/>
          </a:p>
          <a:p>
            <a:pPr lvl="1"/>
            <a:r>
              <a:rPr lang="en-US" dirty="0" smtClean="0"/>
              <a:t>Sistema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Unidade</a:t>
            </a:r>
            <a:r>
              <a:rPr lang="en-US" dirty="0" smtClean="0"/>
              <a:t> de </a:t>
            </a:r>
            <a:r>
              <a:rPr lang="en-US" dirty="0" err="1" smtClean="0"/>
              <a:t>Proteção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Manuseio</a:t>
            </a:r>
            <a:r>
              <a:rPr lang="en-US" dirty="0" smtClean="0"/>
              <a:t> de </a:t>
            </a:r>
            <a:r>
              <a:rPr lang="en-US" dirty="0" err="1" smtClean="0"/>
              <a:t>Interrupções</a:t>
            </a:r>
            <a:endParaRPr lang="en-US" dirty="0" smtClean="0"/>
          </a:p>
          <a:p>
            <a:pPr lvl="1"/>
            <a:r>
              <a:rPr lang="en-US" dirty="0" err="1" smtClean="0"/>
              <a:t>Suporte</a:t>
            </a:r>
            <a:r>
              <a:rPr lang="en-US" dirty="0" smtClean="0"/>
              <a:t> a OS</a:t>
            </a:r>
            <a:r>
              <a:rPr lang="pt-BR" dirty="0" smtClean="0"/>
              <a:t> e recursos a nível de sistema</a:t>
            </a:r>
          </a:p>
          <a:p>
            <a:pPr lvl="1"/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exclusivos</a:t>
            </a:r>
            <a:r>
              <a:rPr lang="en-US" dirty="0" smtClean="0"/>
              <a:t> do Cortex-M4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5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dar suporte aos recursos comentados, a NVIC possui registradores de configuração mapeados em memória (como os periféricos).</a:t>
            </a:r>
          </a:p>
          <a:p>
            <a:r>
              <a:rPr lang="pt-BR" dirty="0" smtClean="0"/>
              <a:t>A CMSIS-Core provê definições e funções para acesso (API) para as tarefas de controle de interrupções mais comuns.</a:t>
            </a:r>
          </a:p>
          <a:p>
            <a:r>
              <a:rPr lang="pt-BR" dirty="0" smtClean="0"/>
              <a:t>A tabela de vetores de interrupção que armazena os endereços de início das rotinas de interrupção, é parte do sistema de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1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, a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vetores</a:t>
            </a:r>
            <a:r>
              <a:rPr lang="en-US" dirty="0" smtClean="0"/>
              <a:t> é </a:t>
            </a:r>
            <a:r>
              <a:rPr lang="en-US" dirty="0" err="1" smtClean="0"/>
              <a:t>armazenada</a:t>
            </a:r>
            <a:r>
              <a:rPr lang="en-US" dirty="0" smtClean="0"/>
              <a:t> no </a:t>
            </a:r>
            <a:r>
              <a:rPr lang="en-US" dirty="0" err="1" smtClean="0"/>
              <a:t>ínicio</a:t>
            </a:r>
            <a:r>
              <a:rPr lang="en-US" dirty="0" smtClean="0"/>
              <a:t> da </a:t>
            </a:r>
            <a:r>
              <a:rPr lang="en-US" dirty="0" err="1" smtClean="0"/>
              <a:t>memória</a:t>
            </a:r>
            <a:r>
              <a:rPr lang="en-US" dirty="0" smtClean="0"/>
              <a:t> (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b="1" dirty="0" smtClean="0"/>
              <a:t>0x00000000</a:t>
            </a:r>
            <a:r>
              <a:rPr lang="en-US" dirty="0" smtClean="0"/>
              <a:t>), mas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o OFFSET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mude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Suporte</a:t>
            </a:r>
            <a:r>
              <a:rPr lang="en-US" b="1" dirty="0" smtClean="0"/>
              <a:t> a 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Cortex-M3/M4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a SO </a:t>
            </a:r>
            <a:r>
              <a:rPr lang="en-US" dirty="0" err="1" smtClean="0"/>
              <a:t>nativo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recurso</a:t>
            </a:r>
            <a:r>
              <a:rPr lang="en-US" dirty="0" smtClean="0"/>
              <a:t> é o </a:t>
            </a:r>
            <a:r>
              <a:rPr lang="en-US" dirty="0" err="1" smtClean="0"/>
              <a:t>SysTick</a:t>
            </a:r>
            <a:r>
              <a:rPr lang="en-US" dirty="0" smtClean="0"/>
              <a:t> timer, </a:t>
            </a:r>
            <a:r>
              <a:rPr lang="en-US" dirty="0" err="1" smtClean="0"/>
              <a:t>configurável</a:t>
            </a:r>
            <a:r>
              <a:rPr lang="en-US" dirty="0" smtClean="0"/>
              <a:t> para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interrupções</a:t>
            </a:r>
            <a:r>
              <a:rPr lang="en-US" dirty="0" smtClean="0"/>
              <a:t> </a:t>
            </a:r>
            <a:r>
              <a:rPr lang="en-US" dirty="0" err="1" smtClean="0"/>
              <a:t>temporais</a:t>
            </a:r>
            <a:r>
              <a:rPr lang="en-US" dirty="0" smtClean="0"/>
              <a:t> para o SO.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SysTick</a:t>
            </a:r>
            <a:r>
              <a:rPr lang="pt-BR" dirty="0" smtClean="0"/>
              <a:t> não é um periférico opcional, logo o código para o SO vale para todos núcleos Cortex-M3/M4 sem depender do timer de cada fabricante.</a:t>
            </a:r>
          </a:p>
        </p:txBody>
      </p:sp>
    </p:spTree>
    <p:extLst>
      <p:ext uri="{BB962C8B-B14F-4D97-AF65-F5344CB8AC3E}">
        <p14:creationId xmlns:p14="http://schemas.microsoft.com/office/powerpoint/2010/main" val="35246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Suporte</a:t>
            </a:r>
            <a:r>
              <a:rPr lang="en-US" b="1" dirty="0" smtClean="0"/>
              <a:t> a 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Processadores Cortex-M3/M4 possui dois ponteiros de pilha: para </a:t>
            </a:r>
            <a:r>
              <a:rPr lang="pt-BR" dirty="0" err="1" smtClean="0"/>
              <a:t>kernel</a:t>
            </a:r>
            <a:r>
              <a:rPr lang="pt-BR" dirty="0" smtClean="0"/>
              <a:t> do OS e interrupções o MSP (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r>
              <a:rPr lang="pt-BR" dirty="0" smtClean="0"/>
              <a:t> Pointer); para aplicações o PSP (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r>
              <a:rPr lang="pt-BR" dirty="0" smtClean="0"/>
              <a:t> Pointer). </a:t>
            </a:r>
          </a:p>
          <a:p>
            <a:r>
              <a:rPr lang="pt-BR" dirty="0" smtClean="0"/>
              <a:t>Separar os </a:t>
            </a:r>
            <a:r>
              <a:rPr lang="pt-BR" dirty="0" err="1" smtClean="0"/>
              <a:t>SPs</a:t>
            </a:r>
            <a:r>
              <a:rPr lang="pt-BR" dirty="0" smtClean="0"/>
              <a:t> aumenta a confiabilidade do OS.</a:t>
            </a:r>
          </a:p>
          <a:p>
            <a:r>
              <a:rPr lang="pt-BR" dirty="0" smtClean="0"/>
              <a:t>Para aplicações sem OS, usa-se somente o MSP. </a:t>
            </a:r>
          </a:p>
          <a:p>
            <a:r>
              <a:rPr lang="pt-BR" dirty="0" smtClean="0"/>
              <a:t>Provê separação entre tarefas com e sem privilégios de acesso (via MPU).</a:t>
            </a:r>
          </a:p>
        </p:txBody>
      </p:sp>
    </p:spTree>
    <p:extLst>
      <p:ext uri="{BB962C8B-B14F-4D97-AF65-F5344CB8AC3E}">
        <p14:creationId xmlns:p14="http://schemas.microsoft.com/office/powerpoint/2010/main" val="3217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Cortex-M4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processadores</a:t>
            </a:r>
            <a:r>
              <a:rPr lang="en-US" dirty="0" smtClean="0"/>
              <a:t> M3/M4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,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no M4: </a:t>
            </a:r>
          </a:p>
          <a:p>
            <a:pPr lvl="1"/>
            <a:r>
              <a:rPr lang="en-US" dirty="0" smtClean="0"/>
              <a:t>SIMD (single instruction multiple data) para </a:t>
            </a:r>
            <a:r>
              <a:rPr lang="en-US" dirty="0" err="1" smtClean="0"/>
              <a:t>instruções</a:t>
            </a:r>
            <a:r>
              <a:rPr lang="en-US" dirty="0" smtClean="0"/>
              <a:t> 8 e 16-bits.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áudio</a:t>
            </a:r>
            <a:r>
              <a:rPr lang="en-US" dirty="0" smtClean="0"/>
              <a:t> (LR </a:t>
            </a:r>
            <a:r>
              <a:rPr lang="en-US" dirty="0" err="1" smtClean="0"/>
              <a:t>simultaneamente</a:t>
            </a:r>
            <a:r>
              <a:rPr lang="en-US" dirty="0" smtClean="0"/>
              <a:t>) e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vídeo</a:t>
            </a:r>
            <a:r>
              <a:rPr lang="en-US" dirty="0" smtClean="0"/>
              <a:t> (RGB </a:t>
            </a:r>
            <a:r>
              <a:rPr lang="en-US" dirty="0" err="1" smtClean="0"/>
              <a:t>ou</a:t>
            </a:r>
            <a:r>
              <a:rPr lang="en-US" dirty="0" smtClean="0"/>
              <a:t> CMYK)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pixels </a:t>
            </a:r>
            <a:r>
              <a:rPr lang="en-US" dirty="0" err="1" smtClean="0"/>
              <a:t>são</a:t>
            </a:r>
            <a:r>
              <a:rPr lang="en-US" dirty="0" smtClean="0"/>
              <a:t> 8-bits (</a:t>
            </a:r>
            <a:r>
              <a:rPr lang="en-US" dirty="0" err="1" smtClean="0"/>
              <a:t>cor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 </a:t>
            </a:r>
            <a:r>
              <a:rPr lang="en-US" dirty="0" err="1" smtClean="0"/>
              <a:t>saturadas</a:t>
            </a:r>
            <a:r>
              <a:rPr lang="en-US" dirty="0" smtClean="0"/>
              <a:t> para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distorções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overflow/underflow.</a:t>
            </a:r>
          </a:p>
          <a:p>
            <a:pPr lvl="1"/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MAC com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M3.</a:t>
            </a:r>
          </a:p>
        </p:txBody>
      </p:sp>
    </p:spTree>
    <p:extLst>
      <p:ext uri="{BB962C8B-B14F-4D97-AF65-F5344CB8AC3E}">
        <p14:creationId xmlns:p14="http://schemas.microsoft.com/office/powerpoint/2010/main" val="224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Cortex-M4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FPU do M4:</a:t>
            </a:r>
          </a:p>
          <a:p>
            <a:pPr lvl="1"/>
            <a:r>
              <a:rPr lang="en-US" dirty="0" err="1" smtClean="0"/>
              <a:t>Compatível</a:t>
            </a:r>
            <a:r>
              <a:rPr lang="en-US" dirty="0" smtClean="0"/>
              <a:t> com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 de </a:t>
            </a:r>
            <a:r>
              <a:rPr lang="en-US" dirty="0" err="1" smtClean="0"/>
              <a:t>precisão</a:t>
            </a:r>
            <a:r>
              <a:rPr lang="en-US" dirty="0" smtClean="0"/>
              <a:t> simples IEEE 754;</a:t>
            </a:r>
          </a:p>
          <a:p>
            <a:pPr lvl="1"/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MAC;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desabilitada</a:t>
            </a:r>
            <a:r>
              <a:rPr lang="en-US" dirty="0" smtClean="0"/>
              <a:t> para </a:t>
            </a:r>
            <a:r>
              <a:rPr lang="en-US" dirty="0" err="1" smtClean="0"/>
              <a:t>economizar</a:t>
            </a:r>
            <a:r>
              <a:rPr lang="en-US" dirty="0" smtClean="0"/>
              <a:t> </a:t>
            </a:r>
            <a:r>
              <a:rPr lang="en-US" dirty="0" err="1" smtClean="0"/>
              <a:t>energia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do M3 para o M4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execução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Uso</a:t>
            </a:r>
            <a:r>
              <a:rPr lang="en-US" b="1" dirty="0" smtClean="0"/>
              <a:t> </a:t>
            </a:r>
            <a:r>
              <a:rPr lang="en-US" b="1" dirty="0" err="1" smtClean="0"/>
              <a:t>facilitado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processadores</a:t>
            </a:r>
            <a:r>
              <a:rPr lang="en-US" dirty="0" smtClean="0"/>
              <a:t> Cortex-M3/M4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b="1" i="1" dirty="0" err="1" smtClean="0"/>
              <a:t>amigáveis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sequer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assembly para </a:t>
            </a:r>
            <a:r>
              <a:rPr lang="en-US" dirty="0" err="1" smtClean="0"/>
              <a:t>utilizá</a:t>
            </a:r>
            <a:r>
              <a:rPr lang="en-US" dirty="0" smtClean="0"/>
              <a:t>-los.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o help das </a:t>
            </a:r>
            <a:r>
              <a:rPr lang="en-US" dirty="0" err="1" smtClean="0"/>
              <a:t>funções</a:t>
            </a:r>
            <a:r>
              <a:rPr lang="en-US" dirty="0" smtClean="0"/>
              <a:t> CMSIS. 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laboratório</a:t>
            </a:r>
            <a:r>
              <a:rPr lang="en-US" dirty="0" smtClean="0"/>
              <a:t>, para se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periféricos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necessárias</a:t>
            </a:r>
            <a:r>
              <a:rPr lang="en-US" dirty="0" smtClean="0"/>
              <a:t> </a:t>
            </a:r>
            <a:r>
              <a:rPr lang="en-US" dirty="0" err="1" smtClean="0"/>
              <a:t>configurações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Pela</a:t>
            </a:r>
            <a:r>
              <a:rPr lang="en-US" dirty="0" smtClean="0"/>
              <a:t> CMSIS, as </a:t>
            </a:r>
            <a:r>
              <a:rPr lang="en-US" dirty="0" err="1" smtClean="0"/>
              <a:t>opções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plenamente</a:t>
            </a:r>
            <a:r>
              <a:rPr lang="en-US" dirty="0" smtClean="0"/>
              <a:t> </a:t>
            </a:r>
            <a:r>
              <a:rPr lang="en-US" dirty="0" err="1" smtClean="0"/>
              <a:t>operadas</a:t>
            </a:r>
            <a:r>
              <a:rPr lang="en-US" dirty="0" smtClean="0"/>
              <a:t> e </a:t>
            </a:r>
            <a:r>
              <a:rPr lang="en-US" dirty="0" err="1" smtClean="0"/>
              <a:t>transformadas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#defines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as </a:t>
            </a:r>
            <a:r>
              <a:rPr lang="en-US" dirty="0" err="1" smtClean="0"/>
              <a:t>possibilidades</a:t>
            </a:r>
            <a:r>
              <a:rPr lang="en-US" dirty="0" smtClean="0"/>
              <a:t> e </a:t>
            </a:r>
            <a:r>
              <a:rPr lang="en-US" dirty="0" err="1" smtClean="0"/>
              <a:t>escolher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9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Principais</a:t>
            </a:r>
            <a:r>
              <a:rPr lang="en-US" b="1" dirty="0" smtClean="0"/>
              <a:t> </a:t>
            </a:r>
            <a:r>
              <a:rPr lang="en-US" b="1" dirty="0" err="1" smtClean="0"/>
              <a:t>Recursos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r>
              <a:rPr lang="en-US" b="1" dirty="0" smtClean="0"/>
              <a:t> Cortex-M3/M4: </a:t>
            </a:r>
            <a:r>
              <a:rPr lang="en-US" b="1" dirty="0" err="1" smtClean="0"/>
              <a:t>Compatibilidade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7" y="2057400"/>
            <a:ext cx="8688493" cy="3733800"/>
          </a:xfrm>
        </p:spPr>
      </p:pic>
    </p:spTree>
    <p:extLst>
      <p:ext uri="{BB962C8B-B14F-4D97-AF65-F5344CB8AC3E}">
        <p14:creationId xmlns:p14="http://schemas.microsoft.com/office/powerpoint/2010/main" val="15500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Revendo</a:t>
            </a:r>
            <a:r>
              <a:rPr lang="en-US" b="1" dirty="0" smtClean="0"/>
              <a:t> a </a:t>
            </a:r>
            <a:r>
              <a:rPr lang="en-US" b="1" dirty="0" err="1" smtClean="0"/>
              <a:t>declação</a:t>
            </a:r>
            <a:r>
              <a:rPr lang="en-US" b="1" dirty="0" smtClean="0"/>
              <a:t> de um </a:t>
            </a:r>
            <a:r>
              <a:rPr lang="en-US" b="1" dirty="0" err="1" smtClean="0"/>
              <a:t>registrador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#define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GPIOA_CTRL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(</a:t>
            </a:r>
            <a:r>
              <a:rPr lang="en-US" sz="2400" b="1" dirty="0" smtClean="0"/>
              <a:t>volatile unsigned long</a:t>
            </a:r>
            <a:r>
              <a:rPr lang="en-US" sz="2400" dirty="0" smtClean="0"/>
              <a:t> </a:t>
            </a:r>
            <a:r>
              <a:rPr lang="en-US" sz="2400" b="1" dirty="0" smtClean="0"/>
              <a:t>*</a:t>
            </a:r>
            <a:r>
              <a:rPr lang="en-US" sz="2400" dirty="0" smtClean="0"/>
              <a:t>)</a:t>
            </a:r>
            <a:r>
              <a:rPr lang="en-US" sz="2400" b="1" dirty="0" smtClean="0">
                <a:solidFill>
                  <a:srgbClr val="00B0F0"/>
                </a:solidFill>
              </a:rPr>
              <a:t>0x40010XXX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GPIOA_CTRL é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(</a:t>
            </a:r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escrita</a:t>
            </a:r>
            <a:r>
              <a:rPr lang="en-US" dirty="0" smtClean="0"/>
              <a:t>)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endereço</a:t>
            </a:r>
            <a:r>
              <a:rPr lang="en-US" dirty="0" smtClean="0"/>
              <a:t> é a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0x40010XXX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forma o </a:t>
            </a:r>
            <a:r>
              <a:rPr lang="en-US" dirty="0" err="1" smtClean="0"/>
              <a:t>número</a:t>
            </a:r>
            <a:r>
              <a:rPr lang="en-US" dirty="0" smtClean="0"/>
              <a:t> é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ponteiro</a:t>
            </a:r>
            <a:r>
              <a:rPr lang="en-US" dirty="0" smtClean="0"/>
              <a:t> via type casting </a:t>
            </a:r>
            <a:r>
              <a:rPr lang="en-US" dirty="0"/>
              <a:t>(</a:t>
            </a:r>
            <a:r>
              <a:rPr lang="en-US" b="1" dirty="0"/>
              <a:t>volatile unsigned long</a:t>
            </a:r>
            <a:r>
              <a:rPr lang="en-US" dirty="0"/>
              <a:t> </a:t>
            </a:r>
            <a:r>
              <a:rPr lang="en-US" b="1" dirty="0" smtClean="0"/>
              <a:t>*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O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define de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GPIOA_CTRL</a:t>
            </a:r>
            <a:r>
              <a:rPr lang="en-US" dirty="0"/>
              <a:t> </a:t>
            </a:r>
            <a:r>
              <a:rPr lang="en-US" dirty="0" smtClean="0"/>
              <a:t>é </a:t>
            </a:r>
            <a:r>
              <a:rPr lang="en-US" dirty="0" err="1" smtClean="0"/>
              <a:t>equivalente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dele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/>
              <a:t> </a:t>
            </a:r>
            <a:r>
              <a:rPr lang="en-US" dirty="0" err="1" smtClean="0"/>
              <a:t>endereço</a:t>
            </a:r>
            <a:r>
              <a:rPr lang="en-US" dirty="0" smtClean="0"/>
              <a:t>.</a:t>
            </a:r>
          </a:p>
          <a:p>
            <a:r>
              <a:rPr lang="en-US" dirty="0"/>
              <a:t>v</a:t>
            </a:r>
            <a:r>
              <a:rPr lang="en-US" dirty="0" smtClean="0"/>
              <a:t>olatile </a:t>
            </a:r>
            <a:r>
              <a:rPr lang="en-US" dirty="0" err="1" smtClean="0"/>
              <a:t>indica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-se de um </a:t>
            </a:r>
            <a:r>
              <a:rPr lang="en-US" dirty="0" err="1" smtClean="0"/>
              <a:t>endereço</a:t>
            </a:r>
            <a:r>
              <a:rPr lang="en-US" dirty="0" smtClean="0"/>
              <a:t> com </a:t>
            </a:r>
            <a:r>
              <a:rPr lang="en-US" dirty="0" err="1" smtClean="0"/>
              <a:t>permissão</a:t>
            </a:r>
            <a:r>
              <a:rPr lang="en-US" dirty="0" smtClean="0"/>
              <a:t> de </a:t>
            </a:r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escrita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3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/>
              <a:t>g</a:t>
            </a:r>
            <a:r>
              <a:rPr lang="en-US" b="1" dirty="0" err="1" smtClean="0"/>
              <a:t>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Tipo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, o </a:t>
            </a:r>
            <a:r>
              <a:rPr lang="en-US" dirty="0" err="1" smtClean="0"/>
              <a:t>processador</a:t>
            </a:r>
            <a:r>
              <a:rPr lang="en-US" dirty="0" smtClean="0"/>
              <a:t> ARM Cortex-M3/M4 é um RISC</a:t>
            </a:r>
            <a:r>
              <a:rPr lang="pt-BR" dirty="0" smtClean="0"/>
              <a:t> de 32-bits.</a:t>
            </a:r>
          </a:p>
          <a:p>
            <a:pPr lvl="1"/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32-bits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barramentos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32-bits</a:t>
            </a:r>
          </a:p>
          <a:p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32-bits,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da </a:t>
            </a:r>
            <a:r>
              <a:rPr lang="en-US" dirty="0" err="1" smtClean="0"/>
              <a:t>família</a:t>
            </a:r>
            <a:r>
              <a:rPr lang="en-US" dirty="0" smtClean="0"/>
              <a:t> ARM,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trabalham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dados de 8, 16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64-bits.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arquitetura</a:t>
            </a:r>
            <a:r>
              <a:rPr lang="en-US" dirty="0" smtClean="0"/>
              <a:t> do Cortex-M3/M4 </a:t>
            </a:r>
            <a:r>
              <a:rPr lang="en-US" dirty="0" err="1" smtClean="0"/>
              <a:t>possui</a:t>
            </a:r>
            <a:r>
              <a:rPr lang="en-US" dirty="0" smtClean="0"/>
              <a:t> um pipeline de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estágios</a:t>
            </a:r>
            <a:r>
              <a:rPr lang="en-US" dirty="0" smtClean="0"/>
              <a:t> (</a:t>
            </a:r>
            <a:r>
              <a:rPr lang="en-US" dirty="0" err="1" smtClean="0"/>
              <a:t>busca</a:t>
            </a:r>
            <a:r>
              <a:rPr lang="en-US" dirty="0" smtClean="0"/>
              <a:t>, </a:t>
            </a:r>
            <a:r>
              <a:rPr lang="en-US" dirty="0" err="1" smtClean="0"/>
              <a:t>decoficação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r>
              <a:rPr lang="en-US" dirty="0" smtClean="0"/>
              <a:t> Harvard,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e dados </a:t>
            </a:r>
            <a:r>
              <a:rPr lang="en-US" dirty="0" err="1" smtClean="0"/>
              <a:t>simultaneamente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8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Tipo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endereçamento</a:t>
            </a:r>
            <a:r>
              <a:rPr lang="en-US" dirty="0" smtClean="0"/>
              <a:t> de 32-bits,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4 Gigabytes: A31..A0.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r>
              <a:rPr lang="en-US" dirty="0" smtClean="0"/>
              <a:t>: </a:t>
            </a:r>
            <a:r>
              <a:rPr lang="en-US" b="1" dirty="0" smtClean="0"/>
              <a:t>0x00000000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b="1" dirty="0" smtClean="0"/>
              <a:t>0xFFFFFFFF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é </a:t>
            </a:r>
            <a:r>
              <a:rPr lang="en-US" b="1" i="1" dirty="0" err="1" smtClean="0"/>
              <a:t>unificado</a:t>
            </a:r>
            <a:r>
              <a:rPr lang="en-US" dirty="0" smtClean="0"/>
              <a:t>.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/>
              <a:t> </a:t>
            </a:r>
            <a:r>
              <a:rPr lang="en-US" dirty="0" smtClean="0"/>
              <a:t>serve para o </a:t>
            </a:r>
            <a:r>
              <a:rPr lang="en-US" dirty="0" err="1" smtClean="0"/>
              <a:t>programa</a:t>
            </a:r>
            <a:r>
              <a:rPr lang="en-US" dirty="0" smtClean="0"/>
              <a:t>, dados, </a:t>
            </a:r>
            <a:r>
              <a:rPr lang="en-US" dirty="0" err="1" smtClean="0"/>
              <a:t>periféricos</a:t>
            </a:r>
            <a:r>
              <a:rPr lang="en-US" dirty="0" smtClean="0"/>
              <a:t>,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depuração</a:t>
            </a:r>
            <a:r>
              <a:rPr lang="en-US" dirty="0" smtClean="0"/>
              <a:t>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Tipo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outros </a:t>
            </a:r>
            <a:r>
              <a:rPr lang="en-US" dirty="0" err="1" smtClean="0"/>
              <a:t>processadores</a:t>
            </a:r>
            <a:r>
              <a:rPr lang="en-US" dirty="0" smtClean="0"/>
              <a:t> ARM, o Cortex é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load-store (</a:t>
            </a:r>
            <a:r>
              <a:rPr lang="en-US" dirty="0" err="1" smtClean="0"/>
              <a:t>carrega-armazena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lidos, </a:t>
            </a:r>
            <a:r>
              <a:rPr lang="en-US" dirty="0" err="1" smtClean="0"/>
              <a:t>processados</a:t>
            </a:r>
            <a:r>
              <a:rPr lang="en-US" dirty="0" smtClean="0"/>
              <a:t> e </a:t>
            </a:r>
            <a:r>
              <a:rPr lang="en-US" dirty="0" err="1" smtClean="0"/>
              <a:t>armazenados</a:t>
            </a:r>
            <a:r>
              <a:rPr lang="en-US" dirty="0" smtClean="0"/>
              <a:t> de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para </a:t>
            </a:r>
            <a:r>
              <a:rPr lang="en-US" dirty="0" err="1" smtClean="0"/>
              <a:t>executar</a:t>
            </a:r>
            <a:r>
              <a:rPr lang="en-US" dirty="0" smtClean="0"/>
              <a:t> um </a:t>
            </a:r>
            <a:r>
              <a:rPr lang="en-US" b="1" dirty="0" err="1" smtClean="0"/>
              <a:t>i</a:t>
            </a:r>
            <a:r>
              <a:rPr lang="en-US" b="1" dirty="0" smtClean="0"/>
              <a:t>++ </a:t>
            </a:r>
            <a:r>
              <a:rPr lang="en-US" dirty="0" smtClean="0"/>
              <a:t>é </a:t>
            </a:r>
            <a:r>
              <a:rPr lang="en-US" dirty="0" err="1" smtClean="0"/>
              <a:t>necessário</a:t>
            </a:r>
            <a:r>
              <a:rPr lang="en-US" dirty="0" smtClean="0"/>
              <a:t> 3 </a:t>
            </a:r>
            <a:r>
              <a:rPr lang="en-US" dirty="0" err="1" smtClean="0"/>
              <a:t>instruções</a:t>
            </a:r>
            <a:r>
              <a:rPr lang="en-US" dirty="0" smtClean="0"/>
              <a:t>: </a:t>
            </a:r>
            <a:r>
              <a:rPr lang="en-US" dirty="0" err="1" smtClean="0"/>
              <a:t>uma</a:t>
            </a:r>
            <a:r>
              <a:rPr lang="en-US" dirty="0" smtClean="0"/>
              <a:t> para </a:t>
            </a:r>
            <a:r>
              <a:rPr lang="en-US" dirty="0" err="1" smtClean="0"/>
              <a:t>buscar</a:t>
            </a:r>
            <a:r>
              <a:rPr lang="en-US" dirty="0" smtClean="0"/>
              <a:t> o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e </a:t>
            </a:r>
            <a:r>
              <a:rPr lang="en-US" dirty="0" err="1" smtClean="0"/>
              <a:t>colocá</a:t>
            </a:r>
            <a:r>
              <a:rPr lang="en-US" dirty="0" smtClean="0"/>
              <a:t>-lo </a:t>
            </a:r>
            <a:r>
              <a:rPr lang="en-US" dirty="0" err="1" smtClean="0"/>
              <a:t>na</a:t>
            </a:r>
            <a:r>
              <a:rPr lang="en-US" dirty="0" smtClean="0"/>
              <a:t> ULA, </a:t>
            </a:r>
            <a:r>
              <a:rPr lang="en-US" dirty="0" err="1" smtClean="0"/>
              <a:t>outra</a:t>
            </a:r>
            <a:r>
              <a:rPr lang="en-US" dirty="0" smtClean="0"/>
              <a:t> para </a:t>
            </a:r>
            <a:r>
              <a:rPr lang="en-US" dirty="0" err="1" smtClean="0"/>
              <a:t>incrementar</a:t>
            </a:r>
            <a:r>
              <a:rPr lang="en-US" dirty="0" smtClean="0"/>
              <a:t> o </a:t>
            </a:r>
            <a:r>
              <a:rPr lang="en-US" b="1" dirty="0" err="1" smtClean="0"/>
              <a:t>i</a:t>
            </a:r>
            <a:r>
              <a:rPr lang="en-US" dirty="0" smtClean="0"/>
              <a:t> e </a:t>
            </a:r>
            <a:r>
              <a:rPr lang="en-US" dirty="0" err="1" smtClean="0"/>
              <a:t>outra</a:t>
            </a:r>
            <a:r>
              <a:rPr lang="en-US" dirty="0" smtClean="0"/>
              <a:t> para </a:t>
            </a:r>
            <a:r>
              <a:rPr lang="en-US" dirty="0" err="1" smtClean="0"/>
              <a:t>amazenar</a:t>
            </a:r>
            <a:r>
              <a:rPr lang="en-US" dirty="0" smtClean="0"/>
              <a:t> o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incrementado</a:t>
            </a:r>
            <a:r>
              <a:rPr lang="en-US" dirty="0" smtClean="0"/>
              <a:t> (</a:t>
            </a:r>
            <a:r>
              <a:rPr lang="en-US" dirty="0" err="1" smtClean="0"/>
              <a:t>sobrescrever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4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, o </a:t>
            </a:r>
            <a:r>
              <a:rPr lang="en-US" dirty="0" err="1" smtClean="0"/>
              <a:t>processador</a:t>
            </a:r>
            <a:r>
              <a:rPr lang="en-US" dirty="0" smtClean="0"/>
              <a:t> é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parte do </a:t>
            </a:r>
            <a:r>
              <a:rPr lang="en-US" dirty="0" err="1" smtClean="0"/>
              <a:t>microcontrolador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termo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processador</a:t>
            </a:r>
            <a:r>
              <a:rPr lang="en-US" dirty="0"/>
              <a:t> </a:t>
            </a:r>
            <a:r>
              <a:rPr lang="en-US" dirty="0" err="1" smtClean="0"/>
              <a:t>refere</a:t>
            </a:r>
            <a:r>
              <a:rPr lang="en-US" dirty="0" smtClean="0"/>
              <a:t>-se a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Arquitetura</a:t>
            </a:r>
            <a:r>
              <a:rPr lang="en-US" dirty="0" smtClean="0"/>
              <a:t>: </a:t>
            </a:r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, </a:t>
            </a:r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r>
              <a:rPr lang="en-US" dirty="0" smtClean="0"/>
              <a:t> (o </a:t>
            </a:r>
            <a:r>
              <a:rPr lang="en-US" dirty="0" err="1" smtClean="0"/>
              <a:t>que</a:t>
            </a:r>
            <a:r>
              <a:rPr lang="en-US" dirty="0" smtClean="0"/>
              <a:t> o software </a:t>
            </a:r>
            <a:r>
              <a:rPr lang="en-US" dirty="0" err="1" smtClean="0"/>
              <a:t>vê</a:t>
            </a:r>
            <a:r>
              <a:rPr lang="en-US" dirty="0" smtClean="0"/>
              <a:t>) e </a:t>
            </a:r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depuração</a:t>
            </a:r>
            <a:r>
              <a:rPr lang="en-US" dirty="0"/>
              <a:t> </a:t>
            </a:r>
            <a:r>
              <a:rPr lang="en-US" dirty="0" smtClean="0"/>
              <a:t>(o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depurador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Micro-</a:t>
            </a:r>
            <a:r>
              <a:rPr lang="en-US" dirty="0" err="1" smtClean="0"/>
              <a:t>arquitetura</a:t>
            </a:r>
            <a:r>
              <a:rPr lang="en-US" dirty="0" smtClean="0"/>
              <a:t>: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: </a:t>
            </a:r>
            <a:r>
              <a:rPr lang="en-US" dirty="0" err="1" smtClean="0"/>
              <a:t>sinais</a:t>
            </a:r>
            <a:r>
              <a:rPr lang="en-US" dirty="0" smtClean="0"/>
              <a:t>, tempos e pipeline </a:t>
            </a:r>
            <a:r>
              <a:rPr lang="en-US" dirty="0" err="1" smtClean="0"/>
              <a:t>dentre</a:t>
            </a:r>
            <a:r>
              <a:rPr lang="en-US" dirty="0" smtClean="0"/>
              <a:t>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0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ARM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A do Cortex M3/M4 é a ARMv7-M </a:t>
            </a:r>
            <a:r>
              <a:rPr lang="en-US" dirty="0" err="1" smtClean="0"/>
              <a:t>documentada</a:t>
            </a:r>
            <a:r>
              <a:rPr lang="en-US" dirty="0" smtClean="0"/>
              <a:t> no </a:t>
            </a:r>
            <a:r>
              <a:rPr lang="en-US" b="1" i="1" dirty="0" smtClean="0"/>
              <a:t>ARMv7-M Architecture Reference Manual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dirty="0" smtClean="0"/>
              <a:t> do site da ARM. Este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descreve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Delhates</a:t>
            </a:r>
            <a:r>
              <a:rPr lang="en-US" dirty="0" smtClean="0"/>
              <a:t> do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Arquitetura</a:t>
            </a:r>
            <a:r>
              <a:rPr lang="en-US" dirty="0" smtClean="0"/>
              <a:t> de </a:t>
            </a:r>
            <a:r>
              <a:rPr lang="en-US" dirty="0" err="1" smtClean="0"/>
              <a:t>depuração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informações</a:t>
            </a:r>
            <a:r>
              <a:rPr lang="en-US" dirty="0" smtClean="0"/>
              <a:t> de micro-</a:t>
            </a:r>
            <a:r>
              <a:rPr lang="en-US" dirty="0" err="1" smtClean="0"/>
              <a:t>arquitetura</a:t>
            </a:r>
            <a:r>
              <a:rPr lang="en-US" dirty="0" smtClean="0"/>
              <a:t> tem-se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i="1" dirty="0" smtClean="0"/>
              <a:t>Technical Reference Manuals </a:t>
            </a:r>
            <a:r>
              <a:rPr lang="en-US" dirty="0" smtClean="0"/>
              <a:t>do Cortex-M.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9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 do Cortex-M3/M4: </a:t>
            </a:r>
            <a:r>
              <a:rPr lang="en-US" b="1" dirty="0" err="1" smtClean="0"/>
              <a:t>arquitetura</a:t>
            </a:r>
            <a:r>
              <a:rPr lang="en-US" b="1" dirty="0" smtClean="0"/>
              <a:t> do </a:t>
            </a:r>
            <a:r>
              <a:rPr lang="en-US" b="1" dirty="0" err="1" smtClean="0"/>
              <a:t>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do Cortex-M é </a:t>
            </a:r>
            <a:r>
              <a:rPr lang="en-US" dirty="0" err="1" smtClean="0"/>
              <a:t>chamado</a:t>
            </a:r>
            <a:r>
              <a:rPr lang="en-US" dirty="0" smtClean="0"/>
              <a:t> de Thumb (</a:t>
            </a:r>
            <a:r>
              <a:rPr lang="en-US" dirty="0" err="1" smtClean="0"/>
              <a:t>tanto</a:t>
            </a:r>
            <a:r>
              <a:rPr lang="en-US" dirty="0" smtClean="0"/>
              <a:t> de 16-bits, </a:t>
            </a:r>
            <a:r>
              <a:rPr lang="en-US" dirty="0" err="1" smtClean="0"/>
              <a:t>quanto</a:t>
            </a:r>
            <a:r>
              <a:rPr lang="en-US" dirty="0" smtClean="0"/>
              <a:t> de 32-bits). </a:t>
            </a:r>
          </a:p>
          <a:p>
            <a:r>
              <a:rPr lang="en-US" dirty="0" smtClean="0"/>
              <a:t>Cortex M3/M4 </a:t>
            </a:r>
            <a:r>
              <a:rPr lang="en-US" dirty="0" err="1" smtClean="0"/>
              <a:t>incorporam</a:t>
            </a:r>
            <a:r>
              <a:rPr lang="en-US" dirty="0" smtClean="0"/>
              <a:t> o Thumb-2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misturar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de 16 e 32-bits.</a:t>
            </a:r>
          </a:p>
          <a:p>
            <a:r>
              <a:rPr lang="en-US" dirty="0" smtClean="0"/>
              <a:t>No ARM7TDMI o </a:t>
            </a:r>
            <a:r>
              <a:rPr lang="en-US" dirty="0" err="1" smtClean="0"/>
              <a:t>processador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>: ARM 32-bits e Thumb (16-bits).</a:t>
            </a:r>
          </a:p>
          <a:p>
            <a:pPr lvl="1"/>
            <a:r>
              <a:rPr lang="en-US" dirty="0" err="1" smtClean="0"/>
              <a:t>Modo</a:t>
            </a:r>
            <a:r>
              <a:rPr lang="en-US" dirty="0" smtClean="0"/>
              <a:t> ARM 32-bits o </a:t>
            </a:r>
            <a:r>
              <a:rPr lang="en-US" dirty="0" err="1" smtClean="0"/>
              <a:t>processador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com </a:t>
            </a:r>
            <a:r>
              <a:rPr lang="en-US" dirty="0" err="1" smtClean="0"/>
              <a:t>alta</a:t>
            </a:r>
            <a:r>
              <a:rPr lang="en-US" dirty="0" smtClean="0"/>
              <a:t> performance. 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odo</a:t>
            </a:r>
            <a:r>
              <a:rPr lang="en-US" dirty="0" smtClean="0"/>
              <a:t> Thumb, as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16-bits,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provê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densidade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, mas </a:t>
            </a:r>
            <a:r>
              <a:rPr lang="en-US" dirty="0" err="1" smtClean="0"/>
              <a:t>perde</a:t>
            </a:r>
            <a:r>
              <a:rPr lang="en-US" dirty="0" smtClean="0"/>
              <a:t>-se um </a:t>
            </a:r>
            <a:r>
              <a:rPr lang="en-US" dirty="0" err="1" smtClean="0"/>
              <a:t>pouco</a:t>
            </a:r>
            <a:r>
              <a:rPr lang="en-US" dirty="0" smtClean="0"/>
              <a:t> das </a:t>
            </a:r>
            <a:r>
              <a:rPr lang="en-US" dirty="0" err="1" smtClean="0"/>
              <a:t>funcionalidades</a:t>
            </a:r>
            <a:r>
              <a:rPr lang="en-US" dirty="0" smtClean="0"/>
              <a:t> da </a:t>
            </a:r>
            <a:r>
              <a:rPr lang="en-US" dirty="0" err="1" smtClean="0"/>
              <a:t>instruções</a:t>
            </a:r>
            <a:r>
              <a:rPr lang="en-US" dirty="0" smtClean="0"/>
              <a:t> ARM e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6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2146</Words>
  <Application>Microsoft Office PowerPoint</Application>
  <PresentationFormat>Apresentação na tela (4:3)</PresentationFormat>
  <Paragraphs>182</Paragraphs>
  <Slides>38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Processador ARM Cortex M3/M4 Parte III – Revisão técnica geral dos processadores Cortex-M3/M4</vt:lpstr>
      <vt:lpstr>Organização</vt:lpstr>
      <vt:lpstr>Organização</vt:lpstr>
      <vt:lpstr>Informações gerais do Cortex-M3/M4: Tipo do processador</vt:lpstr>
      <vt:lpstr>Informações gerais do Cortex-M3/M4: Tipo do processador</vt:lpstr>
      <vt:lpstr>Informações gerais do Cortex-M3/M4: Tipo do processador</vt:lpstr>
      <vt:lpstr>Informações gerais do Cortex-M3/M4: arquitetura do processador</vt:lpstr>
      <vt:lpstr>Informações gerais do Cortex-M3/M4: arquitetura do processador</vt:lpstr>
      <vt:lpstr>Informações gerais do Cortex-M3/M4: arquitetura do processador</vt:lpstr>
      <vt:lpstr>Informações gerais do Cortex-M3/M4: arquitetura do processador</vt:lpstr>
      <vt:lpstr>Informações gerais do Cortex-M3/M4: arquitetura do processador</vt:lpstr>
      <vt:lpstr>Informações gerais do Cortex-M3/M4: arquitetura do processador</vt:lpstr>
      <vt:lpstr>Informações gerais do Cortex-M3/M4: arquitetura do processador</vt:lpstr>
      <vt:lpstr>Informações gerais do Cortex-M3/M4: diagrama de blocos</vt:lpstr>
      <vt:lpstr>Informações gerais do Cortex-M3/M4: Interfaces de Barramento</vt:lpstr>
      <vt:lpstr>Informações gerais do Cortex-M3/M4: Sistema de Memória</vt:lpstr>
      <vt:lpstr>Informações gerais do Cortex-M3/M4: Suporte a Interrupções e Exceções</vt:lpstr>
      <vt:lpstr>Informações gerais do Cortex-M3/M4: Suporte a Interrupções e Exceções</vt:lpstr>
      <vt:lpstr>Principais Recursos do Processador Cortex-M3/M4</vt:lpstr>
      <vt:lpstr>Principais Recursos do Processador Cortex-M3/M4: Performance</vt:lpstr>
      <vt:lpstr>Principais Recursos do Processador Cortex-M3/M4: Densidade de código</vt:lpstr>
      <vt:lpstr>Principais Recursos do Processador Cortex-M3/M4: Densidade de código</vt:lpstr>
      <vt:lpstr>Principais Recursos do Processador Cortex-M3/M4: Baixo Consumo</vt:lpstr>
      <vt:lpstr>Principais Recursos do Processador Cortex-M3/M4: Sistema de Memória</vt:lpstr>
      <vt:lpstr>Little endian / Big endian</vt:lpstr>
      <vt:lpstr>Principais Recursos do Processador Cortex-M3/M4: MPU</vt:lpstr>
      <vt:lpstr>Principais Recursos do Processador Cortex-M3/M4: MPU</vt:lpstr>
      <vt:lpstr>Principais Recursos do Processador Cortex-M3/M4: Interrupções</vt:lpstr>
      <vt:lpstr>Principais Recursos do Processador Cortex-M3/M4: Interrupções</vt:lpstr>
      <vt:lpstr>Principais Recursos do Processador Cortex-M3/M4: Interrupções</vt:lpstr>
      <vt:lpstr>Principais Recursos do Processador Cortex-M3/M4: Interrupções</vt:lpstr>
      <vt:lpstr>Principais Recursos do Processador Cortex-M3/M4: Suporte a SO</vt:lpstr>
      <vt:lpstr>Principais Recursos do Processador Cortex-M3/M4: Suporte a SO</vt:lpstr>
      <vt:lpstr>Principais Recursos do Processador Cortex-M4</vt:lpstr>
      <vt:lpstr>Principais Recursos do Processador Cortex-M4</vt:lpstr>
      <vt:lpstr>Principais Recursos do Processador Cortex-M3/M4: Uso facilitado</vt:lpstr>
      <vt:lpstr>Principais Recursos do Processador Cortex-M3/M4: Compatibilidade</vt:lpstr>
      <vt:lpstr>Revendo a declação de um registrador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ARM Cortex M3/M4 Parte III – Revisão técnica geral dos processadores Cortex-M3/M4</dc:title>
  <dc:creator>Francisco Granziera Junior</dc:creator>
  <cp:lastModifiedBy>Francisco Granziera Junior</cp:lastModifiedBy>
  <cp:revision>44</cp:revision>
  <dcterms:created xsi:type="dcterms:W3CDTF">2015-11-13T19:40:46Z</dcterms:created>
  <dcterms:modified xsi:type="dcterms:W3CDTF">2017-10-23T10:23:43Z</dcterms:modified>
</cp:coreProperties>
</file>