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258" r:id="rId3"/>
    <p:sldId id="259" r:id="rId4"/>
    <p:sldId id="261" r:id="rId5"/>
    <p:sldId id="263" r:id="rId6"/>
    <p:sldId id="264" r:id="rId7"/>
    <p:sldId id="265" r:id="rId8"/>
    <p:sldId id="266" r:id="rId9"/>
    <p:sldId id="268" r:id="rId10"/>
    <p:sldId id="269" r:id="rId11"/>
    <p:sldId id="271" r:id="rId12"/>
    <p:sldId id="273" r:id="rId13"/>
    <p:sldId id="274" r:id="rId14"/>
    <p:sldId id="275" r:id="rId15"/>
    <p:sldId id="277" r:id="rId16"/>
    <p:sldId id="278" r:id="rId17"/>
    <p:sldId id="279" r:id="rId18"/>
    <p:sldId id="280" r:id="rId19"/>
    <p:sldId id="281" r:id="rId20"/>
    <p:sldId id="282" r:id="rId21"/>
    <p:sldId id="284" r:id="rId22"/>
    <p:sldId id="286" r:id="rId23"/>
    <p:sldId id="288" r:id="rId24"/>
    <p:sldId id="290" r:id="rId25"/>
    <p:sldId id="292" r:id="rId26"/>
    <p:sldId id="294" r:id="rId27"/>
    <p:sldId id="296" r:id="rId28"/>
    <p:sldId id="298" r:id="rId29"/>
    <p:sldId id="300" r:id="rId30"/>
    <p:sldId id="302" r:id="rId31"/>
    <p:sldId id="304" r:id="rId32"/>
    <p:sldId id="306" r:id="rId33"/>
    <p:sldId id="308" r:id="rId34"/>
    <p:sldId id="310" r:id="rId35"/>
    <p:sldId id="314" r:id="rId36"/>
    <p:sldId id="316" r:id="rId37"/>
    <p:sldId id="318" r:id="rId38"/>
    <p:sldId id="320" r:id="rId39"/>
    <p:sldId id="322" r:id="rId40"/>
    <p:sldId id="323" r:id="rId41"/>
    <p:sldId id="326" r:id="rId4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74" autoAdjust="0"/>
    <p:restoredTop sz="94660"/>
  </p:normalViewPr>
  <p:slideViewPr>
    <p:cSldViewPr>
      <p:cViewPr varScale="1">
        <p:scale>
          <a:sx n="79" d="100"/>
          <a:sy n="79" d="100"/>
        </p:scale>
        <p:origin x="-817" y="-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BB8A3-F4F0-44CF-8E3C-836D71D642E5}" type="datetimeFigureOut">
              <a:rPr lang="pt-BR" smtClean="0"/>
              <a:t>06/12/2017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BF54A-EFB8-434D-87B3-CF83EF598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989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55E2-EA77-4056-AAC7-AD862E3E503B}" type="datetimeFigureOut">
              <a:rPr lang="pt-BR" smtClean="0"/>
              <a:t>06/12/2017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73E0-B4C5-448E-A303-6405579AAE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09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55E2-EA77-4056-AAC7-AD862E3E503B}" type="datetimeFigureOut">
              <a:rPr lang="pt-BR" smtClean="0"/>
              <a:t>06/12/2017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73E0-B4C5-448E-A303-6405579AAE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31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55E2-EA77-4056-AAC7-AD862E3E503B}" type="datetimeFigureOut">
              <a:rPr lang="pt-BR" smtClean="0"/>
              <a:t>06/12/2017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73E0-B4C5-448E-A303-6405579AAE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29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55E2-EA77-4056-AAC7-AD862E3E503B}" type="datetimeFigureOut">
              <a:rPr lang="pt-BR" smtClean="0"/>
              <a:t>06/12/2017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73E0-B4C5-448E-A303-6405579AAE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70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55E2-EA77-4056-AAC7-AD862E3E503B}" type="datetimeFigureOut">
              <a:rPr lang="pt-BR" smtClean="0"/>
              <a:t>06/12/2017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73E0-B4C5-448E-A303-6405579AAE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004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55E2-EA77-4056-AAC7-AD862E3E503B}" type="datetimeFigureOut">
              <a:rPr lang="pt-BR" smtClean="0"/>
              <a:t>06/12/2017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73E0-B4C5-448E-A303-6405579AAE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1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55E2-EA77-4056-AAC7-AD862E3E503B}" type="datetimeFigureOut">
              <a:rPr lang="pt-BR" smtClean="0"/>
              <a:t>06/12/2017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73E0-B4C5-448E-A303-6405579AAE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513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55E2-EA77-4056-AAC7-AD862E3E503B}" type="datetimeFigureOut">
              <a:rPr lang="pt-BR" smtClean="0"/>
              <a:t>06/12/2017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73E0-B4C5-448E-A303-6405579AAE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595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55E2-EA77-4056-AAC7-AD862E3E503B}" type="datetimeFigureOut">
              <a:rPr lang="pt-BR" smtClean="0"/>
              <a:t>06/12/2017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73E0-B4C5-448E-A303-6405579AAE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54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55E2-EA77-4056-AAC7-AD862E3E503B}" type="datetimeFigureOut">
              <a:rPr lang="pt-BR" smtClean="0"/>
              <a:t>06/12/2017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73E0-B4C5-448E-A303-6405579AAE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66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55E2-EA77-4056-AAC7-AD862E3E503B}" type="datetimeFigureOut">
              <a:rPr lang="pt-BR" smtClean="0"/>
              <a:t>06/12/2017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73E0-B4C5-448E-A303-6405579AAE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92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D55E2-EA77-4056-AAC7-AD862E3E503B}" type="datetimeFigureOut">
              <a:rPr lang="pt-BR" smtClean="0"/>
              <a:t>06/12/2017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073E0-B4C5-448E-A303-6405579AAE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4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granziera@uel.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772400" cy="2228850"/>
          </a:xfrm>
        </p:spPr>
        <p:txBody>
          <a:bodyPr>
            <a:normAutofit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Processador</a:t>
            </a:r>
            <a:r>
              <a:rPr lang="en-US" b="1" dirty="0" smtClean="0"/>
              <a:t> ARM Cortex M4</a:t>
            </a:r>
            <a:br>
              <a:rPr lang="en-US" b="1" dirty="0" smtClean="0"/>
            </a:br>
            <a:r>
              <a:rPr lang="en-US" b="1" dirty="0" err="1" smtClean="0"/>
              <a:t>Periférico</a:t>
            </a:r>
            <a:r>
              <a:rPr lang="en-US" b="1" dirty="0" smtClean="0"/>
              <a:t>: </a:t>
            </a:r>
            <a:r>
              <a:rPr lang="en-US" b="1" dirty="0" smtClean="0">
                <a:solidFill>
                  <a:srgbClr val="FF0000"/>
                </a:solidFill>
              </a:rPr>
              <a:t>ADC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Prof. Francisco Granziera JR</a:t>
            </a:r>
          </a:p>
          <a:p>
            <a:r>
              <a:rPr lang="en-US" dirty="0" smtClean="0">
                <a:hlinkClick r:id="rId2"/>
              </a:rPr>
              <a:t>granziera@uel.br</a:t>
            </a:r>
            <a:r>
              <a:rPr lang="en-US" dirty="0" smtClean="0"/>
              <a:t> </a:t>
            </a:r>
          </a:p>
        </p:txBody>
      </p:sp>
      <p:pic>
        <p:nvPicPr>
          <p:cNvPr id="4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463"/>
            <a:ext cx="4757737" cy="148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137" y="0"/>
            <a:ext cx="25146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40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Conversão</a:t>
            </a:r>
            <a:r>
              <a:rPr lang="en-US" b="1" dirty="0" smtClean="0"/>
              <a:t> Regular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dirty="0" smtClean="0"/>
              <a:t>Um </a:t>
            </a:r>
            <a:r>
              <a:rPr lang="en-US" dirty="0" err="1" smtClean="0"/>
              <a:t>grupo</a:t>
            </a:r>
            <a:r>
              <a:rPr lang="en-US" dirty="0" smtClean="0"/>
              <a:t> regular é </a:t>
            </a:r>
            <a:r>
              <a:rPr lang="en-US" dirty="0" err="1" smtClean="0"/>
              <a:t>composto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16 </a:t>
            </a:r>
            <a:r>
              <a:rPr lang="en-US" dirty="0" err="1" smtClean="0"/>
              <a:t>conversões</a:t>
            </a:r>
            <a:r>
              <a:rPr lang="en-US" dirty="0" smtClean="0"/>
              <a:t>.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canais</a:t>
            </a:r>
            <a:r>
              <a:rPr lang="en-US" dirty="0" smtClean="0"/>
              <a:t> </a:t>
            </a:r>
            <a:r>
              <a:rPr lang="en-US" dirty="0" err="1" smtClean="0"/>
              <a:t>regulares</a:t>
            </a:r>
            <a:r>
              <a:rPr lang="en-US" dirty="0" smtClean="0"/>
              <a:t> e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ordens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sequência</a:t>
            </a:r>
            <a:r>
              <a:rPr lang="en-US" dirty="0" smtClean="0"/>
              <a:t> de </a:t>
            </a:r>
            <a:r>
              <a:rPr lang="en-US" dirty="0" err="1" smtClean="0"/>
              <a:t>conversão</a:t>
            </a:r>
            <a:r>
              <a:rPr lang="en-US" dirty="0" smtClean="0"/>
              <a:t>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selecionados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registradores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ADC_SQRx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smtClean="0"/>
              <a:t>O </a:t>
            </a:r>
            <a:r>
              <a:rPr lang="en-US" dirty="0" err="1" smtClean="0"/>
              <a:t>número</a:t>
            </a:r>
            <a:r>
              <a:rPr lang="en-US" dirty="0" smtClean="0"/>
              <a:t> total de </a:t>
            </a:r>
            <a:r>
              <a:rPr lang="en-US" dirty="0" err="1" smtClean="0"/>
              <a:t>conversões</a:t>
            </a:r>
            <a:r>
              <a:rPr lang="en-US" dirty="0" smtClean="0"/>
              <a:t> no </a:t>
            </a:r>
            <a:r>
              <a:rPr lang="en-US" dirty="0" err="1" smtClean="0"/>
              <a:t>grupo</a:t>
            </a:r>
            <a:r>
              <a:rPr lang="en-US" dirty="0" smtClean="0"/>
              <a:t> </a:t>
            </a:r>
            <a:r>
              <a:rPr lang="en-US" dirty="0" err="1" smtClean="0"/>
              <a:t>regulares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escrito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bits </a:t>
            </a:r>
            <a:r>
              <a:rPr lang="en-US" b="1" dirty="0" smtClean="0">
                <a:solidFill>
                  <a:srgbClr val="0070C0"/>
                </a:solidFill>
              </a:rPr>
              <a:t>L[3:0</a:t>
            </a:r>
            <a:r>
              <a:rPr lang="en-US" b="1" dirty="0">
                <a:solidFill>
                  <a:srgbClr val="0070C0"/>
                </a:solidFill>
              </a:rPr>
              <a:t>]</a:t>
            </a:r>
            <a:r>
              <a:rPr lang="en-US" dirty="0"/>
              <a:t> </a:t>
            </a:r>
            <a:r>
              <a:rPr lang="en-US" dirty="0" smtClean="0"/>
              <a:t>do </a:t>
            </a:r>
            <a:r>
              <a:rPr lang="en-US" dirty="0" err="1" smtClean="0"/>
              <a:t>registrador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ADC_SQR1</a:t>
            </a:r>
            <a:r>
              <a:rPr lang="en-US" dirty="0" smtClean="0"/>
              <a:t>.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188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Conversão</a:t>
            </a:r>
            <a:r>
              <a:rPr lang="en-US" b="1" dirty="0" smtClean="0"/>
              <a:t> </a:t>
            </a:r>
            <a:r>
              <a:rPr lang="en-US" b="1" dirty="0" err="1" smtClean="0"/>
              <a:t>Injetada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dirty="0" smtClean="0"/>
              <a:t>Um </a:t>
            </a:r>
            <a:r>
              <a:rPr lang="en-US" dirty="0" err="1" smtClean="0"/>
              <a:t>grupo</a:t>
            </a:r>
            <a:r>
              <a:rPr lang="en-US" dirty="0" smtClean="0"/>
              <a:t> </a:t>
            </a:r>
            <a:r>
              <a:rPr lang="en-US" dirty="0" err="1" smtClean="0"/>
              <a:t>injetado</a:t>
            </a:r>
            <a:r>
              <a:rPr lang="en-US" dirty="0" smtClean="0"/>
              <a:t> é </a:t>
            </a:r>
            <a:r>
              <a:rPr lang="en-US" dirty="0" err="1" smtClean="0"/>
              <a:t>composto</a:t>
            </a:r>
            <a:r>
              <a:rPr lang="en-US" dirty="0" smtClean="0"/>
              <a:t> de </a:t>
            </a:r>
            <a:r>
              <a:rPr lang="en-US" dirty="0" err="1" smtClean="0"/>
              <a:t>até</a:t>
            </a:r>
            <a:r>
              <a:rPr lang="en-US" dirty="0" smtClean="0"/>
              <a:t> 4 </a:t>
            </a:r>
            <a:r>
              <a:rPr lang="en-US" dirty="0" err="1" smtClean="0"/>
              <a:t>conversões</a:t>
            </a:r>
            <a:r>
              <a:rPr lang="en-US" dirty="0" smtClean="0"/>
              <a:t>.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canais</a:t>
            </a:r>
            <a:r>
              <a:rPr lang="en-US" dirty="0" smtClean="0"/>
              <a:t> </a:t>
            </a:r>
            <a:r>
              <a:rPr lang="en-US" dirty="0" err="1" smtClean="0"/>
              <a:t>injetados</a:t>
            </a:r>
            <a:r>
              <a:rPr lang="en-US" dirty="0" smtClean="0"/>
              <a:t> e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ordem</a:t>
            </a:r>
            <a:r>
              <a:rPr lang="en-US" dirty="0" smtClean="0"/>
              <a:t> de </a:t>
            </a:r>
            <a:r>
              <a:rPr lang="en-US" dirty="0" err="1" smtClean="0"/>
              <a:t>conversão</a:t>
            </a:r>
            <a:r>
              <a:rPr lang="en-US" dirty="0" smtClean="0"/>
              <a:t>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selecinados</a:t>
            </a:r>
            <a:r>
              <a:rPr lang="en-US" dirty="0" smtClean="0"/>
              <a:t> no </a:t>
            </a:r>
            <a:r>
              <a:rPr lang="en-US" dirty="0" err="1" smtClean="0"/>
              <a:t>registrador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ADC_JSQR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O </a:t>
            </a:r>
            <a:r>
              <a:rPr lang="en-US" dirty="0" err="1" smtClean="0"/>
              <a:t>número</a:t>
            </a:r>
            <a:r>
              <a:rPr lang="en-US" dirty="0" smtClean="0"/>
              <a:t> total de </a:t>
            </a:r>
            <a:r>
              <a:rPr lang="en-US" dirty="0" err="1" smtClean="0"/>
              <a:t>conversões</a:t>
            </a:r>
            <a:r>
              <a:rPr lang="en-US" dirty="0" smtClean="0"/>
              <a:t> no </a:t>
            </a:r>
            <a:r>
              <a:rPr lang="en-US" dirty="0" err="1" smtClean="0"/>
              <a:t>grupo</a:t>
            </a:r>
            <a:r>
              <a:rPr lang="en-US" dirty="0" smtClean="0"/>
              <a:t> </a:t>
            </a:r>
            <a:r>
              <a:rPr lang="en-US" dirty="0" err="1" smtClean="0"/>
              <a:t>injetado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escrito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bits </a:t>
            </a:r>
            <a:r>
              <a:rPr lang="en-US" b="1" dirty="0" smtClean="0">
                <a:solidFill>
                  <a:srgbClr val="0070C0"/>
                </a:solidFill>
              </a:rPr>
              <a:t>L[1:0</a:t>
            </a:r>
            <a:r>
              <a:rPr lang="en-US" b="1" dirty="0">
                <a:solidFill>
                  <a:srgbClr val="0070C0"/>
                </a:solidFill>
              </a:rPr>
              <a:t>]</a:t>
            </a:r>
            <a:r>
              <a:rPr lang="en-US" dirty="0"/>
              <a:t> bits </a:t>
            </a:r>
            <a:r>
              <a:rPr lang="en-US" dirty="0" smtClean="0"/>
              <a:t>do </a:t>
            </a:r>
            <a:r>
              <a:rPr lang="en-US" dirty="0" err="1" smtClean="0"/>
              <a:t>registrador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ADC_JSQR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589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Canais</a:t>
            </a:r>
            <a:r>
              <a:rPr lang="en-US" b="1" dirty="0" smtClean="0"/>
              <a:t> </a:t>
            </a:r>
            <a:r>
              <a:rPr lang="en-US" b="1" dirty="0" err="1" smtClean="0"/>
              <a:t>Internos</a:t>
            </a:r>
            <a:r>
              <a:rPr lang="en-US" b="1" dirty="0" smtClean="0"/>
              <a:t>: Temp, V</a:t>
            </a:r>
            <a:r>
              <a:rPr lang="en-US" b="1" baseline="-25000" dirty="0" smtClean="0"/>
              <a:t>REFINT</a:t>
            </a:r>
            <a:r>
              <a:rPr lang="en-US" b="1" dirty="0" smtClean="0"/>
              <a:t> e V</a:t>
            </a:r>
            <a:r>
              <a:rPr lang="en-US" b="1" baseline="-25000" dirty="0" smtClean="0"/>
              <a:t>BAT</a:t>
            </a:r>
            <a:endParaRPr lang="pt-BR" b="1" baseline="-25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dirty="0" smtClean="0"/>
              <a:t>Para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dispostivos</a:t>
            </a:r>
            <a:r>
              <a:rPr lang="en-US" dirty="0" smtClean="0"/>
              <a:t> STM32F40x e STM32F41x o sensor de </a:t>
            </a:r>
            <a:r>
              <a:rPr lang="en-US" dirty="0" err="1" smtClean="0"/>
              <a:t>temperatura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internamente</a:t>
            </a:r>
            <a:r>
              <a:rPr lang="en-US" dirty="0" smtClean="0"/>
              <a:t> </a:t>
            </a:r>
            <a:r>
              <a:rPr lang="en-US" dirty="0" err="1" smtClean="0"/>
              <a:t>conectado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canal ADC1_IN16</a:t>
            </a:r>
            <a:r>
              <a:rPr lang="en-US" dirty="0"/>
              <a:t>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referencia</a:t>
            </a:r>
            <a:r>
              <a:rPr lang="en-US" dirty="0" smtClean="0"/>
              <a:t> de </a:t>
            </a:r>
            <a:r>
              <a:rPr lang="en-US" dirty="0" err="1" smtClean="0"/>
              <a:t>tensão</a:t>
            </a:r>
            <a:r>
              <a:rPr lang="en-US" dirty="0" smtClean="0"/>
              <a:t> </a:t>
            </a:r>
            <a:r>
              <a:rPr lang="en-US" dirty="0" err="1" smtClean="0"/>
              <a:t>interna</a:t>
            </a:r>
            <a:r>
              <a:rPr lang="en-US" dirty="0" smtClean="0"/>
              <a:t> VREFINT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conectada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canal </a:t>
            </a:r>
            <a:r>
              <a:rPr lang="en-US" dirty="0"/>
              <a:t>ADC1_IN17</a:t>
            </a:r>
            <a:r>
              <a:rPr lang="en-US" dirty="0" smtClean="0"/>
              <a:t>.</a:t>
            </a:r>
          </a:p>
          <a:p>
            <a:r>
              <a:rPr lang="en-US" dirty="0" smtClean="0"/>
              <a:t>VBAT, </a:t>
            </a:r>
            <a:r>
              <a:rPr lang="en-US" dirty="0" err="1" smtClean="0"/>
              <a:t>conetado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/>
              <a:t> </a:t>
            </a:r>
            <a:r>
              <a:rPr lang="en-US" dirty="0" smtClean="0"/>
              <a:t>canal ADC1_IN18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configurado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canal regular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injetado</a:t>
            </a:r>
            <a:r>
              <a:rPr lang="en-US" dirty="0" smtClean="0"/>
              <a:t>.</a:t>
            </a:r>
          </a:p>
          <a:p>
            <a:r>
              <a:rPr lang="en-US" dirty="0" smtClean="0"/>
              <a:t>O sensor de </a:t>
            </a:r>
            <a:r>
              <a:rPr lang="en-US" dirty="0" err="1" smtClean="0"/>
              <a:t>temperatura</a:t>
            </a:r>
            <a:r>
              <a:rPr lang="en-US" dirty="0" smtClean="0"/>
              <a:t>, </a:t>
            </a:r>
            <a:r>
              <a:rPr lang="en-US" dirty="0"/>
              <a:t>VREFINT </a:t>
            </a:r>
            <a:r>
              <a:rPr lang="en-US" dirty="0" smtClean="0"/>
              <a:t>e </a:t>
            </a:r>
            <a:r>
              <a:rPr lang="en-US" dirty="0"/>
              <a:t>VBAT </a:t>
            </a: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r>
              <a:rPr lang="en-US" dirty="0" smtClean="0"/>
              <a:t> </a:t>
            </a:r>
            <a:r>
              <a:rPr lang="en-US" dirty="0" err="1" smtClean="0"/>
              <a:t>somento</a:t>
            </a:r>
            <a:r>
              <a:rPr lang="en-US" dirty="0" smtClean="0"/>
              <a:t> no </a:t>
            </a:r>
            <a:r>
              <a:rPr lang="en-US" dirty="0" err="1" smtClean="0"/>
              <a:t>periférico</a:t>
            </a:r>
            <a:r>
              <a:rPr lang="en-US" dirty="0" smtClean="0"/>
              <a:t> ADC1.</a:t>
            </a:r>
          </a:p>
        </p:txBody>
      </p:sp>
    </p:spTree>
    <p:extLst>
      <p:ext uri="{BB962C8B-B14F-4D97-AF65-F5344CB8AC3E}">
        <p14:creationId xmlns:p14="http://schemas.microsoft.com/office/powerpoint/2010/main" val="14161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Modo</a:t>
            </a:r>
            <a:r>
              <a:rPr lang="en-US" b="1" dirty="0" smtClean="0"/>
              <a:t> Single </a:t>
            </a:r>
            <a:r>
              <a:rPr lang="en-US" b="1" dirty="0" err="1" smtClean="0"/>
              <a:t>convertion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modo</a:t>
            </a:r>
            <a:r>
              <a:rPr lang="en-US" dirty="0" smtClean="0"/>
              <a:t> Single o ADC </a:t>
            </a:r>
            <a:r>
              <a:rPr lang="en-US" dirty="0" err="1" smtClean="0"/>
              <a:t>realiza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conversão</a:t>
            </a:r>
            <a:r>
              <a:rPr lang="en-US" dirty="0" smtClean="0"/>
              <a:t>. Este </a:t>
            </a:r>
            <a:r>
              <a:rPr lang="en-US" dirty="0" err="1" smtClean="0"/>
              <a:t>modo</a:t>
            </a:r>
            <a:r>
              <a:rPr lang="en-US" dirty="0" smtClean="0"/>
              <a:t> é </a:t>
            </a:r>
            <a:r>
              <a:rPr lang="en-US" dirty="0" err="1" smtClean="0"/>
              <a:t>inciado</a:t>
            </a:r>
            <a:r>
              <a:rPr lang="en-US" dirty="0" smtClean="0"/>
              <a:t> com bit CONT </a:t>
            </a:r>
            <a:r>
              <a:rPr lang="en-US" dirty="0" err="1" smtClean="0"/>
              <a:t>em</a:t>
            </a:r>
            <a:r>
              <a:rPr lang="en-US" dirty="0" smtClean="0"/>
              <a:t> zero </a:t>
            </a:r>
            <a:r>
              <a:rPr lang="en-US" dirty="0" err="1" smtClean="0"/>
              <a:t>pelos</a:t>
            </a:r>
            <a:r>
              <a:rPr lang="en-US" dirty="0" smtClean="0"/>
              <a:t> </a:t>
            </a:r>
            <a:r>
              <a:rPr lang="en-US" dirty="0" err="1" smtClean="0"/>
              <a:t>seguintes</a:t>
            </a:r>
            <a:r>
              <a:rPr lang="en-US" dirty="0" smtClean="0"/>
              <a:t> </a:t>
            </a:r>
            <a:r>
              <a:rPr lang="en-US" dirty="0" err="1" smtClean="0"/>
              <a:t>caminhos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err="1" smtClean="0"/>
              <a:t>Setando</a:t>
            </a:r>
            <a:r>
              <a:rPr lang="en-US" dirty="0" smtClean="0"/>
              <a:t> o bit </a:t>
            </a:r>
            <a:r>
              <a:rPr lang="en-US" b="1" dirty="0">
                <a:solidFill>
                  <a:srgbClr val="FF0000"/>
                </a:solidFill>
              </a:rPr>
              <a:t>SWSTART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no </a:t>
            </a:r>
            <a:r>
              <a:rPr lang="en-US" dirty="0" err="1" smtClean="0"/>
              <a:t>registrador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ADC_CR2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somente</a:t>
            </a:r>
            <a:r>
              <a:rPr lang="en-US" dirty="0" smtClean="0"/>
              <a:t> para canal regular) </a:t>
            </a:r>
          </a:p>
          <a:p>
            <a:pPr lvl="1"/>
            <a:r>
              <a:rPr lang="en-US" dirty="0" err="1" smtClean="0"/>
              <a:t>Setando</a:t>
            </a:r>
            <a:r>
              <a:rPr lang="en-US" dirty="0" smtClean="0"/>
              <a:t> o bit </a:t>
            </a:r>
            <a:r>
              <a:rPr lang="en-US" b="1" dirty="0">
                <a:solidFill>
                  <a:srgbClr val="FFC000"/>
                </a:solidFill>
              </a:rPr>
              <a:t>JSWSTART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somente</a:t>
            </a:r>
            <a:r>
              <a:rPr lang="en-US" dirty="0" smtClean="0"/>
              <a:t> para canal </a:t>
            </a:r>
            <a:r>
              <a:rPr lang="en-US" dirty="0" err="1" smtClean="0"/>
              <a:t>injetado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Gatilho</a:t>
            </a:r>
            <a:r>
              <a:rPr lang="en-US" dirty="0" smtClean="0"/>
              <a:t> </a:t>
            </a:r>
            <a:r>
              <a:rPr lang="en-US" dirty="0" err="1" smtClean="0"/>
              <a:t>externo</a:t>
            </a:r>
            <a:r>
              <a:rPr lang="en-US" dirty="0" smtClean="0"/>
              <a:t> (para canal regular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injetado</a:t>
            </a:r>
            <a:r>
              <a:rPr lang="en-US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68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Modo</a:t>
            </a:r>
            <a:r>
              <a:rPr lang="en-US" b="1" dirty="0" smtClean="0"/>
              <a:t> Single </a:t>
            </a:r>
            <a:r>
              <a:rPr lang="en-US" b="1" dirty="0" err="1"/>
              <a:t>convertion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Assim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conversão</a:t>
            </a:r>
            <a:r>
              <a:rPr lang="en-US" dirty="0" smtClean="0"/>
              <a:t> do canal </a:t>
            </a:r>
            <a:r>
              <a:rPr lang="en-US" dirty="0" err="1" smtClean="0"/>
              <a:t>selecionado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completa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Se um canal regular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convertido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Os</a:t>
            </a:r>
            <a:r>
              <a:rPr lang="en-US" dirty="0" smtClean="0"/>
              <a:t> dados </a:t>
            </a:r>
            <a:r>
              <a:rPr lang="en-US" dirty="0" err="1" smtClean="0"/>
              <a:t>convertidos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armazenados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16 bits no </a:t>
            </a:r>
            <a:r>
              <a:rPr lang="en-US" dirty="0" err="1" smtClean="0"/>
              <a:t>registrador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ADC_DR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e a flag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EOC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(end of </a:t>
            </a:r>
            <a:r>
              <a:rPr lang="en-US" dirty="0" err="1" smtClean="0"/>
              <a:t>convertion</a:t>
            </a:r>
            <a:r>
              <a:rPr lang="en-US" dirty="0" smtClean="0"/>
              <a:t>) é </a:t>
            </a:r>
            <a:r>
              <a:rPr lang="en-US" dirty="0" err="1" smtClean="0"/>
              <a:t>setada</a:t>
            </a:r>
            <a:r>
              <a:rPr lang="en-US" dirty="0" smtClean="0"/>
              <a:t>. Uma </a:t>
            </a:r>
            <a:r>
              <a:rPr lang="en-US" dirty="0" err="1" smtClean="0"/>
              <a:t>interrupção</a:t>
            </a:r>
            <a:r>
              <a:rPr lang="en-US" dirty="0" smtClean="0"/>
              <a:t> é </a:t>
            </a:r>
            <a:r>
              <a:rPr lang="en-US" dirty="0" err="1" smtClean="0"/>
              <a:t>gerada</a:t>
            </a:r>
            <a:r>
              <a:rPr lang="en-US" dirty="0" smtClean="0"/>
              <a:t> se o bit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EOCIE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setado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 um canal </a:t>
            </a:r>
            <a:r>
              <a:rPr lang="en-US" dirty="0" err="1" smtClean="0"/>
              <a:t>injetado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convertido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Os</a:t>
            </a:r>
            <a:r>
              <a:rPr lang="en-US" dirty="0" smtClean="0"/>
              <a:t> dados </a:t>
            </a:r>
            <a:r>
              <a:rPr lang="en-US" dirty="0" err="1" smtClean="0"/>
              <a:t>convertidos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armazenados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16 bits no </a:t>
            </a:r>
            <a:r>
              <a:rPr lang="en-US" dirty="0" err="1" smtClean="0"/>
              <a:t>registrador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ADC_JDR1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e a </a:t>
            </a:r>
            <a:r>
              <a:rPr lang="en-US" dirty="0" err="1" smtClean="0"/>
              <a:t>falt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JEOC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é </a:t>
            </a:r>
            <a:r>
              <a:rPr lang="en-US" dirty="0" err="1" smtClean="0"/>
              <a:t>setada</a:t>
            </a:r>
            <a:r>
              <a:rPr lang="en-US" dirty="0" smtClean="0"/>
              <a:t>. Uma </a:t>
            </a:r>
            <a:r>
              <a:rPr lang="en-US" dirty="0" err="1" smtClean="0"/>
              <a:t>interrupção</a:t>
            </a:r>
            <a:r>
              <a:rPr lang="en-US" dirty="0" smtClean="0"/>
              <a:t> é </a:t>
            </a:r>
            <a:r>
              <a:rPr lang="en-US" dirty="0" err="1" smtClean="0"/>
              <a:t>gerada</a:t>
            </a:r>
            <a:r>
              <a:rPr lang="en-US" dirty="0" smtClean="0"/>
              <a:t> se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JEOCIE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setado</a:t>
            </a:r>
            <a:r>
              <a:rPr lang="en-US" dirty="0" smtClean="0"/>
              <a:t>.</a:t>
            </a:r>
          </a:p>
          <a:p>
            <a:r>
              <a:rPr lang="en-US" dirty="0" smtClean="0"/>
              <a:t>O ADC </a:t>
            </a:r>
            <a:r>
              <a:rPr lang="en-US" dirty="0" err="1" smtClean="0"/>
              <a:t>pára</a:t>
            </a:r>
            <a:r>
              <a:rPr lang="en-US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371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Modo</a:t>
            </a:r>
            <a:r>
              <a:rPr lang="en-US" b="1" dirty="0" smtClean="0"/>
              <a:t> </a:t>
            </a:r>
            <a:r>
              <a:rPr lang="en-US" b="1" dirty="0" err="1" smtClean="0"/>
              <a:t>Continuos</a:t>
            </a:r>
            <a:r>
              <a:rPr lang="en-US" b="1" dirty="0" smtClean="0"/>
              <a:t> </a:t>
            </a:r>
            <a:r>
              <a:rPr lang="en-US" b="1" dirty="0" err="1" smtClean="0"/>
              <a:t>convertion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 </a:t>
            </a:r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dirty="0" err="1" smtClean="0"/>
              <a:t>conversão</a:t>
            </a:r>
            <a:r>
              <a:rPr lang="en-US" dirty="0" smtClean="0"/>
              <a:t> </a:t>
            </a:r>
            <a:r>
              <a:rPr lang="en-US" dirty="0" err="1" smtClean="0"/>
              <a:t>contínua</a:t>
            </a:r>
            <a:r>
              <a:rPr lang="en-US" dirty="0" smtClean="0"/>
              <a:t>, o ADC </a:t>
            </a:r>
            <a:r>
              <a:rPr lang="en-US" dirty="0" err="1" smtClean="0"/>
              <a:t>inicia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nova </a:t>
            </a:r>
            <a:r>
              <a:rPr lang="en-US" dirty="0" err="1" smtClean="0"/>
              <a:t>conversão</a:t>
            </a:r>
            <a:r>
              <a:rPr lang="en-US" dirty="0" smtClean="0"/>
              <a:t> </a:t>
            </a:r>
            <a:r>
              <a:rPr lang="en-US" dirty="0" err="1" smtClean="0"/>
              <a:t>tão</a:t>
            </a:r>
            <a:r>
              <a:rPr lang="en-US" dirty="0" smtClean="0"/>
              <a:t> logo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termina</a:t>
            </a:r>
            <a:r>
              <a:rPr lang="en-US" dirty="0" smtClean="0"/>
              <a:t> a anterior. Este </a:t>
            </a:r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dirty="0" err="1" smtClean="0"/>
              <a:t>inicia</a:t>
            </a:r>
            <a:r>
              <a:rPr lang="en-US" dirty="0" smtClean="0"/>
              <a:t> com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CONT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bit </a:t>
            </a:r>
            <a:r>
              <a:rPr lang="en-US" dirty="0" err="1" smtClean="0"/>
              <a:t>igual</a:t>
            </a:r>
            <a:r>
              <a:rPr lang="en-US" dirty="0" smtClean="0"/>
              <a:t> a 1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disparo</a:t>
            </a:r>
            <a:r>
              <a:rPr lang="en-US" dirty="0" smtClean="0"/>
              <a:t> </a:t>
            </a:r>
            <a:r>
              <a:rPr lang="en-US" dirty="0" err="1" smtClean="0"/>
              <a:t>externo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setando</a:t>
            </a:r>
            <a:r>
              <a:rPr lang="en-US" dirty="0" smtClean="0"/>
              <a:t> o bit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SWSTRT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no </a:t>
            </a:r>
            <a:r>
              <a:rPr lang="en-US" dirty="0" err="1" smtClean="0"/>
              <a:t>registrador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ADC_CR2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Após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conversão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Se um </a:t>
            </a:r>
            <a:r>
              <a:rPr lang="en-US" dirty="0" err="1" smtClean="0"/>
              <a:t>grupo</a:t>
            </a:r>
            <a:r>
              <a:rPr lang="en-US" dirty="0" smtClean="0"/>
              <a:t> regular de </a:t>
            </a:r>
            <a:r>
              <a:rPr lang="en-US" dirty="0" err="1" smtClean="0"/>
              <a:t>canais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convertido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O </a:t>
            </a:r>
            <a:r>
              <a:rPr lang="en-US" dirty="0" err="1" smtClean="0"/>
              <a:t>último</a:t>
            </a:r>
            <a:r>
              <a:rPr lang="en-US" dirty="0" smtClean="0"/>
              <a:t> dado </a:t>
            </a:r>
            <a:r>
              <a:rPr lang="en-US" dirty="0" err="1" smtClean="0"/>
              <a:t>convertido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armazenado</a:t>
            </a:r>
            <a:r>
              <a:rPr lang="en-US" dirty="0" smtClean="0"/>
              <a:t> no </a:t>
            </a:r>
            <a:r>
              <a:rPr lang="en-US" dirty="0" err="1" smtClean="0"/>
              <a:t>registradro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ADC_DR</a:t>
            </a:r>
            <a:r>
              <a:rPr lang="en-US" dirty="0" smtClean="0"/>
              <a:t>; </a:t>
            </a:r>
          </a:p>
          <a:p>
            <a:pPr lvl="2"/>
            <a:r>
              <a:rPr lang="en-US" dirty="0" smtClean="0"/>
              <a:t>A flag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EOC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é </a:t>
            </a:r>
            <a:r>
              <a:rPr lang="en-US" dirty="0" err="1" smtClean="0"/>
              <a:t>setada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Uma </a:t>
            </a:r>
            <a:r>
              <a:rPr lang="en-US" dirty="0" err="1" smtClean="0"/>
              <a:t>interrupção</a:t>
            </a:r>
            <a:r>
              <a:rPr lang="en-US" dirty="0" smtClean="0"/>
              <a:t> é </a:t>
            </a:r>
            <a:r>
              <a:rPr lang="en-US" dirty="0" err="1" smtClean="0"/>
              <a:t>gerada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EOCIE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/>
              <a:t>estiver</a:t>
            </a:r>
            <a:r>
              <a:rPr lang="en-US" dirty="0" smtClean="0"/>
              <a:t> </a:t>
            </a:r>
            <a:r>
              <a:rPr lang="en-US" dirty="0" err="1" smtClean="0"/>
              <a:t>habilitada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79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Diagrama</a:t>
            </a:r>
            <a:r>
              <a:rPr lang="en-US" b="1" dirty="0" smtClean="0"/>
              <a:t> de tempo do ADC 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" r="5907"/>
          <a:stretch/>
        </p:blipFill>
        <p:spPr bwMode="auto">
          <a:xfrm>
            <a:off x="0" y="1447800"/>
            <a:ext cx="9071332" cy="416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14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Watchdog </a:t>
            </a:r>
            <a:r>
              <a:rPr lang="en-US" b="1" dirty="0" err="1" smtClean="0"/>
              <a:t>analógico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 bit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AWD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do watchdog </a:t>
            </a:r>
            <a:r>
              <a:rPr lang="en-US" dirty="0" err="1" smtClean="0"/>
              <a:t>analógico</a:t>
            </a:r>
            <a:r>
              <a:rPr lang="en-US" dirty="0" smtClean="0"/>
              <a:t> é </a:t>
            </a:r>
            <a:r>
              <a:rPr lang="en-US" dirty="0" err="1" smtClean="0"/>
              <a:t>setado</a:t>
            </a:r>
            <a:r>
              <a:rPr lang="en-US" dirty="0" smtClean="0"/>
              <a:t> se a </a:t>
            </a:r>
            <a:r>
              <a:rPr lang="en-US" dirty="0" err="1" smtClean="0"/>
              <a:t>tensão</a:t>
            </a:r>
            <a:r>
              <a:rPr lang="en-US" dirty="0" smtClean="0"/>
              <a:t> </a:t>
            </a:r>
            <a:r>
              <a:rPr lang="en-US" dirty="0" err="1" smtClean="0"/>
              <a:t>analógica</a:t>
            </a:r>
            <a:r>
              <a:rPr lang="en-US" dirty="0" smtClean="0"/>
              <a:t> </a:t>
            </a:r>
            <a:r>
              <a:rPr lang="en-US" dirty="0" err="1" smtClean="0"/>
              <a:t>convertida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ADC </a:t>
            </a:r>
            <a:r>
              <a:rPr lang="en-US" dirty="0" err="1" smtClean="0"/>
              <a:t>está</a:t>
            </a:r>
            <a:r>
              <a:rPr lang="en-US" dirty="0"/>
              <a:t> </a:t>
            </a:r>
            <a:r>
              <a:rPr lang="en-US" dirty="0" err="1" smtClean="0"/>
              <a:t>abaixo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acima</a:t>
            </a:r>
            <a:r>
              <a:rPr lang="en-US" dirty="0" smtClean="0"/>
              <a:t> dos </a:t>
            </a:r>
            <a:r>
              <a:rPr lang="en-US" dirty="0" err="1" smtClean="0"/>
              <a:t>valores</a:t>
            </a:r>
            <a:r>
              <a:rPr lang="en-US" dirty="0" smtClean="0"/>
              <a:t> de </a:t>
            </a:r>
            <a:r>
              <a:rPr lang="en-US" dirty="0" err="1" smtClean="0"/>
              <a:t>limiares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limiares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programáveis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últimos</a:t>
            </a:r>
            <a:r>
              <a:rPr lang="en-US" dirty="0" smtClean="0"/>
              <a:t> 12 bits dos </a:t>
            </a:r>
            <a:r>
              <a:rPr lang="en-US" dirty="0" err="1" smtClean="0"/>
              <a:t>registradores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ADC_HTR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ADC_LTR</a:t>
            </a:r>
            <a:r>
              <a:rPr lang="en-US" dirty="0" smtClean="0"/>
              <a:t>.  </a:t>
            </a:r>
            <a:endParaRPr lang="en-US" dirty="0"/>
          </a:p>
          <a:p>
            <a:r>
              <a:rPr lang="en-US" dirty="0" smtClean="0"/>
              <a:t>Uma </a:t>
            </a:r>
            <a:r>
              <a:rPr lang="en-US" dirty="0" err="1" smtClean="0"/>
              <a:t>interrupção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habilitada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bit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AWDIE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do </a:t>
            </a:r>
            <a:r>
              <a:rPr lang="en-US" dirty="0" err="1" smtClean="0"/>
              <a:t>registrador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ADC_CR1</a:t>
            </a:r>
            <a:r>
              <a:rPr lang="en-US" dirty="0" smtClean="0"/>
              <a:t>.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limiar</a:t>
            </a:r>
            <a:r>
              <a:rPr lang="en-US" dirty="0" smtClean="0"/>
              <a:t> </a:t>
            </a:r>
            <a:r>
              <a:rPr lang="en-US" dirty="0" err="1" smtClean="0"/>
              <a:t>programado</a:t>
            </a:r>
            <a:r>
              <a:rPr lang="en-US" dirty="0" smtClean="0"/>
              <a:t> </a:t>
            </a:r>
            <a:r>
              <a:rPr lang="en-US" dirty="0" err="1" smtClean="0"/>
              <a:t>independe</a:t>
            </a:r>
            <a:r>
              <a:rPr lang="en-US" dirty="0" smtClean="0"/>
              <a:t> do </a:t>
            </a:r>
            <a:r>
              <a:rPr lang="en-US" dirty="0" err="1" smtClean="0"/>
              <a:t>alinhamento</a:t>
            </a:r>
            <a:r>
              <a:rPr lang="en-US" dirty="0" smtClean="0"/>
              <a:t> dos 12 bits </a:t>
            </a:r>
            <a:r>
              <a:rPr lang="en-US" dirty="0" err="1" smtClean="0"/>
              <a:t>serem</a:t>
            </a:r>
            <a:r>
              <a:rPr lang="en-US" dirty="0" smtClean="0"/>
              <a:t> à </a:t>
            </a:r>
            <a:r>
              <a:rPr lang="en-US" dirty="0" err="1" smtClean="0"/>
              <a:t>esquerda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à </a:t>
            </a:r>
            <a:r>
              <a:rPr lang="en-US" dirty="0" err="1" smtClean="0"/>
              <a:t>direita</a:t>
            </a:r>
            <a:r>
              <a:rPr lang="en-US" dirty="0" smtClean="0"/>
              <a:t>. A </a:t>
            </a:r>
            <a:r>
              <a:rPr lang="en-US" dirty="0" err="1" smtClean="0"/>
              <a:t>tensão</a:t>
            </a:r>
            <a:r>
              <a:rPr lang="en-US" dirty="0" smtClean="0"/>
              <a:t> </a:t>
            </a:r>
            <a:r>
              <a:rPr lang="en-US" dirty="0" err="1" smtClean="0"/>
              <a:t>analógica</a:t>
            </a:r>
            <a:r>
              <a:rPr lang="en-US" dirty="0" smtClean="0"/>
              <a:t> é </a:t>
            </a:r>
            <a:r>
              <a:rPr lang="en-US" dirty="0" err="1" smtClean="0"/>
              <a:t>comparada</a:t>
            </a:r>
            <a:r>
              <a:rPr lang="en-US" dirty="0" smtClean="0"/>
              <a:t> antes do </a:t>
            </a:r>
            <a:r>
              <a:rPr lang="en-US" dirty="0" err="1" smtClean="0"/>
              <a:t>alinhamento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aplicado</a:t>
            </a:r>
            <a:r>
              <a:rPr lang="en-US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936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Modo</a:t>
            </a:r>
            <a:r>
              <a:rPr lang="en-US" b="1" dirty="0" smtClean="0"/>
              <a:t> Scan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Este </a:t>
            </a:r>
            <a:r>
              <a:rPr lang="en-US" dirty="0" err="1" smtClean="0"/>
              <a:t>modo</a:t>
            </a:r>
            <a:r>
              <a:rPr lang="en-US" dirty="0" smtClean="0"/>
              <a:t> é </a:t>
            </a:r>
            <a:r>
              <a:rPr lang="en-US" dirty="0" err="1" smtClean="0"/>
              <a:t>utilizado</a:t>
            </a:r>
            <a:r>
              <a:rPr lang="en-US" dirty="0" smtClean="0"/>
              <a:t> para </a:t>
            </a:r>
            <a:r>
              <a:rPr lang="en-US" dirty="0" err="1" smtClean="0"/>
              <a:t>escanear</a:t>
            </a:r>
            <a:r>
              <a:rPr lang="en-US" dirty="0" smtClean="0"/>
              <a:t> um </a:t>
            </a:r>
            <a:r>
              <a:rPr lang="en-US" dirty="0" err="1" smtClean="0"/>
              <a:t>grupo</a:t>
            </a:r>
            <a:r>
              <a:rPr lang="en-US" dirty="0" smtClean="0"/>
              <a:t> de </a:t>
            </a:r>
            <a:r>
              <a:rPr lang="en-US" dirty="0" err="1" smtClean="0"/>
              <a:t>canais</a:t>
            </a:r>
            <a:r>
              <a:rPr lang="en-US" dirty="0" smtClean="0"/>
              <a:t> </a:t>
            </a:r>
            <a:r>
              <a:rPr lang="en-US" dirty="0" err="1" smtClean="0"/>
              <a:t>analógicos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modo</a:t>
            </a:r>
            <a:r>
              <a:rPr lang="en-US" dirty="0" smtClean="0"/>
              <a:t> Scan é </a:t>
            </a:r>
            <a:r>
              <a:rPr lang="en-US" dirty="0" err="1" smtClean="0"/>
              <a:t>selecionado</a:t>
            </a:r>
            <a:r>
              <a:rPr lang="en-US" dirty="0" smtClean="0"/>
              <a:t> </a:t>
            </a:r>
            <a:r>
              <a:rPr lang="en-US" dirty="0" err="1" smtClean="0"/>
              <a:t>setando</a:t>
            </a:r>
            <a:r>
              <a:rPr lang="en-US" dirty="0" smtClean="0"/>
              <a:t> o bit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SCAN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no </a:t>
            </a:r>
            <a:r>
              <a:rPr lang="en-US" dirty="0" err="1" smtClean="0"/>
              <a:t>registrador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ADC_CR1</a:t>
            </a:r>
            <a:r>
              <a:rPr lang="en-US" dirty="0" smtClean="0"/>
              <a:t>. </a:t>
            </a:r>
          </a:p>
          <a:p>
            <a:r>
              <a:rPr lang="en-US" dirty="0" smtClean="0"/>
              <a:t>Com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SCAN = 1 </a:t>
            </a:r>
            <a:r>
              <a:rPr lang="en-US" dirty="0" smtClean="0"/>
              <a:t>o ADC 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canais</a:t>
            </a:r>
            <a:r>
              <a:rPr lang="en-US" dirty="0" smtClean="0"/>
              <a:t> </a:t>
            </a:r>
            <a:r>
              <a:rPr lang="en-US" dirty="0" err="1" smtClean="0"/>
              <a:t>selecionados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registradores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ADC_SQRx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(para </a:t>
            </a:r>
            <a:r>
              <a:rPr lang="en-US" dirty="0" err="1" smtClean="0"/>
              <a:t>canais</a:t>
            </a:r>
            <a:r>
              <a:rPr lang="en-US" dirty="0" smtClean="0"/>
              <a:t> </a:t>
            </a:r>
            <a:r>
              <a:rPr lang="en-US" dirty="0" err="1" smtClean="0"/>
              <a:t>regulares</a:t>
            </a:r>
            <a:r>
              <a:rPr lang="en-US" dirty="0" smtClean="0"/>
              <a:t>) 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ADC_JSQR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(para </a:t>
            </a:r>
            <a:r>
              <a:rPr lang="en-US" dirty="0" err="1" smtClean="0"/>
              <a:t>canais</a:t>
            </a:r>
            <a:r>
              <a:rPr lang="en-US" dirty="0" smtClean="0"/>
              <a:t> </a:t>
            </a:r>
            <a:r>
              <a:rPr lang="en-US" dirty="0" err="1" smtClean="0"/>
              <a:t>injetados</a:t>
            </a:r>
            <a:r>
              <a:rPr lang="en-US" dirty="0" smtClean="0"/>
              <a:t>).</a:t>
            </a:r>
          </a:p>
          <a:p>
            <a:r>
              <a:rPr lang="pt-BR" dirty="0" smtClean="0"/>
              <a:t>Uma única conversão é realizada para cada canal do grupo. Após cada fim de conversão, o próximo canal no grupo é convertido automaticamente. Se o </a:t>
            </a:r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CONT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dirty="0" smtClean="0"/>
              <a:t>for </a:t>
            </a:r>
            <a:r>
              <a:rPr lang="pt-BR" dirty="0" err="1" smtClean="0"/>
              <a:t>setado</a:t>
            </a:r>
            <a:r>
              <a:rPr lang="pt-BR" dirty="0" smtClean="0"/>
              <a:t>, a conversão de canal regular não para no último canal do grupo mas continua novamente do primeiro (em loop).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044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Modo</a:t>
            </a:r>
            <a:r>
              <a:rPr lang="en-US" b="1" dirty="0" smtClean="0"/>
              <a:t> Scan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 o bit de </a:t>
            </a:r>
            <a:r>
              <a:rPr lang="en-US" b="1" dirty="0" smtClean="0">
                <a:solidFill>
                  <a:srgbClr val="FF0000"/>
                </a:solidFill>
              </a:rPr>
              <a:t>DMA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setado</a:t>
            </a:r>
            <a:r>
              <a:rPr lang="en-US" dirty="0" smtClean="0"/>
              <a:t>, o </a:t>
            </a:r>
            <a:r>
              <a:rPr lang="en-US" dirty="0" err="1" smtClean="0"/>
              <a:t>acesso</a:t>
            </a:r>
            <a:r>
              <a:rPr lang="en-US" dirty="0" smtClean="0"/>
              <a:t> </a:t>
            </a:r>
            <a:r>
              <a:rPr lang="en-US" dirty="0" err="1" smtClean="0"/>
              <a:t>direto</a:t>
            </a:r>
            <a:r>
              <a:rPr lang="en-US" dirty="0" smtClean="0"/>
              <a:t> à </a:t>
            </a:r>
            <a:r>
              <a:rPr lang="en-US" dirty="0" err="1" smtClean="0"/>
              <a:t>memória</a:t>
            </a:r>
            <a:r>
              <a:rPr lang="en-US" dirty="0" smtClean="0"/>
              <a:t> (</a:t>
            </a:r>
            <a:r>
              <a:rPr lang="en-US" dirty="0" err="1" smtClean="0"/>
              <a:t>controlador</a:t>
            </a:r>
            <a:r>
              <a:rPr lang="en-US" dirty="0" smtClean="0"/>
              <a:t> DMA) é </a:t>
            </a:r>
            <a:r>
              <a:rPr lang="en-US" dirty="0" err="1" smtClean="0"/>
              <a:t>utilizado</a:t>
            </a:r>
            <a:r>
              <a:rPr lang="en-US" dirty="0" smtClean="0"/>
              <a:t> para </a:t>
            </a:r>
            <a:r>
              <a:rPr lang="en-US" dirty="0" err="1" smtClean="0"/>
              <a:t>transferir</a:t>
            </a:r>
            <a:r>
              <a:rPr lang="en-US" dirty="0" smtClean="0"/>
              <a:t> o dado </a:t>
            </a:r>
            <a:r>
              <a:rPr lang="en-US" dirty="0" err="1" smtClean="0"/>
              <a:t>convertido</a:t>
            </a:r>
            <a:r>
              <a:rPr lang="en-US" dirty="0" smtClean="0"/>
              <a:t> do </a:t>
            </a:r>
            <a:r>
              <a:rPr lang="en-US" dirty="0" err="1" smtClean="0"/>
              <a:t>grupo</a:t>
            </a:r>
            <a:r>
              <a:rPr lang="en-US" dirty="0" smtClean="0"/>
              <a:t> regular de </a:t>
            </a:r>
            <a:r>
              <a:rPr lang="en-US" dirty="0" err="1" smtClean="0"/>
              <a:t>canais</a:t>
            </a:r>
            <a:r>
              <a:rPr lang="en-US" dirty="0" smtClean="0"/>
              <a:t> para SRAM </a:t>
            </a:r>
            <a:r>
              <a:rPr lang="en-US" dirty="0" err="1" smtClean="0"/>
              <a:t>após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conversão</a:t>
            </a:r>
            <a:r>
              <a:rPr lang="en-US" dirty="0" smtClean="0"/>
              <a:t> de canal regular.</a:t>
            </a:r>
          </a:p>
          <a:p>
            <a:r>
              <a:rPr lang="en-US" dirty="0" smtClean="0"/>
              <a:t>O bit </a:t>
            </a:r>
            <a:r>
              <a:rPr lang="en-US" b="1" dirty="0" smtClean="0">
                <a:solidFill>
                  <a:srgbClr val="FF0000"/>
                </a:solidFill>
              </a:rPr>
              <a:t>EOC</a:t>
            </a:r>
            <a:r>
              <a:rPr lang="en-US" dirty="0" smtClean="0"/>
              <a:t>  é </a:t>
            </a:r>
            <a:r>
              <a:rPr lang="en-US" dirty="0" err="1" smtClean="0"/>
              <a:t>setado</a:t>
            </a:r>
            <a:r>
              <a:rPr lang="en-US" dirty="0" smtClean="0"/>
              <a:t> no </a:t>
            </a:r>
            <a:r>
              <a:rPr lang="en-US" b="1" dirty="0" smtClean="0">
                <a:solidFill>
                  <a:srgbClr val="FF0000"/>
                </a:solidFill>
              </a:rPr>
              <a:t>ADC_SR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No final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sequência</a:t>
            </a:r>
            <a:r>
              <a:rPr lang="en-US" dirty="0" smtClean="0"/>
              <a:t> do </a:t>
            </a:r>
            <a:r>
              <a:rPr lang="en-US" dirty="0" err="1" smtClean="0"/>
              <a:t>grupo</a:t>
            </a:r>
            <a:r>
              <a:rPr lang="en-US" dirty="0" smtClean="0"/>
              <a:t> regular SE o </a:t>
            </a:r>
            <a:r>
              <a:rPr lang="en-US" b="1" dirty="0" smtClean="0">
                <a:solidFill>
                  <a:srgbClr val="FF0000"/>
                </a:solidFill>
              </a:rPr>
              <a:t>EOCS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bit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zerado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Ao</a:t>
            </a:r>
            <a:r>
              <a:rPr lang="en-US" dirty="0" smtClean="0"/>
              <a:t> final da </a:t>
            </a:r>
            <a:r>
              <a:rPr lang="en-US" dirty="0" err="1" smtClean="0"/>
              <a:t>coversão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canal regular SE o bit </a:t>
            </a:r>
            <a:r>
              <a:rPr lang="en-US" b="1" dirty="0" smtClean="0">
                <a:solidFill>
                  <a:srgbClr val="FF0000"/>
                </a:solidFill>
              </a:rPr>
              <a:t>EOCS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setado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Os</a:t>
            </a:r>
            <a:r>
              <a:rPr lang="en-US" dirty="0" smtClean="0"/>
              <a:t> dados </a:t>
            </a:r>
            <a:r>
              <a:rPr lang="en-US" dirty="0" err="1" smtClean="0"/>
              <a:t>convertidos</a:t>
            </a:r>
            <a:r>
              <a:rPr lang="en-US" dirty="0" smtClean="0"/>
              <a:t> de </a:t>
            </a:r>
            <a:r>
              <a:rPr lang="en-US" dirty="0" err="1" smtClean="0"/>
              <a:t>canais</a:t>
            </a:r>
            <a:r>
              <a:rPr lang="en-US" dirty="0" smtClean="0"/>
              <a:t> </a:t>
            </a:r>
            <a:r>
              <a:rPr lang="en-US" dirty="0" err="1" smtClean="0"/>
              <a:t>injetado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armazenados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registradores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ADC_JDRx</a:t>
            </a:r>
            <a:r>
              <a:rPr lang="en-US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685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Organização</a:t>
            </a:r>
            <a:r>
              <a:rPr lang="en-US" b="1" dirty="0" smtClean="0"/>
              <a:t> (</a:t>
            </a:r>
            <a:r>
              <a:rPr lang="en-US" b="1" dirty="0" err="1" smtClean="0"/>
              <a:t>resumida</a:t>
            </a:r>
            <a:r>
              <a:rPr lang="en-US" b="1" dirty="0" smtClean="0"/>
              <a:t>)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Introdução</a:t>
            </a:r>
            <a:endParaRPr lang="en-US" dirty="0" smtClean="0"/>
          </a:p>
          <a:p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Recursos</a:t>
            </a:r>
            <a:endParaRPr lang="en-US" dirty="0" smtClean="0"/>
          </a:p>
          <a:p>
            <a:r>
              <a:rPr lang="en-US" dirty="0" err="1" smtClean="0"/>
              <a:t>Pinos</a:t>
            </a:r>
            <a:r>
              <a:rPr lang="en-US" dirty="0" smtClean="0"/>
              <a:t> do ADC</a:t>
            </a:r>
          </a:p>
          <a:p>
            <a:r>
              <a:rPr lang="en-US" dirty="0" smtClean="0"/>
              <a:t>ADC ON/OFF</a:t>
            </a:r>
          </a:p>
          <a:p>
            <a:r>
              <a:rPr lang="en-US" dirty="0" smtClean="0"/>
              <a:t>ADC Clock</a:t>
            </a:r>
          </a:p>
          <a:p>
            <a:r>
              <a:rPr lang="en-US" dirty="0" err="1" smtClean="0"/>
              <a:t>Seleção</a:t>
            </a:r>
            <a:r>
              <a:rPr lang="en-US" dirty="0" smtClean="0"/>
              <a:t> de Canal</a:t>
            </a:r>
          </a:p>
          <a:p>
            <a:r>
              <a:rPr lang="en-US" dirty="0" err="1" smtClean="0"/>
              <a:t>Conversão</a:t>
            </a:r>
            <a:r>
              <a:rPr lang="en-US" dirty="0" smtClean="0"/>
              <a:t> regular</a:t>
            </a:r>
          </a:p>
          <a:p>
            <a:r>
              <a:rPr lang="en-US" dirty="0" err="1" smtClean="0"/>
              <a:t>Conversão</a:t>
            </a:r>
            <a:r>
              <a:rPr lang="en-US" dirty="0" smtClean="0"/>
              <a:t> </a:t>
            </a:r>
            <a:r>
              <a:rPr lang="en-US" dirty="0" err="1" smtClean="0"/>
              <a:t>injetada</a:t>
            </a:r>
            <a:endParaRPr lang="en-US" dirty="0" smtClean="0"/>
          </a:p>
          <a:p>
            <a:r>
              <a:rPr lang="en-US" dirty="0" err="1" smtClean="0"/>
              <a:t>Modos</a:t>
            </a:r>
            <a:r>
              <a:rPr lang="en-US" dirty="0" smtClean="0"/>
              <a:t> de </a:t>
            </a:r>
            <a:r>
              <a:rPr lang="en-US" dirty="0" err="1" smtClean="0"/>
              <a:t>conversão</a:t>
            </a:r>
            <a:endParaRPr lang="en-US" dirty="0" smtClean="0"/>
          </a:p>
          <a:p>
            <a:r>
              <a:rPr lang="en-US" dirty="0" err="1" smtClean="0"/>
              <a:t>Alinhamento</a:t>
            </a:r>
            <a:endParaRPr lang="en-US" dirty="0" smtClean="0"/>
          </a:p>
          <a:p>
            <a:r>
              <a:rPr lang="en-US" dirty="0" err="1" smtClean="0"/>
              <a:t>Manuseio</a:t>
            </a:r>
            <a:r>
              <a:rPr lang="en-US" dirty="0" smtClean="0"/>
              <a:t> dos dados</a:t>
            </a:r>
          </a:p>
          <a:p>
            <a:r>
              <a:rPr lang="en-US" dirty="0" smtClean="0"/>
              <a:t>Sensor de </a:t>
            </a:r>
            <a:r>
              <a:rPr lang="en-US" dirty="0" err="1" smtClean="0"/>
              <a:t>Temperatura</a:t>
            </a:r>
            <a:endParaRPr lang="en-US" dirty="0" smtClean="0"/>
          </a:p>
          <a:p>
            <a:r>
              <a:rPr lang="en-US" dirty="0" err="1" smtClean="0"/>
              <a:t>Fonte</a:t>
            </a:r>
            <a:r>
              <a:rPr lang="en-US" dirty="0" smtClean="0"/>
              <a:t> de </a:t>
            </a:r>
            <a:r>
              <a:rPr lang="en-US" dirty="0" err="1" smtClean="0"/>
              <a:t>interrupções</a:t>
            </a:r>
            <a:r>
              <a:rPr lang="en-US" dirty="0" smtClean="0"/>
              <a:t> do ADC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404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Gerenciamento</a:t>
            </a:r>
            <a:r>
              <a:rPr lang="en-US" b="1" dirty="0" smtClean="0"/>
              <a:t> de canal </a:t>
            </a:r>
            <a:r>
              <a:rPr lang="en-US" b="1" dirty="0" err="1" smtClean="0"/>
              <a:t>injetado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rmAutofit/>
          </a:bodyPr>
          <a:lstStyle/>
          <a:p>
            <a:r>
              <a:rPr lang="en-US" dirty="0" smtClean="0"/>
              <a:t>Tem-se a </a:t>
            </a:r>
            <a:r>
              <a:rPr lang="en-US" dirty="0" err="1" smtClean="0"/>
              <a:t>injeção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disparo</a:t>
            </a:r>
            <a:r>
              <a:rPr lang="en-US" dirty="0" smtClean="0"/>
              <a:t> e a auto-</a:t>
            </a:r>
            <a:r>
              <a:rPr lang="en-US" dirty="0" err="1" smtClean="0"/>
              <a:t>injeção</a:t>
            </a:r>
            <a:r>
              <a:rPr lang="en-US" dirty="0" smtClean="0"/>
              <a:t>.</a:t>
            </a:r>
          </a:p>
          <a:p>
            <a:r>
              <a:rPr lang="en-US" b="1" i="1" dirty="0" err="1" smtClean="0"/>
              <a:t>Injeção</a:t>
            </a:r>
            <a:r>
              <a:rPr lang="en-US" b="1" i="1" dirty="0" smtClean="0"/>
              <a:t> </a:t>
            </a:r>
            <a:r>
              <a:rPr lang="en-US" b="1" i="1" dirty="0" err="1" smtClean="0"/>
              <a:t>por</a:t>
            </a:r>
            <a:r>
              <a:rPr lang="en-US" b="1" i="1" dirty="0" smtClean="0"/>
              <a:t> </a:t>
            </a:r>
            <a:r>
              <a:rPr lang="en-US" b="1" i="1" dirty="0" err="1" smtClean="0"/>
              <a:t>disparo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FF0000"/>
                </a:solidFill>
              </a:rPr>
              <a:t>JAUTO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do </a:t>
            </a:r>
            <a:r>
              <a:rPr lang="en-US" b="1" dirty="0" smtClean="0">
                <a:solidFill>
                  <a:srgbClr val="FF0000"/>
                </a:solidFill>
              </a:rPr>
              <a:t>ADC_CR1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zero:</a:t>
            </a:r>
          </a:p>
          <a:p>
            <a:pPr lvl="1"/>
            <a:r>
              <a:rPr lang="en-US" dirty="0" err="1" smtClean="0"/>
              <a:t>Inicie</a:t>
            </a:r>
            <a:r>
              <a:rPr lang="en-US" dirty="0" smtClean="0"/>
              <a:t> a </a:t>
            </a:r>
            <a:r>
              <a:rPr lang="en-US" dirty="0" err="1" smtClean="0"/>
              <a:t>conversão</a:t>
            </a:r>
            <a:r>
              <a:rPr lang="en-US" dirty="0" smtClean="0"/>
              <a:t> de um </a:t>
            </a:r>
            <a:r>
              <a:rPr lang="en-US" dirty="0" err="1" smtClean="0"/>
              <a:t>grupo</a:t>
            </a:r>
            <a:r>
              <a:rPr lang="en-US" dirty="0" smtClean="0"/>
              <a:t> de </a:t>
            </a:r>
            <a:r>
              <a:rPr lang="en-US" dirty="0" err="1" smtClean="0"/>
              <a:t>canais</a:t>
            </a:r>
            <a:r>
              <a:rPr lang="en-US" dirty="0" smtClean="0"/>
              <a:t> </a:t>
            </a:r>
            <a:r>
              <a:rPr lang="en-US" dirty="0" err="1" smtClean="0"/>
              <a:t>regulares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disparo</a:t>
            </a:r>
            <a:r>
              <a:rPr lang="en-US" dirty="0" smtClean="0"/>
              <a:t> </a:t>
            </a:r>
            <a:r>
              <a:rPr lang="en-US" dirty="0" err="1" smtClean="0"/>
              <a:t>externo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setando</a:t>
            </a:r>
            <a:r>
              <a:rPr lang="en-US" dirty="0" smtClean="0"/>
              <a:t> o bit </a:t>
            </a:r>
            <a:r>
              <a:rPr lang="en-US" b="1" dirty="0" smtClean="0">
                <a:solidFill>
                  <a:srgbClr val="FF0000"/>
                </a:solidFill>
              </a:rPr>
              <a:t>SWSTART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de </a:t>
            </a:r>
            <a:r>
              <a:rPr lang="en-US" b="1" dirty="0" smtClean="0">
                <a:solidFill>
                  <a:srgbClr val="FF0000"/>
                </a:solidFill>
              </a:rPr>
              <a:t>ADC_CR2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 um </a:t>
            </a:r>
            <a:r>
              <a:rPr lang="en-US" dirty="0" err="1" smtClean="0"/>
              <a:t>disparo</a:t>
            </a:r>
            <a:r>
              <a:rPr lang="en-US" dirty="0" smtClean="0"/>
              <a:t> </a:t>
            </a:r>
            <a:r>
              <a:rPr lang="en-US" dirty="0" err="1" smtClean="0"/>
              <a:t>injetado</a:t>
            </a:r>
            <a:r>
              <a:rPr lang="en-US" dirty="0" smtClean="0"/>
              <a:t> </a:t>
            </a:r>
            <a:r>
              <a:rPr lang="en-US" dirty="0" err="1" smtClean="0"/>
              <a:t>externo</a:t>
            </a:r>
            <a:r>
              <a:rPr lang="en-US" dirty="0" smtClean="0"/>
              <a:t> </a:t>
            </a:r>
            <a:r>
              <a:rPr lang="en-US" dirty="0" err="1" smtClean="0"/>
              <a:t>ocorrer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se o bit </a:t>
            </a:r>
            <a:r>
              <a:rPr lang="en-US" b="1" dirty="0" smtClean="0">
                <a:solidFill>
                  <a:srgbClr val="FF0000"/>
                </a:solidFill>
              </a:rPr>
              <a:t>JSWSTART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setado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a </a:t>
            </a:r>
            <a:r>
              <a:rPr lang="en-US" dirty="0" err="1" smtClean="0"/>
              <a:t>conversão</a:t>
            </a:r>
            <a:r>
              <a:rPr lang="en-US" dirty="0" smtClean="0"/>
              <a:t> de um </a:t>
            </a:r>
            <a:r>
              <a:rPr lang="en-US" dirty="0" err="1" smtClean="0"/>
              <a:t>grupo</a:t>
            </a:r>
            <a:r>
              <a:rPr lang="en-US" dirty="0" smtClean="0"/>
              <a:t> regular de </a:t>
            </a:r>
            <a:r>
              <a:rPr lang="en-US" dirty="0" err="1" smtClean="0"/>
              <a:t>canais</a:t>
            </a:r>
            <a:r>
              <a:rPr lang="en-US" dirty="0" smtClean="0"/>
              <a:t>, a </a:t>
            </a:r>
            <a:r>
              <a:rPr lang="en-US" dirty="0" err="1" smtClean="0"/>
              <a:t>conversão</a:t>
            </a:r>
            <a:r>
              <a:rPr lang="en-US" dirty="0" smtClean="0"/>
              <a:t> </a:t>
            </a:r>
            <a:r>
              <a:rPr lang="en-US" dirty="0" err="1" smtClean="0"/>
              <a:t>corrente</a:t>
            </a:r>
            <a:r>
              <a:rPr lang="en-US" dirty="0" smtClean="0"/>
              <a:t> é </a:t>
            </a:r>
            <a:r>
              <a:rPr lang="en-US" dirty="0" err="1" smtClean="0"/>
              <a:t>resetada</a:t>
            </a:r>
            <a:r>
              <a:rPr lang="en-US" dirty="0" smtClean="0"/>
              <a:t> e a </a:t>
            </a:r>
            <a:r>
              <a:rPr lang="en-US" dirty="0" err="1" smtClean="0"/>
              <a:t>sequência</a:t>
            </a:r>
            <a:r>
              <a:rPr lang="en-US" dirty="0" smtClean="0"/>
              <a:t> do canal </a:t>
            </a:r>
            <a:r>
              <a:rPr lang="en-US" dirty="0" err="1" smtClean="0"/>
              <a:t>injetado</a:t>
            </a:r>
            <a:r>
              <a:rPr lang="en-US" dirty="0" smtClean="0"/>
              <a:t> </a:t>
            </a:r>
            <a:r>
              <a:rPr lang="en-US" dirty="0" err="1" smtClean="0"/>
              <a:t>chaveia</a:t>
            </a:r>
            <a:r>
              <a:rPr lang="en-US" dirty="0" smtClean="0"/>
              <a:t> para </a:t>
            </a:r>
            <a:r>
              <a:rPr lang="en-US" dirty="0" err="1" smtClean="0"/>
              <a:t>modo</a:t>
            </a:r>
            <a:r>
              <a:rPr lang="en-US" dirty="0" smtClean="0"/>
              <a:t> scan </a:t>
            </a:r>
            <a:r>
              <a:rPr lang="en-US" dirty="0" err="1" smtClean="0"/>
              <a:t>único</a:t>
            </a:r>
            <a:r>
              <a:rPr lang="en-US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4707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Gerenciamento</a:t>
            </a:r>
            <a:r>
              <a:rPr lang="en-US" b="1" dirty="0" smtClean="0"/>
              <a:t> de canal </a:t>
            </a:r>
            <a:r>
              <a:rPr lang="en-US" b="1" dirty="0" err="1" smtClean="0"/>
              <a:t>injetado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 lnSpcReduction="10000"/>
          </a:bodyPr>
          <a:lstStyle/>
          <a:p>
            <a:r>
              <a:rPr lang="en-US" b="1" i="1" dirty="0" smtClean="0"/>
              <a:t>Auto-</a:t>
            </a:r>
            <a:r>
              <a:rPr lang="en-US" b="1" i="1" dirty="0" err="1" smtClean="0"/>
              <a:t>injeção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70C0"/>
                </a:solidFill>
              </a:rPr>
              <a:t>JAUTO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do </a:t>
            </a:r>
            <a:r>
              <a:rPr lang="en-US" b="1" dirty="0" smtClean="0">
                <a:solidFill>
                  <a:srgbClr val="0070C0"/>
                </a:solidFill>
              </a:rPr>
              <a:t>ADC_CR1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setado</a:t>
            </a:r>
            <a:r>
              <a:rPr lang="en-US" dirty="0" smtClean="0"/>
              <a:t>, </a:t>
            </a:r>
            <a:r>
              <a:rPr lang="en-US" dirty="0" err="1" smtClean="0"/>
              <a:t>então</a:t>
            </a:r>
            <a:r>
              <a:rPr lang="en-US" dirty="0" smtClean="0"/>
              <a:t> o </a:t>
            </a:r>
            <a:r>
              <a:rPr lang="en-US" dirty="0" err="1" smtClean="0"/>
              <a:t>grupo</a:t>
            </a:r>
            <a:r>
              <a:rPr lang="en-US" dirty="0" smtClean="0"/>
              <a:t> de </a:t>
            </a:r>
            <a:r>
              <a:rPr lang="en-US" dirty="0" err="1" smtClean="0"/>
              <a:t>canais</a:t>
            </a:r>
            <a:r>
              <a:rPr lang="en-US" dirty="0" smtClean="0"/>
              <a:t> </a:t>
            </a:r>
            <a:r>
              <a:rPr lang="en-US" dirty="0" err="1" smtClean="0"/>
              <a:t>injetados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automaticamente</a:t>
            </a:r>
            <a:r>
              <a:rPr lang="en-US" dirty="0" smtClean="0"/>
              <a:t> </a:t>
            </a:r>
            <a:r>
              <a:rPr lang="en-US" dirty="0" err="1" smtClean="0"/>
              <a:t>convertidos</a:t>
            </a:r>
            <a:r>
              <a:rPr lang="en-US" dirty="0" smtClean="0"/>
              <a:t> </a:t>
            </a:r>
            <a:r>
              <a:rPr lang="en-US" dirty="0" err="1" smtClean="0"/>
              <a:t>após</a:t>
            </a:r>
            <a:r>
              <a:rPr lang="en-US" dirty="0" smtClean="0"/>
              <a:t> o </a:t>
            </a:r>
            <a:r>
              <a:rPr lang="en-US" dirty="0" err="1" smtClean="0"/>
              <a:t>grupo</a:t>
            </a:r>
            <a:r>
              <a:rPr lang="en-US" dirty="0" smtClean="0"/>
              <a:t> de </a:t>
            </a:r>
            <a:r>
              <a:rPr lang="en-US" dirty="0" err="1" smtClean="0"/>
              <a:t>canais</a:t>
            </a:r>
            <a:r>
              <a:rPr lang="en-US" dirty="0" smtClean="0"/>
              <a:t> </a:t>
            </a:r>
            <a:r>
              <a:rPr lang="en-US" dirty="0" err="1" smtClean="0"/>
              <a:t>regulares</a:t>
            </a:r>
            <a:r>
              <a:rPr lang="en-US" dirty="0" smtClean="0"/>
              <a:t>. Este </a:t>
            </a:r>
            <a:r>
              <a:rPr lang="en-US" dirty="0" err="1" smtClean="0"/>
              <a:t>recurso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para converter um </a:t>
            </a:r>
            <a:r>
              <a:rPr lang="en-US" dirty="0" err="1" smtClean="0"/>
              <a:t>sequência</a:t>
            </a:r>
            <a:r>
              <a:rPr lang="en-US" dirty="0" smtClean="0"/>
              <a:t> de </a:t>
            </a:r>
            <a:r>
              <a:rPr lang="en-US" dirty="0" err="1" smtClean="0"/>
              <a:t>até</a:t>
            </a:r>
            <a:r>
              <a:rPr lang="en-US" dirty="0" smtClean="0"/>
              <a:t> 20 </a:t>
            </a:r>
            <a:r>
              <a:rPr lang="en-US" dirty="0" err="1" smtClean="0"/>
              <a:t>conversões</a:t>
            </a:r>
            <a:r>
              <a:rPr lang="en-US" dirty="0" smtClean="0"/>
              <a:t> </a:t>
            </a:r>
            <a:r>
              <a:rPr lang="en-US" dirty="0" err="1" smtClean="0"/>
              <a:t>programadas</a:t>
            </a:r>
            <a:r>
              <a:rPr lang="en-US" dirty="0" smtClean="0"/>
              <a:t> no </a:t>
            </a:r>
            <a:r>
              <a:rPr lang="en-US" b="1" dirty="0" err="1" smtClean="0">
                <a:solidFill>
                  <a:srgbClr val="0070C0"/>
                </a:solidFill>
              </a:rPr>
              <a:t>ADC_SQRx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e </a:t>
            </a:r>
            <a:r>
              <a:rPr lang="en-US" dirty="0" err="1" smtClean="0"/>
              <a:t>registradores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ADC_JSQR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Neste</a:t>
            </a:r>
            <a:r>
              <a:rPr lang="en-US" dirty="0" smtClean="0"/>
              <a:t> </a:t>
            </a:r>
            <a:r>
              <a:rPr lang="en-US" dirty="0" err="1" smtClean="0"/>
              <a:t>modo</a:t>
            </a:r>
            <a:r>
              <a:rPr lang="en-US" dirty="0" smtClean="0"/>
              <a:t>, </a:t>
            </a:r>
            <a:r>
              <a:rPr lang="en-US" dirty="0" err="1" smtClean="0"/>
              <a:t>disparo</a:t>
            </a:r>
            <a:r>
              <a:rPr lang="en-US" dirty="0" smtClean="0"/>
              <a:t> </a:t>
            </a:r>
            <a:r>
              <a:rPr lang="en-US" dirty="0" err="1" smtClean="0"/>
              <a:t>externo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canais</a:t>
            </a:r>
            <a:r>
              <a:rPr lang="en-US" dirty="0" smtClean="0"/>
              <a:t> </a:t>
            </a:r>
            <a:r>
              <a:rPr lang="en-US" dirty="0" err="1" smtClean="0"/>
              <a:t>injetados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estar</a:t>
            </a:r>
            <a:r>
              <a:rPr lang="en-US" dirty="0" smtClean="0"/>
              <a:t> </a:t>
            </a:r>
            <a:r>
              <a:rPr lang="en-US" dirty="0" err="1" smtClean="0"/>
              <a:t>desativado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 </a:t>
            </a:r>
            <a:r>
              <a:rPr lang="en-US" b="1" dirty="0" smtClean="0">
                <a:solidFill>
                  <a:srgbClr val="0070C0"/>
                </a:solidFill>
              </a:rPr>
              <a:t>CONT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e </a:t>
            </a:r>
            <a:r>
              <a:rPr lang="en-US" b="1" dirty="0" smtClean="0">
                <a:solidFill>
                  <a:srgbClr val="0070C0"/>
                </a:solidFill>
              </a:rPr>
              <a:t>JAUTO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setados</a:t>
            </a:r>
            <a:r>
              <a:rPr lang="en-US" dirty="0" smtClean="0"/>
              <a:t>, </a:t>
            </a:r>
            <a:r>
              <a:rPr lang="en-US" dirty="0" err="1" smtClean="0"/>
              <a:t>canais</a:t>
            </a:r>
            <a:r>
              <a:rPr lang="en-US" dirty="0" smtClean="0"/>
              <a:t> </a:t>
            </a:r>
            <a:r>
              <a:rPr lang="en-US" dirty="0" err="1" smtClean="0"/>
              <a:t>regulares</a:t>
            </a:r>
            <a:r>
              <a:rPr lang="en-US" dirty="0" smtClean="0"/>
              <a:t> </a:t>
            </a:r>
            <a:r>
              <a:rPr lang="en-US" dirty="0" err="1" smtClean="0"/>
              <a:t>seguidos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injetados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continuamente</a:t>
            </a:r>
            <a:r>
              <a:rPr lang="en-US" dirty="0" smtClean="0"/>
              <a:t> </a:t>
            </a:r>
            <a:r>
              <a:rPr lang="en-US" dirty="0" err="1" smtClean="0"/>
              <a:t>convertidos</a:t>
            </a:r>
            <a:r>
              <a:rPr lang="en-US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7756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Modo</a:t>
            </a:r>
            <a:r>
              <a:rPr lang="en-US" b="1" dirty="0" smtClean="0"/>
              <a:t> </a:t>
            </a:r>
            <a:r>
              <a:rPr lang="en-US" b="1" dirty="0" err="1" smtClean="0"/>
              <a:t>descontinuo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rmAutofit/>
          </a:bodyPr>
          <a:lstStyle/>
          <a:p>
            <a:r>
              <a:rPr lang="en-US" i="1" dirty="0" err="1" smtClean="0"/>
              <a:t>Grupo</a:t>
            </a:r>
            <a:r>
              <a:rPr lang="en-US" i="1" dirty="0" smtClean="0"/>
              <a:t> regular</a:t>
            </a:r>
            <a:r>
              <a:rPr lang="en-US" dirty="0" smtClean="0"/>
              <a:t>: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modo</a:t>
            </a:r>
            <a:r>
              <a:rPr lang="en-US" dirty="0" smtClean="0"/>
              <a:t> é </a:t>
            </a:r>
            <a:r>
              <a:rPr lang="en-US" dirty="0" err="1" smtClean="0"/>
              <a:t>habilitado</a:t>
            </a:r>
            <a:r>
              <a:rPr lang="en-US" dirty="0" smtClean="0"/>
              <a:t> </a:t>
            </a:r>
            <a:r>
              <a:rPr lang="en-US" dirty="0" err="1" smtClean="0"/>
              <a:t>setando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DISCEN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no </a:t>
            </a:r>
            <a:r>
              <a:rPr lang="en-US" b="1" dirty="0" smtClean="0">
                <a:solidFill>
                  <a:srgbClr val="0070C0"/>
                </a:solidFill>
              </a:rPr>
              <a:t>ADC_CR1</a:t>
            </a:r>
            <a:r>
              <a:rPr lang="en-US" dirty="0" smtClean="0"/>
              <a:t>.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para um </a:t>
            </a:r>
            <a:r>
              <a:rPr lang="en-US" dirty="0" err="1" smtClean="0"/>
              <a:t>curta</a:t>
            </a:r>
            <a:r>
              <a:rPr lang="en-US" dirty="0" smtClean="0"/>
              <a:t> </a:t>
            </a:r>
            <a:r>
              <a:rPr lang="en-US" dirty="0" err="1" smtClean="0"/>
              <a:t>sequencia</a:t>
            </a:r>
            <a:r>
              <a:rPr lang="en-US" dirty="0" smtClean="0"/>
              <a:t> de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conversões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 &lt; 9) </a:t>
            </a:r>
            <a:r>
              <a:rPr lang="en-US" dirty="0" err="1" smtClean="0"/>
              <a:t>que</a:t>
            </a:r>
            <a:r>
              <a:rPr lang="en-US" dirty="0" smtClean="0"/>
              <a:t> é parte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sequência</a:t>
            </a:r>
            <a:r>
              <a:rPr lang="en-US" dirty="0" smtClean="0"/>
              <a:t> de </a:t>
            </a:r>
            <a:r>
              <a:rPr lang="en-US" dirty="0" err="1" smtClean="0"/>
              <a:t>conversões</a:t>
            </a:r>
            <a:r>
              <a:rPr lang="en-US" dirty="0" smtClean="0"/>
              <a:t> </a:t>
            </a:r>
            <a:r>
              <a:rPr lang="en-US" dirty="0" err="1" smtClean="0"/>
              <a:t>selecionadas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registradores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ADC_SQRx</a:t>
            </a:r>
            <a:r>
              <a:rPr lang="en-US" dirty="0" smtClean="0"/>
              <a:t>. O valor </a:t>
            </a:r>
            <a:r>
              <a:rPr lang="en-US" i="1" dirty="0" smtClean="0"/>
              <a:t>n</a:t>
            </a:r>
            <a:r>
              <a:rPr lang="en-US" dirty="0" smtClean="0"/>
              <a:t> é </a:t>
            </a:r>
            <a:r>
              <a:rPr lang="en-US" dirty="0" err="1" smtClean="0"/>
              <a:t>escrito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bits </a:t>
            </a:r>
            <a:r>
              <a:rPr lang="en-US" b="1" dirty="0" smtClean="0">
                <a:solidFill>
                  <a:srgbClr val="0070C0"/>
                </a:solidFill>
              </a:rPr>
              <a:t>DISCNUM[2:0]</a:t>
            </a:r>
            <a:r>
              <a:rPr lang="en-US" dirty="0" smtClean="0"/>
              <a:t> do </a:t>
            </a:r>
            <a:r>
              <a:rPr lang="en-US" b="1" dirty="0" smtClean="0">
                <a:solidFill>
                  <a:srgbClr val="0070C0"/>
                </a:solidFill>
              </a:rPr>
              <a:t>ADC_CR1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Quando</a:t>
            </a:r>
            <a:r>
              <a:rPr lang="en-US" dirty="0" smtClean="0"/>
              <a:t> um </a:t>
            </a:r>
            <a:r>
              <a:rPr lang="en-US" dirty="0" err="1" smtClean="0"/>
              <a:t>disparo</a:t>
            </a:r>
            <a:r>
              <a:rPr lang="en-US" dirty="0" smtClean="0"/>
              <a:t> </a:t>
            </a:r>
            <a:r>
              <a:rPr lang="en-US" dirty="0" err="1" smtClean="0"/>
              <a:t>externo</a:t>
            </a:r>
            <a:r>
              <a:rPr lang="en-US" dirty="0" smtClean="0"/>
              <a:t> </a:t>
            </a:r>
            <a:r>
              <a:rPr lang="en-US" dirty="0" err="1" smtClean="0"/>
              <a:t>ocorre</a:t>
            </a:r>
            <a:r>
              <a:rPr lang="en-US" dirty="0" smtClean="0"/>
              <a:t> </a:t>
            </a:r>
            <a:r>
              <a:rPr lang="en-US" dirty="0" err="1" smtClean="0"/>
              <a:t>iniciam</a:t>
            </a:r>
            <a:r>
              <a:rPr lang="en-US" dirty="0" smtClean="0"/>
              <a:t>-se as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conversões</a:t>
            </a:r>
            <a:r>
              <a:rPr lang="en-US" dirty="0" smtClean="0"/>
              <a:t> </a:t>
            </a:r>
            <a:r>
              <a:rPr lang="en-US" dirty="0" err="1" smtClean="0"/>
              <a:t>selecionadas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a </a:t>
            </a:r>
            <a:r>
              <a:rPr lang="en-US" dirty="0" err="1" smtClean="0"/>
              <a:t>sequência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completa</a:t>
            </a:r>
            <a:r>
              <a:rPr lang="en-US" dirty="0" smtClean="0"/>
              <a:t>. O </a:t>
            </a:r>
            <a:r>
              <a:rPr lang="en-US" dirty="0" err="1" smtClean="0"/>
              <a:t>Comprimento</a:t>
            </a:r>
            <a:r>
              <a:rPr lang="en-US" dirty="0" smtClean="0"/>
              <a:t> da </a:t>
            </a:r>
            <a:r>
              <a:rPr lang="en-US" dirty="0" err="1" smtClean="0"/>
              <a:t>sequência</a:t>
            </a:r>
            <a:r>
              <a:rPr lang="en-US" dirty="0" smtClean="0"/>
              <a:t> é </a:t>
            </a:r>
            <a:r>
              <a:rPr lang="en-US" dirty="0" err="1" smtClean="0"/>
              <a:t>definido</a:t>
            </a:r>
            <a:r>
              <a:rPr lang="en-US" dirty="0" smtClean="0"/>
              <a:t> no bits </a:t>
            </a:r>
            <a:r>
              <a:rPr lang="en-US" b="1" dirty="0" smtClean="0">
                <a:solidFill>
                  <a:srgbClr val="0070C0"/>
                </a:solidFill>
              </a:rPr>
              <a:t>L[3:0]</a:t>
            </a:r>
            <a:r>
              <a:rPr lang="en-US" dirty="0" smtClean="0"/>
              <a:t> do </a:t>
            </a:r>
            <a:r>
              <a:rPr lang="en-US" b="1" dirty="0" smtClean="0">
                <a:solidFill>
                  <a:srgbClr val="0070C0"/>
                </a:solidFill>
              </a:rPr>
              <a:t>ADC_SQR1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8251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Modo</a:t>
            </a:r>
            <a:r>
              <a:rPr lang="en-US" b="1" dirty="0" smtClean="0"/>
              <a:t> </a:t>
            </a:r>
            <a:r>
              <a:rPr lang="en-US" b="1" dirty="0" err="1" smtClean="0"/>
              <a:t>descontinuo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3962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= 3, </a:t>
            </a:r>
            <a:r>
              <a:rPr lang="en-US" dirty="0" err="1" smtClean="0"/>
              <a:t>canais</a:t>
            </a:r>
            <a:r>
              <a:rPr lang="en-US" dirty="0" smtClean="0"/>
              <a:t> a </a:t>
            </a:r>
            <a:r>
              <a:rPr lang="en-US" dirty="0" err="1" smtClean="0"/>
              <a:t>serem</a:t>
            </a:r>
            <a:r>
              <a:rPr lang="en-US" dirty="0" smtClean="0"/>
              <a:t> </a:t>
            </a:r>
            <a:r>
              <a:rPr lang="en-US" dirty="0" err="1" smtClean="0"/>
              <a:t>convertidos</a:t>
            </a:r>
            <a:r>
              <a:rPr lang="en-US" dirty="0" smtClean="0"/>
              <a:t> 0, 1, 2, 3, 6, 7, 9 e 10. No </a:t>
            </a:r>
            <a:r>
              <a:rPr lang="en-US" dirty="0" err="1" smtClean="0"/>
              <a:t>primeiro</a:t>
            </a:r>
            <a:r>
              <a:rPr lang="en-US" dirty="0" smtClean="0"/>
              <a:t> </a:t>
            </a:r>
            <a:r>
              <a:rPr lang="en-US" dirty="0" err="1" smtClean="0"/>
              <a:t>disparo</a:t>
            </a:r>
            <a:r>
              <a:rPr lang="en-US" dirty="0" smtClean="0"/>
              <a:t> </a:t>
            </a:r>
            <a:r>
              <a:rPr lang="en-US" dirty="0" err="1" smtClean="0"/>
              <a:t>converte</a:t>
            </a:r>
            <a:r>
              <a:rPr lang="en-US" dirty="0" smtClean="0"/>
              <a:t>-se 0, 1 e 2 (com </a:t>
            </a:r>
            <a:r>
              <a:rPr lang="en-US" b="1" dirty="0" smtClean="0">
                <a:solidFill>
                  <a:srgbClr val="0070C0"/>
                </a:solidFill>
              </a:rPr>
              <a:t>EOC</a:t>
            </a:r>
            <a:r>
              <a:rPr lang="en-US" dirty="0" smtClean="0"/>
              <a:t> </a:t>
            </a:r>
            <a:r>
              <a:rPr lang="en-US" dirty="0" err="1" smtClean="0"/>
              <a:t>gerado</a:t>
            </a:r>
            <a:r>
              <a:rPr lang="en-US" dirty="0" smtClean="0"/>
              <a:t> 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conversão</a:t>
            </a:r>
            <a:r>
              <a:rPr lang="en-US" dirty="0" smtClean="0"/>
              <a:t>). No </a:t>
            </a:r>
            <a:r>
              <a:rPr lang="en-US" dirty="0" err="1" smtClean="0"/>
              <a:t>segundo</a:t>
            </a:r>
            <a:r>
              <a:rPr lang="en-US" dirty="0" smtClean="0"/>
              <a:t> </a:t>
            </a:r>
            <a:r>
              <a:rPr lang="en-US" dirty="0" err="1" smtClean="0"/>
              <a:t>disparo</a:t>
            </a:r>
            <a:r>
              <a:rPr lang="en-US" dirty="0" smtClean="0"/>
              <a:t> 3, 6 e 7. No </a:t>
            </a:r>
            <a:r>
              <a:rPr lang="en-US" dirty="0" err="1" smtClean="0"/>
              <a:t>terceiro</a:t>
            </a:r>
            <a:r>
              <a:rPr lang="en-US" dirty="0" smtClean="0"/>
              <a:t> 9 e 10. No quarto 0, 1 e 2 </a:t>
            </a:r>
            <a:r>
              <a:rPr lang="en-US" dirty="0" err="1" smtClean="0"/>
              <a:t>novamente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dirty="0" err="1" smtClean="0"/>
              <a:t>descontínuo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com </a:t>
            </a:r>
            <a:r>
              <a:rPr lang="en-US" dirty="0" err="1" smtClean="0"/>
              <a:t>canais</a:t>
            </a:r>
            <a:r>
              <a:rPr lang="en-US" dirty="0" smtClean="0"/>
              <a:t> </a:t>
            </a:r>
            <a:r>
              <a:rPr lang="en-US" dirty="0" err="1" smtClean="0"/>
              <a:t>injetados</a:t>
            </a:r>
            <a:r>
              <a:rPr lang="en-US" dirty="0" smtClean="0"/>
              <a:t>*.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01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Alinhamento</a:t>
            </a:r>
            <a:r>
              <a:rPr lang="en-US" b="1" dirty="0" smtClean="0"/>
              <a:t> dos dados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05400"/>
          </a:xfrm>
        </p:spPr>
        <p:txBody>
          <a:bodyPr>
            <a:normAutofit/>
          </a:bodyPr>
          <a:lstStyle/>
          <a:p>
            <a:r>
              <a:rPr lang="pt-BR" dirty="0" smtClean="0"/>
              <a:t>O bit </a:t>
            </a:r>
            <a:r>
              <a:rPr lang="pt-BR" b="1" dirty="0" smtClean="0">
                <a:solidFill>
                  <a:srgbClr val="00B050"/>
                </a:solidFill>
              </a:rPr>
              <a:t>ALIGN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smtClean="0"/>
              <a:t>no </a:t>
            </a:r>
            <a:r>
              <a:rPr lang="pt-BR" b="1" dirty="0" smtClean="0">
                <a:solidFill>
                  <a:srgbClr val="00B050"/>
                </a:solidFill>
              </a:rPr>
              <a:t>ADC_CR2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smtClean="0"/>
              <a:t>seleciona qual será o alinhamento dos dados após a conversão. Os bits podem ser alinhamento à direita ou à esquerda.</a:t>
            </a:r>
          </a:p>
          <a:p>
            <a:r>
              <a:rPr lang="pt-BR" dirty="0" smtClean="0"/>
              <a:t>O valor de conversão de canais injetados pode ser </a:t>
            </a:r>
            <a:r>
              <a:rPr lang="pt-BR" dirty="0" err="1" smtClean="0"/>
              <a:t>subtraido</a:t>
            </a:r>
            <a:r>
              <a:rPr lang="pt-BR" dirty="0" smtClean="0"/>
              <a:t> de um offset definido pelo usuário, escrito em nos registradores </a:t>
            </a:r>
            <a:r>
              <a:rPr lang="pt-BR" b="1" dirty="0" err="1" smtClean="0">
                <a:solidFill>
                  <a:srgbClr val="00B050"/>
                </a:solidFill>
              </a:rPr>
              <a:t>ADC_JOFRx</a:t>
            </a:r>
            <a:r>
              <a:rPr lang="pt-BR" dirty="0" smtClean="0"/>
              <a:t>, logo o resultado pode ser negativo e o dado é armazenado com extensão do sinal neste caso.</a:t>
            </a:r>
          </a:p>
        </p:txBody>
      </p:sp>
    </p:spTree>
    <p:extLst>
      <p:ext uri="{BB962C8B-B14F-4D97-AF65-F5344CB8AC3E}">
        <p14:creationId xmlns:p14="http://schemas.microsoft.com/office/powerpoint/2010/main" val="1998905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Alinhamento</a:t>
            </a:r>
            <a:r>
              <a:rPr lang="en-US" b="1" dirty="0" smtClean="0"/>
              <a:t> dos dados</a:t>
            </a:r>
            <a:endParaRPr lang="pt-BR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9"/>
          <a:stretch/>
        </p:blipFill>
        <p:spPr bwMode="auto">
          <a:xfrm>
            <a:off x="76200" y="1096068"/>
            <a:ext cx="8991600" cy="2409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00"/>
            <a:ext cx="901511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eta para a direita 3"/>
          <p:cNvSpPr/>
          <p:nvPr/>
        </p:nvSpPr>
        <p:spPr>
          <a:xfrm>
            <a:off x="3124200" y="3048000"/>
            <a:ext cx="2971800" cy="304800"/>
          </a:xfrm>
          <a:prstGeom prst="rightArrow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 rot="10800000">
            <a:off x="3124201" y="3962399"/>
            <a:ext cx="2971800" cy="304800"/>
          </a:xfrm>
          <a:prstGeom prst="rightArrow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682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Tempo de </a:t>
            </a:r>
            <a:r>
              <a:rPr lang="en-US" b="1" dirty="0" err="1" smtClean="0"/>
              <a:t>amostragem</a:t>
            </a:r>
            <a:r>
              <a:rPr lang="en-US" b="1" dirty="0" smtClean="0"/>
              <a:t> </a:t>
            </a:r>
            <a:r>
              <a:rPr lang="en-US" b="1" dirty="0" err="1" smtClean="0"/>
              <a:t>ajustável</a:t>
            </a:r>
            <a:endParaRPr lang="pt-BR" b="1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64163"/>
          </a:xfrm>
        </p:spPr>
        <p:txBody>
          <a:bodyPr/>
          <a:lstStyle/>
          <a:p>
            <a:r>
              <a:rPr lang="pt-BR" dirty="0" smtClean="0"/>
              <a:t>O ADC amostra a tensão de entrada durante um certo número de ciclos de ADCCLK </a:t>
            </a:r>
            <a:r>
              <a:rPr lang="pt-BR" dirty="0" err="1" smtClean="0"/>
              <a:t>clock</a:t>
            </a:r>
            <a:r>
              <a:rPr lang="pt-BR" dirty="0" smtClean="0"/>
              <a:t> que pode ser modificado pelo bits SMP[2:0] dos registradores ADC_SMPR1 e ADC_SMPR2. </a:t>
            </a:r>
          </a:p>
        </p:txBody>
      </p:sp>
    </p:spTree>
    <p:extLst>
      <p:ext uri="{BB962C8B-B14F-4D97-AF65-F5344CB8AC3E}">
        <p14:creationId xmlns:p14="http://schemas.microsoft.com/office/powerpoint/2010/main" val="88872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Disparo</a:t>
            </a:r>
            <a:r>
              <a:rPr lang="en-US" b="1" dirty="0" smtClean="0"/>
              <a:t> </a:t>
            </a:r>
            <a:r>
              <a:rPr lang="en-US" b="1" dirty="0" err="1" smtClean="0"/>
              <a:t>externo</a:t>
            </a:r>
            <a:r>
              <a:rPr lang="en-US" b="1" dirty="0" smtClean="0"/>
              <a:t> de </a:t>
            </a:r>
            <a:r>
              <a:rPr lang="en-US" b="1" dirty="0" err="1" smtClean="0"/>
              <a:t>conversão</a:t>
            </a:r>
            <a:endParaRPr lang="pt-BR" b="1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64163"/>
          </a:xfrm>
        </p:spPr>
        <p:txBody>
          <a:bodyPr/>
          <a:lstStyle/>
          <a:p>
            <a:r>
              <a:rPr lang="pt-BR" dirty="0" smtClean="0"/>
              <a:t>Uma conversão pode ser disparada por evento externo (timer, linha externa, etc.).</a:t>
            </a:r>
          </a:p>
          <a:p>
            <a:r>
              <a:rPr lang="pt-BR" dirty="0" smtClean="0"/>
              <a:t>O disparo externo é habilitado e tem sua polaridade programa pelos bits </a:t>
            </a:r>
            <a:r>
              <a:rPr lang="pt-BR" b="1" dirty="0" smtClean="0">
                <a:solidFill>
                  <a:srgbClr val="00B050"/>
                </a:solidFill>
              </a:rPr>
              <a:t>EXTEN[1:0]</a:t>
            </a:r>
            <a:r>
              <a:rPr lang="pt-BR" dirty="0" smtClean="0"/>
              <a:t> (para modo regular) e </a:t>
            </a:r>
            <a:r>
              <a:rPr lang="pt-BR" b="1" dirty="0" smtClean="0">
                <a:solidFill>
                  <a:srgbClr val="00B050"/>
                </a:solidFill>
              </a:rPr>
              <a:t>JEXTEN[1:0]</a:t>
            </a:r>
            <a:r>
              <a:rPr lang="pt-BR" dirty="0" smtClean="0"/>
              <a:t> (para o modo injetado: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67175"/>
            <a:ext cx="844867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003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34996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Disparo</a:t>
            </a:r>
            <a:r>
              <a:rPr lang="en-US" b="1" dirty="0" smtClean="0"/>
              <a:t> </a:t>
            </a:r>
            <a:r>
              <a:rPr lang="en-US" b="1" dirty="0" err="1" smtClean="0"/>
              <a:t>externo</a:t>
            </a:r>
            <a:r>
              <a:rPr lang="en-US" b="1" dirty="0" smtClean="0"/>
              <a:t> de </a:t>
            </a:r>
            <a:r>
              <a:rPr lang="en-US" b="1" dirty="0" err="1" smtClean="0"/>
              <a:t>conversão</a:t>
            </a:r>
            <a:endParaRPr lang="pt-BR" b="1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364163"/>
          </a:xfrm>
        </p:spPr>
        <p:txBody>
          <a:bodyPr/>
          <a:lstStyle/>
          <a:p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bits EXTSEL[3:0] </a:t>
            </a:r>
            <a:r>
              <a:rPr lang="en-US" dirty="0" err="1" smtClean="0"/>
              <a:t>utilizados</a:t>
            </a:r>
            <a:r>
              <a:rPr lang="en-US" dirty="0" smtClean="0"/>
              <a:t> para </a:t>
            </a:r>
            <a:r>
              <a:rPr lang="en-US" dirty="0" err="1" smtClean="0"/>
              <a:t>selecionar</a:t>
            </a:r>
            <a:r>
              <a:rPr lang="en-US" dirty="0" smtClean="0"/>
              <a:t> a </a:t>
            </a:r>
            <a:r>
              <a:rPr lang="en-US" dirty="0" err="1" smtClean="0"/>
              <a:t>fonte</a:t>
            </a:r>
            <a:r>
              <a:rPr lang="en-US" dirty="0" smtClean="0"/>
              <a:t> de </a:t>
            </a:r>
            <a:r>
              <a:rPr lang="en-US" dirty="0" err="1" smtClean="0"/>
              <a:t>disparo</a:t>
            </a:r>
            <a:r>
              <a:rPr lang="en-US" dirty="0"/>
              <a:t> </a:t>
            </a:r>
            <a:r>
              <a:rPr lang="en-US" dirty="0" smtClean="0"/>
              <a:t>para </a:t>
            </a:r>
            <a:r>
              <a:rPr lang="en-US" dirty="0" err="1" smtClean="0"/>
              <a:t>Ch</a:t>
            </a:r>
            <a:r>
              <a:rPr lang="en-US" dirty="0" smtClean="0"/>
              <a:t> regular: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84454"/>
            <a:ext cx="7226711" cy="527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94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34996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Disparo</a:t>
            </a:r>
            <a:r>
              <a:rPr lang="en-US" b="1" dirty="0" smtClean="0"/>
              <a:t> </a:t>
            </a:r>
            <a:r>
              <a:rPr lang="en-US" b="1" dirty="0" err="1" smtClean="0"/>
              <a:t>externo</a:t>
            </a:r>
            <a:r>
              <a:rPr lang="en-US" b="1" dirty="0" smtClean="0"/>
              <a:t> de </a:t>
            </a:r>
            <a:r>
              <a:rPr lang="en-US" b="1" dirty="0" err="1" smtClean="0"/>
              <a:t>conversão</a:t>
            </a:r>
            <a:endParaRPr lang="pt-BR" b="1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364163"/>
          </a:xfrm>
        </p:spPr>
        <p:txBody>
          <a:bodyPr/>
          <a:lstStyle/>
          <a:p>
            <a:r>
              <a:rPr lang="en-US" dirty="0" smtClean="0"/>
              <a:t>E </a:t>
            </a:r>
            <a:r>
              <a:rPr lang="en-US" dirty="0" err="1" smtClean="0"/>
              <a:t>os</a:t>
            </a:r>
            <a:r>
              <a:rPr lang="en-US" dirty="0" smtClean="0"/>
              <a:t> bits </a:t>
            </a:r>
            <a:r>
              <a:rPr lang="en-US" b="1" dirty="0" smtClean="0">
                <a:solidFill>
                  <a:srgbClr val="00B050"/>
                </a:solidFill>
              </a:rPr>
              <a:t>JEXTSEL[3:0]</a:t>
            </a:r>
            <a:r>
              <a:rPr lang="en-US" dirty="0" smtClean="0"/>
              <a:t> para </a:t>
            </a:r>
            <a:r>
              <a:rPr lang="en-US" dirty="0" err="1" smtClean="0"/>
              <a:t>selecionar</a:t>
            </a:r>
            <a:r>
              <a:rPr lang="en-US" dirty="0" smtClean="0"/>
              <a:t> a </a:t>
            </a:r>
            <a:r>
              <a:rPr lang="en-US" dirty="0" err="1" smtClean="0"/>
              <a:t>fonte</a:t>
            </a:r>
            <a:r>
              <a:rPr lang="en-US" dirty="0" smtClean="0"/>
              <a:t> de </a:t>
            </a:r>
            <a:r>
              <a:rPr lang="en-US" dirty="0" err="1" smtClean="0"/>
              <a:t>disparo</a:t>
            </a:r>
            <a:r>
              <a:rPr lang="en-US" dirty="0"/>
              <a:t> </a:t>
            </a:r>
            <a:r>
              <a:rPr lang="en-US" dirty="0" smtClean="0"/>
              <a:t>para </a:t>
            </a:r>
            <a:r>
              <a:rPr lang="en-US" dirty="0" err="1" smtClean="0"/>
              <a:t>canais</a:t>
            </a:r>
            <a:r>
              <a:rPr lang="en-US" dirty="0" smtClean="0"/>
              <a:t> </a:t>
            </a:r>
            <a:r>
              <a:rPr lang="en-US" dirty="0" err="1" smtClean="0"/>
              <a:t>injetados</a:t>
            </a:r>
            <a:r>
              <a:rPr lang="en-US" dirty="0" smtClean="0"/>
              <a:t>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46" y="1596336"/>
            <a:ext cx="7194754" cy="526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43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Introdução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867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conversor</a:t>
            </a:r>
            <a:r>
              <a:rPr lang="en-US" dirty="0" smtClean="0"/>
              <a:t> A/D do ST32F4xx é do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aproximação</a:t>
            </a:r>
            <a:r>
              <a:rPr lang="en-US" dirty="0" smtClean="0"/>
              <a:t> </a:t>
            </a:r>
            <a:r>
              <a:rPr lang="en-US" dirty="0" err="1" smtClean="0"/>
              <a:t>sucessivas</a:t>
            </a:r>
            <a:r>
              <a:rPr lang="en-US" dirty="0" smtClean="0"/>
              <a:t> com 12 bits de </a:t>
            </a:r>
            <a:r>
              <a:rPr lang="en-US" dirty="0" err="1" smtClean="0"/>
              <a:t>resolução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Possui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19 </a:t>
            </a:r>
            <a:r>
              <a:rPr lang="en-US" dirty="0" err="1" smtClean="0"/>
              <a:t>canais</a:t>
            </a:r>
            <a:r>
              <a:rPr lang="en-US" dirty="0" smtClean="0"/>
              <a:t> </a:t>
            </a:r>
            <a:r>
              <a:rPr lang="en-US" dirty="0" err="1" smtClean="0"/>
              <a:t>multiplexados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permitem</a:t>
            </a:r>
            <a:r>
              <a:rPr lang="en-US" dirty="0" smtClean="0"/>
              <a:t> </a:t>
            </a:r>
            <a:r>
              <a:rPr lang="en-US" dirty="0" err="1" smtClean="0"/>
              <a:t>medir</a:t>
            </a:r>
            <a:r>
              <a:rPr lang="en-US" dirty="0" smtClean="0"/>
              <a:t> 16 </a:t>
            </a:r>
            <a:r>
              <a:rPr lang="en-US" dirty="0" err="1" smtClean="0"/>
              <a:t>sinais</a:t>
            </a:r>
            <a:r>
              <a:rPr lang="en-US" dirty="0" smtClean="0"/>
              <a:t> </a:t>
            </a:r>
            <a:r>
              <a:rPr lang="en-US" dirty="0" err="1" smtClean="0"/>
              <a:t>externos</a:t>
            </a:r>
            <a:r>
              <a:rPr lang="en-US" dirty="0" smtClean="0"/>
              <a:t>, 2 </a:t>
            </a:r>
            <a:r>
              <a:rPr lang="en-US" dirty="0" err="1" smtClean="0"/>
              <a:t>sinais</a:t>
            </a:r>
            <a:r>
              <a:rPr lang="en-US" dirty="0" smtClean="0"/>
              <a:t> </a:t>
            </a:r>
            <a:r>
              <a:rPr lang="en-US" dirty="0" err="1" smtClean="0"/>
              <a:t>internos</a:t>
            </a:r>
            <a:r>
              <a:rPr lang="en-US" dirty="0" smtClean="0"/>
              <a:t> e 1 canal para VBAT.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conversão</a:t>
            </a:r>
            <a:r>
              <a:rPr lang="en-US" dirty="0" smtClean="0"/>
              <a:t> A/D dos </a:t>
            </a:r>
            <a:r>
              <a:rPr lang="en-US" dirty="0" err="1" smtClean="0"/>
              <a:t>canais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realizadas</a:t>
            </a:r>
            <a:r>
              <a:rPr lang="en-US" dirty="0" smtClean="0"/>
              <a:t> de </a:t>
            </a:r>
            <a:r>
              <a:rPr lang="en-US" dirty="0" err="1" smtClean="0"/>
              <a:t>quatro</a:t>
            </a:r>
            <a:r>
              <a:rPr lang="en-US" dirty="0" smtClean="0"/>
              <a:t> </a:t>
            </a:r>
            <a:r>
              <a:rPr lang="en-US" dirty="0" err="1" smtClean="0"/>
              <a:t>maneiras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Single mode;</a:t>
            </a:r>
          </a:p>
          <a:p>
            <a:pPr lvl="1"/>
            <a:r>
              <a:rPr lang="en-US" dirty="0" err="1" smtClean="0"/>
              <a:t>Continuos</a:t>
            </a:r>
            <a:r>
              <a:rPr lang="en-US" dirty="0" smtClean="0"/>
              <a:t> mode;</a:t>
            </a:r>
          </a:p>
          <a:p>
            <a:pPr lvl="1"/>
            <a:r>
              <a:rPr lang="en-US" dirty="0" smtClean="0"/>
              <a:t>Scan;</a:t>
            </a:r>
          </a:p>
          <a:p>
            <a:pPr lvl="1"/>
            <a:r>
              <a:rPr lang="en-US" dirty="0" err="1" smtClean="0"/>
              <a:t>Discontinuos</a:t>
            </a:r>
            <a:r>
              <a:rPr lang="en-US" dirty="0" smtClean="0"/>
              <a:t> mode.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resultado</a:t>
            </a:r>
            <a:r>
              <a:rPr lang="en-US" dirty="0" smtClean="0"/>
              <a:t> da </a:t>
            </a:r>
            <a:r>
              <a:rPr lang="en-US" dirty="0" err="1" smtClean="0"/>
              <a:t>conversão</a:t>
            </a:r>
            <a:r>
              <a:rPr lang="en-US" dirty="0" smtClean="0"/>
              <a:t> é </a:t>
            </a:r>
            <a:r>
              <a:rPr lang="en-US" dirty="0" err="1" smtClean="0"/>
              <a:t>armazenado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registrador</a:t>
            </a:r>
            <a:r>
              <a:rPr lang="en-US" dirty="0" smtClean="0"/>
              <a:t> de 16 bits </a:t>
            </a:r>
            <a:r>
              <a:rPr lang="en-US" dirty="0" err="1" smtClean="0"/>
              <a:t>configurável</a:t>
            </a:r>
            <a:r>
              <a:rPr lang="en-US" dirty="0" smtClean="0"/>
              <a:t> com </a:t>
            </a:r>
            <a:r>
              <a:rPr lang="en-US" dirty="0" err="1" smtClean="0"/>
              <a:t>alinhamento</a:t>
            </a:r>
            <a:r>
              <a:rPr lang="en-US" dirty="0" smtClean="0"/>
              <a:t> a </a:t>
            </a:r>
            <a:r>
              <a:rPr lang="en-US" dirty="0" err="1" smtClean="0"/>
              <a:t>esquerda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direita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Possui</a:t>
            </a:r>
            <a:r>
              <a:rPr lang="en-US" dirty="0" smtClean="0"/>
              <a:t> </a:t>
            </a:r>
            <a:r>
              <a:rPr lang="en-US" dirty="0" err="1" smtClean="0"/>
              <a:t>recurso</a:t>
            </a:r>
            <a:r>
              <a:rPr lang="en-US" dirty="0" smtClean="0"/>
              <a:t> </a:t>
            </a:r>
            <a:r>
              <a:rPr lang="en-US" dirty="0" err="1" smtClean="0"/>
              <a:t>watchtog</a:t>
            </a:r>
            <a:r>
              <a:rPr lang="en-US" dirty="0" smtClean="0"/>
              <a:t> </a:t>
            </a:r>
            <a:r>
              <a:rPr lang="en-US" dirty="0" err="1" smtClean="0"/>
              <a:t>analógico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detectar</a:t>
            </a:r>
            <a:r>
              <a:rPr lang="en-US" dirty="0" smtClean="0"/>
              <a:t> se a </a:t>
            </a:r>
            <a:r>
              <a:rPr lang="en-US" dirty="0" err="1" smtClean="0"/>
              <a:t>entrada</a:t>
            </a:r>
            <a:r>
              <a:rPr lang="en-US" dirty="0" smtClean="0"/>
              <a:t> de </a:t>
            </a:r>
            <a:r>
              <a:rPr lang="en-US" dirty="0" err="1" smtClean="0"/>
              <a:t>tensão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além</a:t>
            </a:r>
            <a:r>
              <a:rPr lang="en-US" dirty="0" smtClean="0"/>
              <a:t> dos </a:t>
            </a:r>
            <a:r>
              <a:rPr lang="en-US" dirty="0" err="1" smtClean="0"/>
              <a:t>limites</a:t>
            </a:r>
            <a:r>
              <a:rPr lang="en-US" dirty="0" smtClean="0"/>
              <a:t> superior e inferior </a:t>
            </a:r>
            <a:r>
              <a:rPr lang="en-US" dirty="0" err="1" smtClean="0"/>
              <a:t>definidos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usuário</a:t>
            </a:r>
            <a:r>
              <a:rPr lang="en-US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169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Disparo</a:t>
            </a:r>
            <a:r>
              <a:rPr lang="en-US" b="1" dirty="0" smtClean="0"/>
              <a:t> </a:t>
            </a:r>
            <a:r>
              <a:rPr lang="en-US" b="1" dirty="0" err="1" smtClean="0"/>
              <a:t>externo</a:t>
            </a:r>
            <a:r>
              <a:rPr lang="en-US" b="1" dirty="0" smtClean="0"/>
              <a:t> de </a:t>
            </a:r>
            <a:r>
              <a:rPr lang="en-US" b="1" dirty="0" err="1" smtClean="0"/>
              <a:t>conversão</a:t>
            </a:r>
            <a:endParaRPr lang="pt-BR" b="1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64163"/>
          </a:xfrm>
        </p:spPr>
        <p:txBody>
          <a:bodyPr/>
          <a:lstStyle/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disparos</a:t>
            </a:r>
            <a:r>
              <a:rPr lang="en-US" dirty="0" smtClean="0"/>
              <a:t> de </a:t>
            </a:r>
            <a:r>
              <a:rPr lang="en-US" dirty="0" err="1" smtClean="0"/>
              <a:t>conversão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realizados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software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meio</a:t>
            </a:r>
            <a:r>
              <a:rPr lang="en-US" dirty="0"/>
              <a:t> dos bits </a:t>
            </a:r>
            <a:r>
              <a:rPr lang="en-US" b="1" dirty="0">
                <a:solidFill>
                  <a:srgbClr val="00B050"/>
                </a:solidFill>
              </a:rPr>
              <a:t>SWSTART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e </a:t>
            </a:r>
            <a:r>
              <a:rPr lang="en-US" b="1" dirty="0" smtClean="0">
                <a:solidFill>
                  <a:srgbClr val="00B050"/>
                </a:solidFill>
              </a:rPr>
              <a:t>JSWSTART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6769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Modo</a:t>
            </a:r>
            <a:r>
              <a:rPr lang="en-US" b="1" dirty="0" smtClean="0"/>
              <a:t> de </a:t>
            </a:r>
            <a:r>
              <a:rPr lang="en-US" b="1" dirty="0" err="1" smtClean="0"/>
              <a:t>conversão</a:t>
            </a:r>
            <a:r>
              <a:rPr lang="en-US" b="1" dirty="0" smtClean="0"/>
              <a:t> </a:t>
            </a:r>
            <a:r>
              <a:rPr lang="en-US" b="1" dirty="0" err="1" smtClean="0"/>
              <a:t>rápido</a:t>
            </a:r>
            <a:endParaRPr lang="pt-BR" b="1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64163"/>
          </a:xfrm>
        </p:spPr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reduzir</a:t>
            </a:r>
            <a:r>
              <a:rPr lang="en-US" dirty="0" smtClean="0"/>
              <a:t> o tempo de </a:t>
            </a:r>
            <a:r>
              <a:rPr lang="en-US" dirty="0" err="1" smtClean="0"/>
              <a:t>conversão</a:t>
            </a:r>
            <a:r>
              <a:rPr lang="en-US" dirty="0" smtClean="0"/>
              <a:t> </a:t>
            </a:r>
            <a:r>
              <a:rPr lang="en-US" dirty="0" err="1" smtClean="0"/>
              <a:t>basta</a:t>
            </a:r>
            <a:r>
              <a:rPr lang="en-US" dirty="0" smtClean="0"/>
              <a:t> </a:t>
            </a:r>
            <a:r>
              <a:rPr lang="en-US" dirty="0" err="1" smtClean="0"/>
              <a:t>reduzir</a:t>
            </a:r>
            <a:r>
              <a:rPr lang="en-US" dirty="0" smtClean="0"/>
              <a:t> a </a:t>
            </a:r>
            <a:r>
              <a:rPr lang="en-US" dirty="0" err="1" smtClean="0"/>
              <a:t>resolução</a:t>
            </a:r>
            <a:r>
              <a:rPr lang="en-US" dirty="0" smtClean="0"/>
              <a:t>. </a:t>
            </a:r>
          </a:p>
          <a:p>
            <a:r>
              <a:rPr lang="en-US" dirty="0" smtClean="0"/>
              <a:t>O tempo de </a:t>
            </a:r>
            <a:r>
              <a:rPr lang="en-US" dirty="0" err="1" smtClean="0"/>
              <a:t>conversão</a:t>
            </a:r>
            <a:r>
              <a:rPr lang="en-US" dirty="0" smtClean="0"/>
              <a:t> para:</a:t>
            </a:r>
          </a:p>
          <a:p>
            <a:pPr lvl="1"/>
            <a:r>
              <a:rPr lang="en-US" dirty="0" smtClean="0"/>
              <a:t>12 bits é 15 ADCCLKs;</a:t>
            </a:r>
          </a:p>
          <a:p>
            <a:pPr lvl="1"/>
            <a:r>
              <a:rPr lang="en-US" dirty="0" smtClean="0"/>
              <a:t>10 bits é 12 ADCCLKs;</a:t>
            </a:r>
          </a:p>
          <a:p>
            <a:pPr lvl="1"/>
            <a:r>
              <a:rPr lang="en-US" dirty="0" smtClean="0"/>
              <a:t>8 bits é 11 ADCCLKs;</a:t>
            </a:r>
          </a:p>
          <a:p>
            <a:pPr lvl="1"/>
            <a:r>
              <a:rPr lang="en-US" dirty="0" smtClean="0"/>
              <a:t>6 bits é 9 ADCCLKs. </a:t>
            </a:r>
          </a:p>
        </p:txBody>
      </p:sp>
    </p:spTree>
    <p:extLst>
      <p:ext uri="{BB962C8B-B14F-4D97-AF65-F5344CB8AC3E}">
        <p14:creationId xmlns:p14="http://schemas.microsoft.com/office/powerpoint/2010/main" val="3717783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Manuseio</a:t>
            </a:r>
            <a:r>
              <a:rPr lang="en-US" b="1" dirty="0" smtClean="0"/>
              <a:t> dos dados </a:t>
            </a:r>
            <a:r>
              <a:rPr lang="en-US" b="1" dirty="0" err="1" smtClean="0"/>
              <a:t>convertidos</a:t>
            </a:r>
            <a:endParaRPr lang="pt-BR" b="1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64163"/>
          </a:xfrm>
        </p:spPr>
        <p:txBody>
          <a:bodyPr/>
          <a:lstStyle/>
          <a:p>
            <a:r>
              <a:rPr lang="pt-BR" dirty="0" smtClean="0"/>
              <a:t>Como os valore convertidos de canais regulares são armazenados em apenas um local (</a:t>
            </a:r>
            <a:r>
              <a:rPr lang="pt-BR" b="1" dirty="0" smtClean="0">
                <a:solidFill>
                  <a:srgbClr val="7030A0"/>
                </a:solidFill>
              </a:rPr>
              <a:t>ADC_DR</a:t>
            </a:r>
            <a:r>
              <a:rPr lang="pt-BR" dirty="0" smtClean="0"/>
              <a:t>) é sensato utilizar DMA para evitar a sobreposição dos dados.</a:t>
            </a:r>
          </a:p>
          <a:p>
            <a:r>
              <a:rPr lang="pt-BR" dirty="0" smtClean="0"/>
              <a:t>Quando DMA está habilitado (bit </a:t>
            </a:r>
            <a:r>
              <a:rPr lang="pt-BR" b="1" dirty="0" smtClean="0">
                <a:solidFill>
                  <a:srgbClr val="7030A0"/>
                </a:solidFill>
              </a:rPr>
              <a:t>DMA</a:t>
            </a:r>
            <a:r>
              <a:rPr lang="pt-BR" dirty="0" smtClean="0"/>
              <a:t> </a:t>
            </a:r>
            <a:r>
              <a:rPr lang="pt-BR" dirty="0" err="1" smtClean="0"/>
              <a:t>setado</a:t>
            </a:r>
            <a:r>
              <a:rPr lang="pt-BR" dirty="0" smtClean="0"/>
              <a:t> em </a:t>
            </a:r>
            <a:r>
              <a:rPr lang="pt-BR" b="1" dirty="0" smtClean="0">
                <a:solidFill>
                  <a:srgbClr val="7030A0"/>
                </a:solidFill>
              </a:rPr>
              <a:t>ADC_CR2</a:t>
            </a:r>
            <a:r>
              <a:rPr lang="pt-BR" dirty="0" smtClean="0"/>
              <a:t>) após cada conversão de um canal regular é gerada um requisição DMA que permite transferir o dado </a:t>
            </a:r>
            <a:r>
              <a:rPr lang="pt-BR" b="1" dirty="0" smtClean="0">
                <a:solidFill>
                  <a:srgbClr val="7030A0"/>
                </a:solidFill>
              </a:rPr>
              <a:t>ADC_DR</a:t>
            </a:r>
            <a:r>
              <a:rPr lang="pt-BR" dirty="0" smtClean="0"/>
              <a:t> para localização destinada por software.</a:t>
            </a:r>
          </a:p>
        </p:txBody>
      </p:sp>
    </p:spTree>
    <p:extLst>
      <p:ext uri="{BB962C8B-B14F-4D97-AF65-F5344CB8AC3E}">
        <p14:creationId xmlns:p14="http://schemas.microsoft.com/office/powerpoint/2010/main" val="1001404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Manuseio</a:t>
            </a:r>
            <a:r>
              <a:rPr lang="en-US" b="1" dirty="0" smtClean="0"/>
              <a:t> dos dados </a:t>
            </a:r>
            <a:r>
              <a:rPr lang="en-US" b="1" dirty="0" err="1" smtClean="0"/>
              <a:t>convertidos</a:t>
            </a:r>
            <a:endParaRPr lang="pt-BR" b="1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64163"/>
          </a:xfrm>
        </p:spPr>
        <p:txBody>
          <a:bodyPr>
            <a:normAutofit/>
          </a:bodyPr>
          <a:lstStyle/>
          <a:p>
            <a:r>
              <a:rPr lang="pt-BR" dirty="0" smtClean="0"/>
              <a:t>Como os valores convertidos de canais regulares são armazenados em apenas um local (</a:t>
            </a:r>
            <a:r>
              <a:rPr lang="pt-BR" b="1" dirty="0" smtClean="0">
                <a:solidFill>
                  <a:srgbClr val="7030A0"/>
                </a:solidFill>
              </a:rPr>
              <a:t>ADC_DR</a:t>
            </a:r>
            <a:r>
              <a:rPr lang="pt-BR" dirty="0" smtClean="0"/>
              <a:t>) é sensato utilizar DMA para evitar a sobreposição dos dados.</a:t>
            </a:r>
          </a:p>
          <a:p>
            <a:r>
              <a:rPr lang="pt-BR" dirty="0" smtClean="0"/>
              <a:t>Quando DMA está habilitado (bit </a:t>
            </a:r>
            <a:r>
              <a:rPr lang="pt-BR" b="1" dirty="0" smtClean="0">
                <a:solidFill>
                  <a:srgbClr val="7030A0"/>
                </a:solidFill>
              </a:rPr>
              <a:t>DMA</a:t>
            </a:r>
            <a:r>
              <a:rPr lang="pt-BR" dirty="0" smtClean="0">
                <a:solidFill>
                  <a:srgbClr val="7030A0"/>
                </a:solidFill>
              </a:rPr>
              <a:t> </a:t>
            </a:r>
            <a:r>
              <a:rPr lang="pt-BR" dirty="0" err="1" smtClean="0"/>
              <a:t>setado</a:t>
            </a:r>
            <a:r>
              <a:rPr lang="pt-BR" dirty="0" smtClean="0"/>
              <a:t> em </a:t>
            </a:r>
            <a:r>
              <a:rPr lang="pt-BR" b="1" dirty="0" smtClean="0">
                <a:solidFill>
                  <a:srgbClr val="7030A0"/>
                </a:solidFill>
              </a:rPr>
              <a:t>ADC_CR2</a:t>
            </a:r>
            <a:r>
              <a:rPr lang="pt-BR" dirty="0" smtClean="0"/>
              <a:t>) após cada conversão de um canal regular é gerada um requisição DMA que permite transferir o dado </a:t>
            </a:r>
            <a:r>
              <a:rPr lang="pt-BR" b="1" dirty="0" smtClean="0">
                <a:solidFill>
                  <a:srgbClr val="7030A0"/>
                </a:solidFill>
              </a:rPr>
              <a:t>ADC_DR</a:t>
            </a:r>
            <a:r>
              <a:rPr lang="pt-BR" dirty="0" smtClean="0">
                <a:solidFill>
                  <a:srgbClr val="7030A0"/>
                </a:solidFill>
              </a:rPr>
              <a:t> </a:t>
            </a:r>
            <a:r>
              <a:rPr lang="pt-BR" dirty="0" smtClean="0"/>
              <a:t>para localização destinada por software.</a:t>
            </a:r>
          </a:p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consulte</a:t>
            </a:r>
            <a:r>
              <a:rPr lang="en-US" dirty="0" smtClean="0">
                <a:sym typeface="Wingdings" panose="05000000000000000000" pitchFamily="2" charset="2"/>
              </a:rPr>
              <a:t> manual.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38232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Manuseio</a:t>
            </a:r>
            <a:r>
              <a:rPr lang="en-US" b="1" dirty="0" smtClean="0"/>
              <a:t> dos dados </a:t>
            </a:r>
            <a:r>
              <a:rPr lang="en-US" b="1" dirty="0" err="1" smtClean="0"/>
              <a:t>convertidos</a:t>
            </a:r>
            <a:endParaRPr lang="pt-BR" b="1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Se as conversões são lentas o suficiente, elas podem ser tratadas por software.</a:t>
            </a:r>
          </a:p>
          <a:p>
            <a:r>
              <a:rPr lang="pt-BR" dirty="0" smtClean="0"/>
              <a:t>Neste caso o bit </a:t>
            </a:r>
            <a:r>
              <a:rPr lang="pt-BR" b="1" dirty="0" smtClean="0">
                <a:solidFill>
                  <a:srgbClr val="7030A0"/>
                </a:solidFill>
              </a:rPr>
              <a:t>EOCS</a:t>
            </a:r>
            <a:r>
              <a:rPr lang="pt-BR" dirty="0" smtClean="0">
                <a:solidFill>
                  <a:srgbClr val="7030A0"/>
                </a:solidFill>
              </a:rPr>
              <a:t> </a:t>
            </a:r>
            <a:r>
              <a:rPr lang="pt-BR" dirty="0" smtClean="0"/>
              <a:t>deve ser </a:t>
            </a:r>
            <a:r>
              <a:rPr lang="pt-BR" dirty="0" err="1" smtClean="0"/>
              <a:t>setado</a:t>
            </a:r>
            <a:r>
              <a:rPr lang="pt-BR" dirty="0" smtClean="0"/>
              <a:t> no </a:t>
            </a:r>
            <a:r>
              <a:rPr lang="pt-BR" b="1" dirty="0" smtClean="0">
                <a:solidFill>
                  <a:srgbClr val="7030A0"/>
                </a:solidFill>
              </a:rPr>
              <a:t>ADC_CR2</a:t>
            </a:r>
            <a:r>
              <a:rPr lang="pt-BR" dirty="0" smtClean="0">
                <a:solidFill>
                  <a:srgbClr val="7030A0"/>
                </a:solidFill>
              </a:rPr>
              <a:t> </a:t>
            </a:r>
            <a:r>
              <a:rPr lang="pt-BR" dirty="0" smtClean="0"/>
              <a:t>para que o bit de estado de </a:t>
            </a:r>
            <a:r>
              <a:rPr lang="pt-BR" b="1" dirty="0" smtClean="0"/>
              <a:t>EOC</a:t>
            </a:r>
            <a:r>
              <a:rPr lang="pt-BR" dirty="0" smtClean="0"/>
              <a:t> seja </a:t>
            </a:r>
            <a:r>
              <a:rPr lang="pt-BR" dirty="0" err="1" smtClean="0"/>
              <a:t>setado</a:t>
            </a:r>
            <a:r>
              <a:rPr lang="pt-BR" dirty="0" smtClean="0"/>
              <a:t> ao fim de cada conversão e não somente no final de uma sequência.  </a:t>
            </a:r>
          </a:p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b="1" dirty="0" smtClean="0"/>
              <a:t>EOCS = 1</a:t>
            </a:r>
            <a:r>
              <a:rPr lang="en-US" dirty="0" smtClean="0"/>
              <a:t>, a </a:t>
            </a:r>
            <a:r>
              <a:rPr lang="en-US" dirty="0" err="1" smtClean="0"/>
              <a:t>detecção</a:t>
            </a:r>
            <a:r>
              <a:rPr lang="en-US" dirty="0" smtClean="0"/>
              <a:t> de overrun é </a:t>
            </a:r>
            <a:r>
              <a:rPr lang="en-US" dirty="0" err="1" smtClean="0"/>
              <a:t>automaticamente</a:t>
            </a:r>
            <a:r>
              <a:rPr lang="en-US" dirty="0" smtClean="0"/>
              <a:t> </a:t>
            </a:r>
            <a:r>
              <a:rPr lang="en-US" dirty="0" err="1" smtClean="0"/>
              <a:t>ligada</a:t>
            </a:r>
            <a:r>
              <a:rPr lang="en-US" dirty="0" smtClean="0"/>
              <a:t>. Logo, 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conversão</a:t>
            </a:r>
            <a:r>
              <a:rPr lang="en-US" dirty="0" smtClean="0"/>
              <a:t>, EOC é </a:t>
            </a:r>
            <a:r>
              <a:rPr lang="en-US" dirty="0" err="1" smtClean="0"/>
              <a:t>setado</a:t>
            </a:r>
            <a:r>
              <a:rPr lang="en-US" dirty="0" smtClean="0"/>
              <a:t> e </a:t>
            </a:r>
            <a:r>
              <a:rPr lang="en-US" b="1" dirty="0" smtClean="0">
                <a:solidFill>
                  <a:srgbClr val="7030A0"/>
                </a:solidFill>
              </a:rPr>
              <a:t>ADC_DR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b="1" i="1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lido.</a:t>
            </a:r>
          </a:p>
          <a:p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ocorra</a:t>
            </a:r>
            <a:r>
              <a:rPr lang="en-US" dirty="0"/>
              <a:t> overrun é </a:t>
            </a:r>
            <a:r>
              <a:rPr lang="en-US" b="1" i="1" dirty="0" err="1"/>
              <a:t>necessário</a:t>
            </a:r>
            <a:r>
              <a:rPr lang="en-US" dirty="0"/>
              <a:t> </a:t>
            </a:r>
            <a:r>
              <a:rPr lang="en-US" dirty="0" err="1"/>
              <a:t>limpar</a:t>
            </a:r>
            <a:r>
              <a:rPr lang="en-US" dirty="0"/>
              <a:t> o bit </a:t>
            </a:r>
            <a:r>
              <a:rPr lang="en-US" b="1" dirty="0">
                <a:solidFill>
                  <a:srgbClr val="FF0000"/>
                </a:solidFill>
              </a:rPr>
              <a:t>OVR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ADC_SR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67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Modo</a:t>
            </a:r>
            <a:r>
              <a:rPr lang="en-US" b="1" dirty="0" smtClean="0"/>
              <a:t> Multi ADC </a:t>
            </a:r>
            <a:endParaRPr lang="pt-BR" b="1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64163"/>
          </a:xfrm>
        </p:spPr>
        <p:txBody>
          <a:bodyPr>
            <a:normAutofit/>
          </a:bodyPr>
          <a:lstStyle/>
          <a:p>
            <a:r>
              <a:rPr lang="en-US" dirty="0" err="1" smtClean="0"/>
              <a:t>Quando</a:t>
            </a:r>
            <a:r>
              <a:rPr lang="en-US" dirty="0" smtClean="0"/>
              <a:t> chip </a:t>
            </a:r>
            <a:r>
              <a:rPr lang="en-US" dirty="0" err="1" smtClean="0"/>
              <a:t>possui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ADC (ADC1, ADC2 e ADC3) </a:t>
            </a:r>
            <a:r>
              <a:rPr lang="en-US" dirty="0" err="1" smtClean="0"/>
              <a:t>pode</a:t>
            </a:r>
            <a:r>
              <a:rPr lang="en-US" dirty="0" smtClean="0"/>
              <a:t>-se </a:t>
            </a:r>
            <a:r>
              <a:rPr lang="en-US" dirty="0" err="1" smtClean="0"/>
              <a:t>trabalhar</a:t>
            </a:r>
            <a:r>
              <a:rPr lang="en-US" dirty="0" smtClean="0"/>
              <a:t> no </a:t>
            </a:r>
            <a:r>
              <a:rPr lang="en-US" dirty="0" err="1" smtClean="0"/>
              <a:t>modo</a:t>
            </a:r>
            <a:r>
              <a:rPr lang="en-US" dirty="0" smtClean="0"/>
              <a:t> multi ADC.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7973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Modo</a:t>
            </a:r>
            <a:r>
              <a:rPr lang="en-US" b="1" dirty="0" smtClean="0"/>
              <a:t> Multi ADC </a:t>
            </a:r>
            <a:endParaRPr lang="pt-BR" b="1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64163"/>
          </a:xfrm>
        </p:spPr>
        <p:txBody>
          <a:bodyPr>
            <a:normAutofit/>
          </a:bodyPr>
          <a:lstStyle/>
          <a:p>
            <a:r>
              <a:rPr lang="en-US" dirty="0" err="1" smtClean="0"/>
              <a:t>Quando</a:t>
            </a:r>
            <a:r>
              <a:rPr lang="en-US" dirty="0" smtClean="0"/>
              <a:t> chip </a:t>
            </a:r>
            <a:r>
              <a:rPr lang="en-US" dirty="0" err="1" smtClean="0"/>
              <a:t>possui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ADC (ADC1, ADC2 e ADC3) </a:t>
            </a:r>
            <a:r>
              <a:rPr lang="en-US" dirty="0" err="1" smtClean="0"/>
              <a:t>pode</a:t>
            </a:r>
            <a:r>
              <a:rPr lang="en-US" dirty="0" smtClean="0"/>
              <a:t>-se </a:t>
            </a:r>
            <a:r>
              <a:rPr lang="en-US" dirty="0" err="1" smtClean="0"/>
              <a:t>trabalhar</a:t>
            </a:r>
            <a:r>
              <a:rPr lang="en-US" dirty="0" smtClean="0"/>
              <a:t> no </a:t>
            </a:r>
            <a:r>
              <a:rPr lang="en-US" dirty="0" err="1" smtClean="0"/>
              <a:t>modo</a:t>
            </a:r>
            <a:r>
              <a:rPr lang="en-US" dirty="0" smtClean="0"/>
              <a:t> multi ADC.</a:t>
            </a:r>
          </a:p>
          <a:p>
            <a:r>
              <a:rPr lang="en-US" i="1" dirty="0" smtClean="0"/>
              <a:t>Este </a:t>
            </a:r>
            <a:r>
              <a:rPr lang="en-US" i="1" dirty="0" err="1" smtClean="0"/>
              <a:t>modo</a:t>
            </a:r>
            <a:r>
              <a:rPr lang="en-US" i="1" dirty="0" smtClean="0"/>
              <a:t> é </a:t>
            </a:r>
            <a:r>
              <a:rPr lang="en-US" b="1" i="1" dirty="0" err="1" smtClean="0"/>
              <a:t>avançado</a:t>
            </a:r>
            <a:r>
              <a:rPr lang="en-US" i="1" dirty="0"/>
              <a:t> </a:t>
            </a:r>
            <a:r>
              <a:rPr lang="en-US" i="1" dirty="0" smtClean="0"/>
              <a:t>e </a:t>
            </a:r>
            <a:r>
              <a:rPr lang="en-US" i="1" dirty="0" err="1" smtClean="0"/>
              <a:t>não</a:t>
            </a:r>
            <a:r>
              <a:rPr lang="en-US" i="1" dirty="0" smtClean="0"/>
              <a:t> </a:t>
            </a:r>
            <a:r>
              <a:rPr lang="en-US" i="1" dirty="0" err="1" smtClean="0"/>
              <a:t>será</a:t>
            </a:r>
            <a:r>
              <a:rPr lang="en-US" i="1" dirty="0" smtClean="0"/>
              <a:t> </a:t>
            </a:r>
            <a:r>
              <a:rPr lang="en-US" i="1" dirty="0" err="1" smtClean="0"/>
              <a:t>mostrado</a:t>
            </a:r>
            <a:r>
              <a:rPr lang="en-US" i="1" dirty="0" smtClean="0"/>
              <a:t> </a:t>
            </a:r>
            <a:r>
              <a:rPr lang="en-US" i="1" dirty="0" err="1" smtClean="0"/>
              <a:t>aqui</a:t>
            </a:r>
            <a:r>
              <a:rPr lang="en-US" i="1" dirty="0" smtClean="0"/>
              <a:t>. </a:t>
            </a:r>
            <a:r>
              <a:rPr lang="en-US" i="1" dirty="0" err="1" smtClean="0"/>
              <a:t>Consulte</a:t>
            </a:r>
            <a:r>
              <a:rPr lang="en-US" i="1" dirty="0" smtClean="0"/>
              <a:t> manual para </a:t>
            </a:r>
            <a:r>
              <a:rPr lang="en-US" i="1" dirty="0" err="1" smtClean="0"/>
              <a:t>detalhes</a:t>
            </a:r>
            <a:r>
              <a:rPr lang="en-US" i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43505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Sensor de </a:t>
            </a:r>
            <a:r>
              <a:rPr lang="en-US" b="1" dirty="0" err="1" smtClean="0"/>
              <a:t>Temperatura</a:t>
            </a:r>
            <a:endParaRPr lang="pt-BR" b="1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64163"/>
          </a:xfrm>
        </p:spPr>
        <p:txBody>
          <a:bodyPr>
            <a:normAutofit/>
          </a:bodyPr>
          <a:lstStyle/>
          <a:p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dispositivos</a:t>
            </a:r>
            <a:r>
              <a:rPr lang="en-US" dirty="0" smtClean="0"/>
              <a:t> STM32F4xx </a:t>
            </a:r>
            <a:r>
              <a:rPr lang="en-US" dirty="0" err="1" smtClean="0"/>
              <a:t>existe</a:t>
            </a:r>
            <a:r>
              <a:rPr lang="en-US" dirty="0" smtClean="0"/>
              <a:t> um sensor de </a:t>
            </a:r>
            <a:r>
              <a:rPr lang="en-US" dirty="0" err="1" smtClean="0"/>
              <a:t>temperatura</a:t>
            </a:r>
            <a:r>
              <a:rPr lang="en-US" dirty="0" smtClean="0"/>
              <a:t> </a:t>
            </a:r>
            <a:r>
              <a:rPr lang="en-US" dirty="0" err="1" smtClean="0"/>
              <a:t>integrado</a:t>
            </a:r>
            <a:r>
              <a:rPr lang="en-US" dirty="0" smtClean="0"/>
              <a:t> à </a:t>
            </a:r>
            <a:r>
              <a:rPr lang="en-US" dirty="0" err="1" smtClean="0"/>
              <a:t>pastilha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STM32F41x e STM32F40x o sensor </a:t>
            </a:r>
            <a:r>
              <a:rPr lang="en-US" dirty="0" err="1" smtClean="0"/>
              <a:t>está</a:t>
            </a:r>
            <a:r>
              <a:rPr lang="en-US" dirty="0" smtClean="0"/>
              <a:t> no </a:t>
            </a:r>
            <a:r>
              <a:rPr lang="en-US" dirty="0" err="1" smtClean="0"/>
              <a:t>internamente</a:t>
            </a:r>
            <a:r>
              <a:rPr lang="en-US" dirty="0" smtClean="0"/>
              <a:t> </a:t>
            </a:r>
            <a:r>
              <a:rPr lang="en-US" dirty="0" err="1" smtClean="0"/>
              <a:t>conectado</a:t>
            </a:r>
            <a:r>
              <a:rPr lang="en-US" dirty="0" smtClean="0"/>
              <a:t> no canal ADC1_IN16.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temperatura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lida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faixa</a:t>
            </a:r>
            <a:r>
              <a:rPr lang="en-US" dirty="0" smtClean="0"/>
              <a:t> de –40</a:t>
            </a:r>
            <a:r>
              <a:rPr lang="en-US" baseline="30000" dirty="0" smtClean="0"/>
              <a:t>o</a:t>
            </a:r>
            <a:r>
              <a:rPr lang="en-US" dirty="0" smtClean="0"/>
              <a:t>C a +125 </a:t>
            </a:r>
            <a:r>
              <a:rPr lang="en-US" baseline="30000" dirty="0" err="1" smtClean="0"/>
              <a:t>o</a:t>
            </a:r>
            <a:r>
              <a:rPr lang="en-US" dirty="0" err="1" smtClean="0"/>
              <a:t>C</a:t>
            </a:r>
            <a:r>
              <a:rPr lang="en-US" dirty="0" smtClean="0"/>
              <a:t> com </a:t>
            </a:r>
            <a:r>
              <a:rPr lang="en-US" dirty="0" err="1" smtClean="0"/>
              <a:t>precisão</a:t>
            </a:r>
            <a:r>
              <a:rPr lang="en-US" dirty="0" smtClean="0"/>
              <a:t> de ±1,5 </a:t>
            </a:r>
            <a:r>
              <a:rPr lang="en-US" baseline="30000" dirty="0" err="1" smtClean="0"/>
              <a:t>o</a:t>
            </a:r>
            <a:r>
              <a:rPr lang="en-US" dirty="0" err="1" smtClean="0"/>
              <a:t>C.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47222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Sensor de </a:t>
            </a:r>
            <a:r>
              <a:rPr lang="en-US" b="1" dirty="0" err="1" smtClean="0"/>
              <a:t>Temperatura</a:t>
            </a:r>
            <a:endParaRPr lang="pt-BR" b="1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64163"/>
          </a:xfrm>
        </p:spPr>
        <p:txBody>
          <a:bodyPr>
            <a:normAutofit/>
          </a:bodyPr>
          <a:lstStyle/>
          <a:p>
            <a:r>
              <a:rPr lang="en-US" dirty="0" smtClean="0"/>
              <a:t>Para </a:t>
            </a:r>
            <a:r>
              <a:rPr lang="en-US" dirty="0" err="1" smtClean="0"/>
              <a:t>ler</a:t>
            </a:r>
            <a:r>
              <a:rPr lang="en-US" dirty="0" smtClean="0"/>
              <a:t> a </a:t>
            </a:r>
            <a:r>
              <a:rPr lang="en-US" dirty="0" err="1" smtClean="0"/>
              <a:t>temperatura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Selecione</a:t>
            </a:r>
            <a:r>
              <a:rPr lang="en-US" dirty="0" smtClean="0"/>
              <a:t> ADC1_IN16;</a:t>
            </a:r>
          </a:p>
          <a:p>
            <a:pPr lvl="1"/>
            <a:r>
              <a:rPr lang="en-US" dirty="0" err="1" smtClean="0"/>
              <a:t>Selecione</a:t>
            </a:r>
            <a:r>
              <a:rPr lang="en-US" dirty="0" smtClean="0"/>
              <a:t> um tempo de </a:t>
            </a:r>
            <a:r>
              <a:rPr lang="en-US" dirty="0" err="1" smtClean="0"/>
              <a:t>amostragem</a:t>
            </a:r>
            <a:r>
              <a:rPr lang="en-US" dirty="0" smtClean="0"/>
              <a:t> </a:t>
            </a:r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mínimo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Set TSVREFE </a:t>
            </a:r>
            <a:r>
              <a:rPr lang="en-US" dirty="0"/>
              <a:t>bit </a:t>
            </a:r>
            <a:r>
              <a:rPr lang="en-US" dirty="0" smtClean="0"/>
              <a:t>no </a:t>
            </a:r>
            <a:r>
              <a:rPr lang="en-US" dirty="0" err="1" smtClean="0"/>
              <a:t>registrador</a:t>
            </a:r>
            <a:r>
              <a:rPr lang="en-US" dirty="0" smtClean="0"/>
              <a:t> </a:t>
            </a:r>
            <a:r>
              <a:rPr lang="en-US" dirty="0"/>
              <a:t>ADC_CCR </a:t>
            </a:r>
            <a:r>
              <a:rPr lang="en-US" dirty="0" smtClean="0"/>
              <a:t>para </a:t>
            </a:r>
            <a:r>
              <a:rPr lang="en-US" dirty="0" err="1" smtClean="0"/>
              <a:t>acordar</a:t>
            </a:r>
            <a:r>
              <a:rPr lang="en-US" dirty="0" smtClean="0"/>
              <a:t> o sensor de </a:t>
            </a:r>
            <a:r>
              <a:rPr lang="en-US" dirty="0" err="1" smtClean="0"/>
              <a:t>temperatura</a:t>
            </a:r>
            <a:r>
              <a:rPr lang="en-US" dirty="0" smtClean="0"/>
              <a:t> do </a:t>
            </a:r>
            <a:r>
              <a:rPr lang="en-US" dirty="0" err="1" smtClean="0"/>
              <a:t>modo</a:t>
            </a:r>
            <a:r>
              <a:rPr lang="en-US" dirty="0" smtClean="0"/>
              <a:t> power down.</a:t>
            </a:r>
          </a:p>
          <a:p>
            <a:pPr lvl="1"/>
            <a:r>
              <a:rPr lang="en-US" dirty="0" err="1" smtClean="0"/>
              <a:t>Inicie</a:t>
            </a:r>
            <a:r>
              <a:rPr lang="en-US" dirty="0" smtClean="0"/>
              <a:t> a </a:t>
            </a:r>
            <a:r>
              <a:rPr lang="en-US" dirty="0" err="1" smtClean="0"/>
              <a:t>conversão</a:t>
            </a:r>
            <a:r>
              <a:rPr lang="en-US" dirty="0" smtClean="0"/>
              <a:t> AD </a:t>
            </a:r>
            <a:r>
              <a:rPr lang="en-US" dirty="0" err="1" smtClean="0"/>
              <a:t>setando</a:t>
            </a:r>
            <a:r>
              <a:rPr lang="en-US" dirty="0" smtClean="0"/>
              <a:t> o bit SWSTART;</a:t>
            </a:r>
          </a:p>
          <a:p>
            <a:pPr lvl="1"/>
            <a:r>
              <a:rPr lang="en-US" dirty="0" smtClean="0"/>
              <a:t>Leia o V</a:t>
            </a:r>
            <a:r>
              <a:rPr lang="en-US" baseline="-25000" dirty="0" smtClean="0"/>
              <a:t>SENSE</a:t>
            </a:r>
            <a:r>
              <a:rPr lang="en-US" dirty="0" smtClean="0"/>
              <a:t> no ADC_DR;</a:t>
            </a:r>
          </a:p>
          <a:p>
            <a:pPr lvl="1"/>
            <a:r>
              <a:rPr lang="en-US" dirty="0" err="1" smtClean="0"/>
              <a:t>Calcule</a:t>
            </a:r>
            <a:r>
              <a:rPr lang="en-US" dirty="0" smtClean="0"/>
              <a:t> a </a:t>
            </a:r>
            <a:r>
              <a:rPr lang="en-US" dirty="0" err="1" smtClean="0"/>
              <a:t>temperatura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2057400" y="5924502"/>
                <a:ext cx="4419600" cy="628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 err="1" smtClean="0"/>
                  <a:t>Temperatura</a:t>
                </a:r>
                <a:r>
                  <a:rPr lang="en-US" sz="2400" b="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𝑠𝑒𝑛𝑠𝑒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25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𝑎𝑣𝑔</m:t>
                        </m:r>
                        <m:r>
                          <a:rPr lang="en-US" sz="2400" b="0" i="1" smtClean="0">
                            <a:latin typeface="Cambria Math"/>
                          </a:rPr>
                          <m:t>_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𝑠𝑙𝑜𝑝𝑒</m:t>
                        </m:r>
                      </m:den>
                    </m:f>
                    <m:r>
                      <a:rPr lang="en-US" sz="2400" b="0" i="0" smtClean="0">
                        <a:latin typeface="Cambria Math"/>
                      </a:rPr>
                      <m:t>+25</m:t>
                    </m:r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924502"/>
                <a:ext cx="4419600" cy="628698"/>
              </a:xfrm>
              <a:prstGeom prst="rect">
                <a:avLst/>
              </a:prstGeom>
              <a:blipFill rotWithShape="1">
                <a:blip r:embed="rId2"/>
                <a:stretch>
                  <a:fillRect l="-2207" b="-2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6022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Carga</a:t>
            </a:r>
            <a:r>
              <a:rPr lang="en-US" b="1" dirty="0" smtClean="0"/>
              <a:t> de </a:t>
            </a:r>
            <a:r>
              <a:rPr lang="en-US" b="1" dirty="0" err="1" smtClean="0"/>
              <a:t>Bateria</a:t>
            </a:r>
            <a:endParaRPr lang="pt-BR" b="1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64163"/>
          </a:xfrm>
        </p:spPr>
        <p:txBody>
          <a:bodyPr>
            <a:normAutofit/>
          </a:bodyPr>
          <a:lstStyle/>
          <a:p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existe</a:t>
            </a:r>
            <a:r>
              <a:rPr lang="en-US" dirty="0" smtClean="0"/>
              <a:t> um </a:t>
            </a:r>
            <a:r>
              <a:rPr lang="en-US" dirty="0" err="1" smtClean="0"/>
              <a:t>recurso</a:t>
            </a:r>
            <a:r>
              <a:rPr lang="en-US" dirty="0" smtClean="0"/>
              <a:t> para </a:t>
            </a:r>
            <a:r>
              <a:rPr lang="en-US" dirty="0" err="1" smtClean="0"/>
              <a:t>ler</a:t>
            </a:r>
            <a:r>
              <a:rPr lang="en-US" dirty="0" smtClean="0"/>
              <a:t> VBAT. </a:t>
            </a:r>
            <a:r>
              <a:rPr lang="en-US" dirty="0" err="1" smtClean="0"/>
              <a:t>Só</a:t>
            </a:r>
            <a:r>
              <a:rPr lang="en-US" dirty="0" smtClean="0"/>
              <a:t> é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ler</a:t>
            </a:r>
            <a:r>
              <a:rPr lang="en-US" dirty="0" smtClean="0"/>
              <a:t> o VBAT </a:t>
            </a:r>
            <a:r>
              <a:rPr lang="en-US" dirty="0" err="1" smtClean="0"/>
              <a:t>quando</a:t>
            </a:r>
            <a:r>
              <a:rPr lang="en-US" dirty="0" smtClean="0"/>
              <a:t> o bit VBATE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habilitado</a:t>
            </a:r>
            <a:r>
              <a:rPr lang="en-US" dirty="0" smtClean="0"/>
              <a:t> (o </a:t>
            </a:r>
            <a:r>
              <a:rPr lang="en-US" dirty="0" err="1" smtClean="0"/>
              <a:t>dispositivo</a:t>
            </a:r>
            <a:r>
              <a:rPr lang="en-US" dirty="0" smtClean="0"/>
              <a:t> </a:t>
            </a:r>
            <a:r>
              <a:rPr lang="en-US" dirty="0" err="1" smtClean="0"/>
              <a:t>estiver</a:t>
            </a:r>
            <a:r>
              <a:rPr lang="en-US" dirty="0" smtClean="0"/>
              <a:t> operando com </a:t>
            </a:r>
            <a:r>
              <a:rPr lang="en-US" dirty="0" err="1" smtClean="0"/>
              <a:t>bateria</a:t>
            </a:r>
            <a:r>
              <a:rPr lang="en-US" dirty="0" smtClean="0"/>
              <a:t>).</a:t>
            </a:r>
          </a:p>
          <a:p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  <a:r>
              <a:rPr lang="en-US" i="1" dirty="0" err="1" smtClean="0"/>
              <a:t>detalhes</a:t>
            </a:r>
            <a:r>
              <a:rPr lang="en-US" i="1" dirty="0" smtClean="0"/>
              <a:t> no Reference Manual.</a:t>
            </a:r>
          </a:p>
        </p:txBody>
      </p:sp>
    </p:spTree>
    <p:extLst>
      <p:ext uri="{BB962C8B-B14F-4D97-AF65-F5344CB8AC3E}">
        <p14:creationId xmlns:p14="http://schemas.microsoft.com/office/powerpoint/2010/main" val="349023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Principais</a:t>
            </a:r>
            <a:r>
              <a:rPr lang="en-US" b="1" dirty="0" smtClean="0"/>
              <a:t> </a:t>
            </a:r>
            <a:r>
              <a:rPr lang="en-US" b="1" dirty="0" err="1" smtClean="0"/>
              <a:t>Recursos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8674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Resolução</a:t>
            </a:r>
            <a:r>
              <a:rPr lang="en-US" dirty="0" smtClean="0"/>
              <a:t> </a:t>
            </a:r>
            <a:r>
              <a:rPr lang="en-US" dirty="0" err="1" smtClean="0"/>
              <a:t>configurável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6, 8, 10 </a:t>
            </a:r>
            <a:r>
              <a:rPr lang="en-US" dirty="0" err="1" smtClean="0"/>
              <a:t>ou</a:t>
            </a:r>
            <a:r>
              <a:rPr lang="en-US" dirty="0" smtClean="0"/>
              <a:t> 12 bits.</a:t>
            </a:r>
          </a:p>
          <a:p>
            <a:r>
              <a:rPr lang="en-US" dirty="0" err="1" smtClean="0"/>
              <a:t>Capaz</a:t>
            </a:r>
            <a:r>
              <a:rPr lang="en-US" dirty="0" smtClean="0"/>
              <a:t> de </a:t>
            </a:r>
            <a:r>
              <a:rPr lang="en-US" dirty="0" err="1" smtClean="0"/>
              <a:t>gerar</a:t>
            </a:r>
            <a:r>
              <a:rPr lang="en-US" dirty="0" smtClean="0"/>
              <a:t> </a:t>
            </a:r>
            <a:r>
              <a:rPr lang="en-US" dirty="0" err="1" smtClean="0"/>
              <a:t>interrupção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fim</a:t>
            </a:r>
            <a:r>
              <a:rPr lang="en-US" dirty="0" smtClean="0"/>
              <a:t> de </a:t>
            </a:r>
            <a:r>
              <a:rPr lang="en-US" dirty="0" err="1" smtClean="0"/>
              <a:t>conversão</a:t>
            </a:r>
            <a:r>
              <a:rPr lang="en-US" dirty="0" smtClean="0"/>
              <a:t>, </a:t>
            </a:r>
            <a:r>
              <a:rPr lang="en-US" dirty="0" err="1" smtClean="0"/>
              <a:t>fim</a:t>
            </a:r>
            <a:r>
              <a:rPr lang="en-US" dirty="0" smtClean="0"/>
              <a:t> de </a:t>
            </a:r>
            <a:r>
              <a:rPr lang="en-US" dirty="0" err="1" smtClean="0"/>
              <a:t>conversão</a:t>
            </a:r>
            <a:r>
              <a:rPr lang="en-US" dirty="0" smtClean="0"/>
              <a:t> </a:t>
            </a:r>
            <a:r>
              <a:rPr lang="en-US" dirty="0" err="1" smtClean="0"/>
              <a:t>injetada</a:t>
            </a:r>
            <a:r>
              <a:rPr lang="en-US" dirty="0" smtClean="0"/>
              <a:t>, </a:t>
            </a:r>
            <a:r>
              <a:rPr lang="en-US" dirty="0" err="1" smtClean="0"/>
              <a:t>pelo</a:t>
            </a:r>
            <a:r>
              <a:rPr lang="en-US" dirty="0" smtClean="0"/>
              <a:t> watchdog </a:t>
            </a:r>
            <a:r>
              <a:rPr lang="en-US" dirty="0" err="1" smtClean="0"/>
              <a:t>analógio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eventos</a:t>
            </a:r>
            <a:r>
              <a:rPr lang="en-US" dirty="0" smtClean="0"/>
              <a:t> de overrun.</a:t>
            </a:r>
          </a:p>
          <a:p>
            <a:r>
              <a:rPr lang="en-US" dirty="0" err="1" smtClean="0"/>
              <a:t>Modos</a:t>
            </a:r>
            <a:r>
              <a:rPr lang="en-US" dirty="0" smtClean="0"/>
              <a:t> de </a:t>
            </a:r>
            <a:r>
              <a:rPr lang="en-US" dirty="0" err="1" smtClean="0"/>
              <a:t>conversão</a:t>
            </a:r>
            <a:r>
              <a:rPr lang="en-US" dirty="0" smtClean="0"/>
              <a:t> Single e Continuous </a:t>
            </a:r>
          </a:p>
          <a:p>
            <a:r>
              <a:rPr lang="en-US" dirty="0" err="1" smtClean="0"/>
              <a:t>Modo</a:t>
            </a:r>
            <a:r>
              <a:rPr lang="en-US" dirty="0" smtClean="0"/>
              <a:t> Scan para </a:t>
            </a:r>
            <a:r>
              <a:rPr lang="en-US" dirty="0" err="1" smtClean="0"/>
              <a:t>conversão</a:t>
            </a:r>
            <a:r>
              <a:rPr lang="en-US" dirty="0" smtClean="0"/>
              <a:t> </a:t>
            </a:r>
            <a:r>
              <a:rPr lang="en-US" dirty="0" err="1" smtClean="0"/>
              <a:t>automática</a:t>
            </a:r>
            <a:r>
              <a:rPr lang="en-US" dirty="0" smtClean="0"/>
              <a:t> do canal 0 </a:t>
            </a:r>
            <a:r>
              <a:rPr lang="en-US" dirty="0" err="1" smtClean="0"/>
              <a:t>até</a:t>
            </a:r>
            <a:r>
              <a:rPr lang="en-US" dirty="0" smtClean="0"/>
              <a:t> canal n.</a:t>
            </a:r>
            <a:endParaRPr lang="en-US" dirty="0"/>
          </a:p>
          <a:p>
            <a:r>
              <a:rPr lang="en-US" dirty="0" err="1" smtClean="0"/>
              <a:t>Alinhamento</a:t>
            </a:r>
            <a:r>
              <a:rPr lang="en-US" dirty="0" smtClean="0"/>
              <a:t> de dados </a:t>
            </a:r>
            <a:r>
              <a:rPr lang="en-US" dirty="0" err="1" smtClean="0"/>
              <a:t>programável</a:t>
            </a:r>
            <a:endParaRPr lang="en-US" dirty="0"/>
          </a:p>
          <a:p>
            <a:r>
              <a:rPr lang="en-US" dirty="0" smtClean="0"/>
              <a:t>Channel-wise </a:t>
            </a:r>
            <a:r>
              <a:rPr lang="en-US" dirty="0"/>
              <a:t>programmable sampling time</a:t>
            </a:r>
          </a:p>
          <a:p>
            <a:r>
              <a:rPr lang="en-US" dirty="0" err="1" smtClean="0"/>
              <a:t>Opção</a:t>
            </a:r>
            <a:r>
              <a:rPr lang="en-US" dirty="0" smtClean="0"/>
              <a:t> de trigger </a:t>
            </a:r>
            <a:r>
              <a:rPr lang="en-US" dirty="0" err="1" smtClean="0"/>
              <a:t>externo</a:t>
            </a:r>
            <a:r>
              <a:rPr lang="en-US" dirty="0" smtClean="0"/>
              <a:t> com </a:t>
            </a:r>
            <a:r>
              <a:rPr lang="en-US" dirty="0" err="1" smtClean="0"/>
              <a:t>polaridade</a:t>
            </a:r>
            <a:r>
              <a:rPr lang="en-US" dirty="0" smtClean="0"/>
              <a:t> </a:t>
            </a:r>
            <a:r>
              <a:rPr lang="en-US" dirty="0" err="1" smtClean="0"/>
              <a:t>configurável</a:t>
            </a:r>
            <a:r>
              <a:rPr lang="en-US" dirty="0" smtClean="0"/>
              <a:t> </a:t>
            </a:r>
            <a:r>
              <a:rPr lang="en-US" dirty="0" err="1" smtClean="0"/>
              <a:t>tanto</a:t>
            </a:r>
            <a:r>
              <a:rPr lang="en-US" dirty="0" smtClean="0"/>
              <a:t> para </a:t>
            </a:r>
            <a:r>
              <a:rPr lang="en-US" dirty="0" err="1" smtClean="0"/>
              <a:t>conversão</a:t>
            </a:r>
            <a:r>
              <a:rPr lang="en-US" dirty="0" smtClean="0"/>
              <a:t> regular </a:t>
            </a:r>
            <a:r>
              <a:rPr lang="en-US" dirty="0" err="1" smtClean="0"/>
              <a:t>quanto</a:t>
            </a:r>
            <a:r>
              <a:rPr lang="en-US" dirty="0" smtClean="0"/>
              <a:t> para </a:t>
            </a:r>
            <a:r>
              <a:rPr lang="en-US" dirty="0" err="1" smtClean="0"/>
              <a:t>injetada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dirty="0" err="1" smtClean="0"/>
              <a:t>Descontinuo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4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Interrupções</a:t>
            </a:r>
            <a:r>
              <a:rPr lang="en-US" b="1" dirty="0" smtClean="0"/>
              <a:t> do ADC</a:t>
            </a:r>
            <a:endParaRPr lang="pt-BR" b="1" dirty="0"/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49" y="903177"/>
            <a:ext cx="8917951" cy="2144823"/>
          </a:xfrm>
        </p:spPr>
      </p:pic>
    </p:spTree>
    <p:extLst>
      <p:ext uri="{BB962C8B-B14F-4D97-AF65-F5344CB8AC3E}">
        <p14:creationId xmlns:p14="http://schemas.microsoft.com/office/powerpoint/2010/main" val="21006375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Registradores</a:t>
            </a:r>
            <a:r>
              <a:rPr lang="en-US" b="1" dirty="0" smtClean="0"/>
              <a:t> do ADC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r>
              <a:rPr lang="en-US" i="1" dirty="0" err="1" smtClean="0"/>
              <a:t>Consulte</a:t>
            </a:r>
            <a:r>
              <a:rPr lang="en-US" i="1" dirty="0" smtClean="0"/>
              <a:t> no Reference Manual.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821122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Principais</a:t>
            </a:r>
            <a:r>
              <a:rPr lang="en-US" b="1" dirty="0" smtClean="0"/>
              <a:t> </a:t>
            </a:r>
            <a:r>
              <a:rPr lang="en-US" b="1" dirty="0" err="1" smtClean="0"/>
              <a:t>Recursos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867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dirty="0" err="1" smtClean="0"/>
              <a:t>duplo</a:t>
            </a:r>
            <a:r>
              <a:rPr lang="en-US" dirty="0" smtClean="0"/>
              <a:t> e </a:t>
            </a:r>
            <a:r>
              <a:rPr lang="en-US" dirty="0" err="1" smtClean="0"/>
              <a:t>triplo</a:t>
            </a:r>
            <a:r>
              <a:rPr lang="en-US" dirty="0" smtClean="0"/>
              <a:t> (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dispostivos</a:t>
            </a:r>
            <a:r>
              <a:rPr lang="en-US" dirty="0" smtClean="0"/>
              <a:t> com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ADCs)</a:t>
            </a:r>
            <a:endParaRPr lang="en-US" dirty="0"/>
          </a:p>
          <a:p>
            <a:r>
              <a:rPr lang="en-US" dirty="0" smtClean="0"/>
              <a:t>DMA </a:t>
            </a:r>
            <a:r>
              <a:rPr lang="en-US" dirty="0" err="1" smtClean="0"/>
              <a:t>configurável</a:t>
            </a:r>
            <a:r>
              <a:rPr lang="en-US" dirty="0" smtClean="0"/>
              <a:t> para </a:t>
            </a:r>
            <a:r>
              <a:rPr lang="en-US" dirty="0" err="1" smtClean="0"/>
              <a:t>armazenamento</a:t>
            </a:r>
            <a:r>
              <a:rPr lang="en-US" dirty="0" smtClean="0"/>
              <a:t> de dados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modos</a:t>
            </a:r>
            <a:r>
              <a:rPr lang="en-US" dirty="0" smtClean="0"/>
              <a:t> </a:t>
            </a:r>
            <a:r>
              <a:rPr lang="en-US" dirty="0" err="1" smtClean="0"/>
              <a:t>duplo</a:t>
            </a:r>
            <a:r>
              <a:rPr lang="en-US" dirty="0" smtClean="0"/>
              <a:t> e </a:t>
            </a:r>
            <a:r>
              <a:rPr lang="en-US" dirty="0" err="1" smtClean="0"/>
              <a:t>triplo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Atraso</a:t>
            </a:r>
            <a:r>
              <a:rPr lang="en-US" dirty="0" smtClean="0"/>
              <a:t> </a:t>
            </a:r>
            <a:r>
              <a:rPr lang="en-US" dirty="0" err="1" smtClean="0"/>
              <a:t>configurável</a:t>
            </a:r>
            <a:r>
              <a:rPr lang="en-US" dirty="0" smtClean="0"/>
              <a:t> entre </a:t>
            </a:r>
            <a:r>
              <a:rPr lang="en-US" dirty="0" err="1" smtClean="0"/>
              <a:t>conversões</a:t>
            </a:r>
            <a:r>
              <a:rPr lang="en-US" dirty="0" smtClean="0"/>
              <a:t> no </a:t>
            </a:r>
            <a:r>
              <a:rPr lang="en-US" dirty="0" err="1" smtClean="0"/>
              <a:t>modo</a:t>
            </a:r>
            <a:r>
              <a:rPr lang="en-US" dirty="0" smtClean="0"/>
              <a:t> interleaved Dual/</a:t>
            </a:r>
            <a:r>
              <a:rPr lang="en-US" dirty="0" err="1" smtClean="0"/>
              <a:t>Triplo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Faixa</a:t>
            </a:r>
            <a:r>
              <a:rPr lang="en-US" dirty="0" smtClean="0"/>
              <a:t> de </a:t>
            </a:r>
            <a:r>
              <a:rPr lang="en-US" dirty="0" err="1" smtClean="0"/>
              <a:t>entrada</a:t>
            </a:r>
            <a:r>
              <a:rPr lang="en-US" dirty="0" smtClean="0"/>
              <a:t> VREF</a:t>
            </a:r>
            <a:r>
              <a:rPr lang="en-US" dirty="0"/>
              <a:t>– ≤ VIN ≤ VREF+</a:t>
            </a:r>
          </a:p>
          <a:p>
            <a:r>
              <a:rPr lang="en-US" dirty="0" err="1" smtClean="0"/>
              <a:t>Geração</a:t>
            </a:r>
            <a:r>
              <a:rPr lang="en-US" dirty="0" smtClean="0"/>
              <a:t> de </a:t>
            </a:r>
            <a:r>
              <a:rPr lang="en-US" dirty="0" err="1" smtClean="0"/>
              <a:t>requisição</a:t>
            </a:r>
            <a:r>
              <a:rPr lang="en-US" dirty="0" smtClean="0"/>
              <a:t> DMA </a:t>
            </a:r>
            <a:r>
              <a:rPr lang="en-US" dirty="0" err="1" smtClean="0"/>
              <a:t>durante</a:t>
            </a:r>
            <a:r>
              <a:rPr lang="en-US" dirty="0" smtClean="0"/>
              <a:t> </a:t>
            </a:r>
            <a:r>
              <a:rPr lang="en-US" dirty="0" err="1" smtClean="0"/>
              <a:t>conversão</a:t>
            </a:r>
            <a:r>
              <a:rPr lang="en-US" dirty="0" smtClean="0"/>
              <a:t> de canal regular.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89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Pinos</a:t>
            </a:r>
            <a:r>
              <a:rPr lang="en-US" b="1" dirty="0" smtClean="0"/>
              <a:t> do ADC</a:t>
            </a:r>
            <a:endParaRPr lang="pt-BR" b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600200"/>
            <a:ext cx="9039768" cy="3657600"/>
          </a:xfrm>
        </p:spPr>
      </p:pic>
    </p:spTree>
    <p:extLst>
      <p:ext uri="{BB962C8B-B14F-4D97-AF65-F5344CB8AC3E}">
        <p14:creationId xmlns:p14="http://schemas.microsoft.com/office/powerpoint/2010/main" val="406582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ADC ON/OFF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conversor</a:t>
            </a:r>
            <a:r>
              <a:rPr lang="en-US" dirty="0" smtClean="0"/>
              <a:t> ADC é </a:t>
            </a:r>
            <a:r>
              <a:rPr lang="en-US" dirty="0" err="1" smtClean="0"/>
              <a:t>ligado</a:t>
            </a:r>
            <a:r>
              <a:rPr lang="en-US" dirty="0" smtClean="0"/>
              <a:t> </a:t>
            </a:r>
            <a:r>
              <a:rPr lang="en-US" dirty="0" err="1" smtClean="0"/>
              <a:t>setando</a:t>
            </a:r>
            <a:r>
              <a:rPr lang="en-US" dirty="0" smtClean="0"/>
              <a:t> o bit </a:t>
            </a:r>
            <a:r>
              <a:rPr lang="en-US" b="1" dirty="0" smtClean="0">
                <a:solidFill>
                  <a:srgbClr val="0070C0"/>
                </a:solidFill>
              </a:rPr>
              <a:t>ADON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do </a:t>
            </a:r>
            <a:r>
              <a:rPr lang="en-US" dirty="0" err="1" smtClean="0"/>
              <a:t>registrador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ADC_CR2</a:t>
            </a:r>
            <a:r>
              <a:rPr lang="en-US" dirty="0" smtClean="0"/>
              <a:t>. </a:t>
            </a:r>
            <a:r>
              <a:rPr lang="en-US" dirty="0" err="1" smtClean="0"/>
              <a:t>Quanto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ADON</a:t>
            </a:r>
            <a:r>
              <a:rPr lang="en-US" dirty="0" smtClean="0"/>
              <a:t> é </a:t>
            </a:r>
            <a:r>
              <a:rPr lang="en-US" dirty="0" err="1" smtClean="0"/>
              <a:t>setado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primeira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acorda</a:t>
            </a:r>
            <a:r>
              <a:rPr lang="en-US" dirty="0" smtClean="0"/>
              <a:t> o ADC do </a:t>
            </a:r>
            <a:r>
              <a:rPr lang="en-US" dirty="0" err="1" smtClean="0"/>
              <a:t>modo</a:t>
            </a:r>
            <a:r>
              <a:rPr lang="en-US" dirty="0" smtClean="0"/>
              <a:t> power-down.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conversão</a:t>
            </a:r>
            <a:r>
              <a:rPr lang="en-US" dirty="0" smtClean="0"/>
              <a:t> AD </a:t>
            </a:r>
            <a:r>
              <a:rPr lang="en-US" dirty="0" err="1" smtClean="0"/>
              <a:t>inicia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bit </a:t>
            </a:r>
            <a:r>
              <a:rPr lang="en-US" b="1" dirty="0" smtClean="0">
                <a:solidFill>
                  <a:srgbClr val="0070C0"/>
                </a:solidFill>
              </a:rPr>
              <a:t>SWSTART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o </a:t>
            </a:r>
            <a:r>
              <a:rPr lang="en-US" b="1" dirty="0">
                <a:solidFill>
                  <a:srgbClr val="0070C0"/>
                </a:solidFill>
              </a:rPr>
              <a:t>JSWSTART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/>
              <a:t>é </a:t>
            </a:r>
            <a:r>
              <a:rPr lang="en-US" dirty="0" err="1" smtClean="0"/>
              <a:t>setado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É </a:t>
            </a:r>
            <a:r>
              <a:rPr lang="en-US" dirty="0" err="1" smtClean="0"/>
              <a:t>possivel</a:t>
            </a:r>
            <a:r>
              <a:rPr lang="en-US" dirty="0" smtClean="0"/>
              <a:t> </a:t>
            </a:r>
            <a:r>
              <a:rPr lang="en-US" dirty="0" err="1" smtClean="0"/>
              <a:t>parar</a:t>
            </a:r>
            <a:r>
              <a:rPr lang="en-US" dirty="0" smtClean="0"/>
              <a:t> a </a:t>
            </a:r>
            <a:r>
              <a:rPr lang="en-US" dirty="0" err="1" smtClean="0"/>
              <a:t>conversão</a:t>
            </a:r>
            <a:r>
              <a:rPr lang="en-US" dirty="0" smtClean="0"/>
              <a:t> e </a:t>
            </a:r>
            <a:r>
              <a:rPr lang="en-US" dirty="0" err="1" smtClean="0"/>
              <a:t>colocar</a:t>
            </a:r>
            <a:r>
              <a:rPr lang="en-US" dirty="0" smtClean="0"/>
              <a:t> o ADC </a:t>
            </a:r>
            <a:r>
              <a:rPr lang="en-US" dirty="0" err="1" smtClean="0"/>
              <a:t>em</a:t>
            </a:r>
            <a:r>
              <a:rPr lang="en-US" dirty="0" smtClean="0"/>
              <a:t> power-down mode </a:t>
            </a:r>
            <a:r>
              <a:rPr lang="en-US" dirty="0" err="1" smtClean="0"/>
              <a:t>zerando</a:t>
            </a:r>
            <a:r>
              <a:rPr lang="en-US" dirty="0" smtClean="0"/>
              <a:t> o bit </a:t>
            </a:r>
            <a:r>
              <a:rPr lang="en-US" b="1" dirty="0" smtClean="0">
                <a:solidFill>
                  <a:srgbClr val="0070C0"/>
                </a:solidFill>
              </a:rPr>
              <a:t>ADON</a:t>
            </a:r>
            <a:r>
              <a:rPr lang="en-US" dirty="0" smtClean="0"/>
              <a:t>. </a:t>
            </a:r>
            <a:r>
              <a:rPr lang="en-US" dirty="0" err="1" smtClean="0"/>
              <a:t>Neste</a:t>
            </a:r>
            <a:r>
              <a:rPr lang="en-US" dirty="0" smtClean="0"/>
              <a:t> </a:t>
            </a:r>
            <a:r>
              <a:rPr lang="en-US" dirty="0" err="1" smtClean="0"/>
              <a:t>modo</a:t>
            </a:r>
            <a:r>
              <a:rPr lang="en-US" dirty="0" smtClean="0"/>
              <a:t> o ADC </a:t>
            </a:r>
            <a:r>
              <a:rPr lang="en-US" dirty="0" err="1" smtClean="0"/>
              <a:t>consumirá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alguns</a:t>
            </a:r>
            <a:r>
              <a:rPr lang="en-US" dirty="0" smtClean="0"/>
              <a:t> </a:t>
            </a:r>
            <a:r>
              <a:rPr lang="en-US" dirty="0" err="1" smtClean="0"/>
              <a:t>μA</a:t>
            </a:r>
            <a:r>
              <a:rPr lang="en-US" dirty="0" smtClean="0"/>
              <a:t>.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693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ADC Clock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 ADC </a:t>
            </a:r>
            <a:r>
              <a:rPr lang="en-US" dirty="0" err="1" smtClean="0"/>
              <a:t>possui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esquemas</a:t>
            </a:r>
            <a:r>
              <a:rPr lang="en-US" dirty="0" smtClean="0"/>
              <a:t> de clock:</a:t>
            </a:r>
          </a:p>
          <a:p>
            <a:pPr lvl="1"/>
            <a:r>
              <a:rPr lang="en-US" dirty="0" smtClean="0"/>
              <a:t>Clock para a </a:t>
            </a:r>
            <a:r>
              <a:rPr lang="en-US" dirty="0" err="1" smtClean="0"/>
              <a:t>circuitaria</a:t>
            </a:r>
            <a:r>
              <a:rPr lang="en-US" dirty="0" smtClean="0"/>
              <a:t> </a:t>
            </a:r>
            <a:r>
              <a:rPr lang="en-US" dirty="0" err="1" smtClean="0"/>
              <a:t>analógica</a:t>
            </a:r>
            <a:r>
              <a:rPr lang="en-US" dirty="0" smtClean="0"/>
              <a:t>: ADCCLK, </a:t>
            </a:r>
            <a:r>
              <a:rPr lang="en-US" dirty="0" err="1" smtClean="0"/>
              <a:t>comum</a:t>
            </a:r>
            <a:r>
              <a:rPr lang="en-US" dirty="0" smtClean="0"/>
              <a:t> a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ADCs. Este clock é </a:t>
            </a:r>
            <a:r>
              <a:rPr lang="en-US" dirty="0" err="1" smtClean="0"/>
              <a:t>gerado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APB2 </a:t>
            </a:r>
            <a:r>
              <a:rPr lang="en-US" dirty="0" err="1" smtClean="0"/>
              <a:t>dividido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um </a:t>
            </a:r>
            <a:r>
              <a:rPr lang="en-US" dirty="0" err="1" smtClean="0"/>
              <a:t>prescaler</a:t>
            </a:r>
            <a:r>
              <a:rPr lang="en-US" dirty="0" smtClean="0"/>
              <a:t> </a:t>
            </a:r>
            <a:r>
              <a:rPr lang="en-US" dirty="0" err="1" smtClean="0"/>
              <a:t>programavel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o ADC </a:t>
            </a:r>
            <a:r>
              <a:rPr lang="en-US" dirty="0" err="1" smtClean="0"/>
              <a:t>trabalhar</a:t>
            </a:r>
            <a:r>
              <a:rPr lang="en-US" dirty="0" smtClean="0"/>
              <a:t> com clocks de f</a:t>
            </a:r>
            <a:r>
              <a:rPr lang="en-US" baseline="-25000" dirty="0" smtClean="0"/>
              <a:t>PCLK2</a:t>
            </a:r>
            <a:r>
              <a:rPr lang="en-US" dirty="0" smtClean="0"/>
              <a:t>/2</a:t>
            </a:r>
            <a:r>
              <a:rPr lang="en-US" dirty="0"/>
              <a:t>, /4, /6 or /8. </a:t>
            </a:r>
            <a:r>
              <a:rPr lang="en-US" i="1" dirty="0" err="1" smtClean="0"/>
              <a:t>Verificar</a:t>
            </a:r>
            <a:r>
              <a:rPr lang="en-US" i="1" dirty="0" smtClean="0"/>
              <a:t> datasheet para </a:t>
            </a:r>
            <a:r>
              <a:rPr lang="en-US" i="1" dirty="0" err="1" smtClean="0"/>
              <a:t>ver</a:t>
            </a:r>
            <a:r>
              <a:rPr lang="en-US" i="1" dirty="0" smtClean="0"/>
              <a:t> </a:t>
            </a:r>
            <a:r>
              <a:rPr lang="en-US" i="1" dirty="0" err="1" smtClean="0"/>
              <a:t>qual</a:t>
            </a:r>
            <a:r>
              <a:rPr lang="en-US" i="1" dirty="0" smtClean="0"/>
              <a:t> o </a:t>
            </a:r>
            <a:r>
              <a:rPr lang="en-US" i="1" dirty="0" err="1" smtClean="0"/>
              <a:t>máximo</a:t>
            </a:r>
            <a:r>
              <a:rPr lang="en-US" i="1" dirty="0" smtClean="0"/>
              <a:t> valor </a:t>
            </a:r>
            <a:r>
              <a:rPr lang="en-US" i="1" dirty="0" err="1" smtClean="0"/>
              <a:t>possível</a:t>
            </a:r>
            <a:r>
              <a:rPr lang="en-US" i="1" dirty="0" smtClean="0"/>
              <a:t> para ADCCLK.</a:t>
            </a:r>
          </a:p>
          <a:p>
            <a:pPr lvl="1"/>
            <a:r>
              <a:rPr lang="en-US" dirty="0" smtClean="0"/>
              <a:t>Clock para interface digital (</a:t>
            </a:r>
            <a:r>
              <a:rPr lang="en-US" dirty="0" err="1" smtClean="0"/>
              <a:t>utilizada</a:t>
            </a:r>
            <a:r>
              <a:rPr lang="en-US" dirty="0" smtClean="0"/>
              <a:t> para </a:t>
            </a:r>
            <a:r>
              <a:rPr lang="en-US" dirty="0" err="1" smtClean="0"/>
              <a:t>acesso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registradores</a:t>
            </a:r>
            <a:r>
              <a:rPr lang="en-US" dirty="0" smtClean="0"/>
              <a:t> de </a:t>
            </a:r>
            <a:r>
              <a:rPr lang="en-US" dirty="0" err="1" smtClean="0"/>
              <a:t>leitura</a:t>
            </a:r>
            <a:r>
              <a:rPr lang="en-US" dirty="0" smtClean="0"/>
              <a:t>/</a:t>
            </a:r>
            <a:r>
              <a:rPr lang="en-US" dirty="0" err="1" smtClean="0"/>
              <a:t>escrita</a:t>
            </a:r>
            <a:r>
              <a:rPr lang="en-US" dirty="0" smtClean="0"/>
              <a:t>). Este clock é </a:t>
            </a:r>
            <a:r>
              <a:rPr lang="en-US" dirty="0" err="1" smtClean="0"/>
              <a:t>igual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APB2. A interface digital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ligada</a:t>
            </a:r>
            <a:r>
              <a:rPr lang="en-US" dirty="0" smtClean="0"/>
              <a:t>/</a:t>
            </a:r>
            <a:r>
              <a:rPr lang="en-US" dirty="0" err="1" smtClean="0"/>
              <a:t>desligada</a:t>
            </a:r>
            <a:r>
              <a:rPr lang="en-US" dirty="0" smtClean="0"/>
              <a:t> </a:t>
            </a:r>
            <a:r>
              <a:rPr lang="en-US" dirty="0" err="1" smtClean="0"/>
              <a:t>individualmente</a:t>
            </a:r>
            <a:r>
              <a:rPr lang="en-US" dirty="0" smtClean="0"/>
              <a:t> para </a:t>
            </a:r>
            <a:r>
              <a:rPr lang="en-US" dirty="0" err="1" smtClean="0"/>
              <a:t>cada</a:t>
            </a:r>
            <a:r>
              <a:rPr lang="en-US" dirty="0" smtClean="0"/>
              <a:t> ADC </a:t>
            </a:r>
            <a:r>
              <a:rPr lang="en-US" dirty="0" err="1" smtClean="0"/>
              <a:t>através</a:t>
            </a:r>
            <a:r>
              <a:rPr lang="en-US" dirty="0" smtClean="0"/>
              <a:t> do </a:t>
            </a:r>
            <a:r>
              <a:rPr lang="en-US" dirty="0" err="1" smtClean="0"/>
              <a:t>registrador</a:t>
            </a:r>
            <a:r>
              <a:rPr lang="en-US" dirty="0" smtClean="0"/>
              <a:t> de </a:t>
            </a:r>
            <a:r>
              <a:rPr lang="en-US" dirty="0" err="1" smtClean="0"/>
              <a:t>habilitação</a:t>
            </a:r>
            <a:r>
              <a:rPr lang="en-US" dirty="0" smtClean="0"/>
              <a:t> de clock de </a:t>
            </a:r>
            <a:r>
              <a:rPr lang="en-US" dirty="0" err="1" smtClean="0"/>
              <a:t>periféricos</a:t>
            </a:r>
            <a:r>
              <a:rPr lang="en-US" dirty="0" smtClean="0"/>
              <a:t> RCC APB2 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RCC_APB2ENR</a:t>
            </a:r>
            <a:r>
              <a:rPr lang="en-US" dirty="0"/>
              <a:t>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180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Seleção</a:t>
            </a:r>
            <a:r>
              <a:rPr lang="en-US" b="1" dirty="0" smtClean="0"/>
              <a:t> de Canal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Existem</a:t>
            </a:r>
            <a:r>
              <a:rPr lang="en-US" dirty="0" smtClean="0"/>
              <a:t> 16 </a:t>
            </a:r>
            <a:r>
              <a:rPr lang="en-US" dirty="0" err="1" smtClean="0"/>
              <a:t>canais</a:t>
            </a:r>
            <a:r>
              <a:rPr lang="en-US" dirty="0" smtClean="0"/>
              <a:t> </a:t>
            </a:r>
            <a:r>
              <a:rPr lang="en-US" dirty="0" err="1" smtClean="0"/>
              <a:t>multiplexados</a:t>
            </a:r>
            <a:r>
              <a:rPr lang="en-US" dirty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ADC. É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organizar</a:t>
            </a:r>
            <a:r>
              <a:rPr lang="en-US" dirty="0" smtClean="0"/>
              <a:t> as </a:t>
            </a:r>
            <a:r>
              <a:rPr lang="en-US" dirty="0" err="1" smtClean="0"/>
              <a:t>conversões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grupos</a:t>
            </a:r>
            <a:r>
              <a:rPr lang="en-US" dirty="0" smtClean="0"/>
              <a:t>: </a:t>
            </a:r>
            <a:r>
              <a:rPr lang="en-US" dirty="0" err="1" smtClean="0"/>
              <a:t>conversão</a:t>
            </a:r>
            <a:r>
              <a:rPr lang="en-US" dirty="0" smtClean="0"/>
              <a:t> regular e </a:t>
            </a:r>
            <a:r>
              <a:rPr lang="en-US" dirty="0" err="1" smtClean="0"/>
              <a:t>conversão</a:t>
            </a:r>
            <a:r>
              <a:rPr lang="en-US" dirty="0" smtClean="0"/>
              <a:t> </a:t>
            </a:r>
            <a:r>
              <a:rPr lang="en-US" dirty="0" err="1" smtClean="0"/>
              <a:t>injetada</a:t>
            </a:r>
            <a:r>
              <a:rPr lang="en-US" dirty="0" smtClean="0"/>
              <a:t>.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grupo</a:t>
            </a:r>
            <a:r>
              <a:rPr lang="en-US" dirty="0" smtClean="0"/>
              <a:t> </a:t>
            </a:r>
            <a:r>
              <a:rPr lang="en-US" dirty="0" err="1" smtClean="0"/>
              <a:t>consiste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sequência</a:t>
            </a:r>
            <a:r>
              <a:rPr lang="en-US" dirty="0" smtClean="0"/>
              <a:t> de </a:t>
            </a:r>
            <a:r>
              <a:rPr lang="en-US" dirty="0" err="1" smtClean="0"/>
              <a:t>conversões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feitas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canal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ordem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, é </a:t>
            </a:r>
            <a:r>
              <a:rPr lang="en-US" dirty="0" err="1" smtClean="0"/>
              <a:t>possivel</a:t>
            </a:r>
            <a:r>
              <a:rPr lang="en-US" dirty="0" smtClean="0"/>
              <a:t> </a:t>
            </a:r>
            <a:r>
              <a:rPr lang="en-US" dirty="0" err="1" smtClean="0"/>
              <a:t>implementar</a:t>
            </a:r>
            <a:r>
              <a:rPr lang="en-US" dirty="0" smtClean="0"/>
              <a:t> a </a:t>
            </a:r>
            <a:r>
              <a:rPr lang="en-US" dirty="0" err="1" smtClean="0"/>
              <a:t>seguinte</a:t>
            </a:r>
            <a:r>
              <a:rPr lang="en-US" dirty="0" smtClean="0"/>
              <a:t> </a:t>
            </a:r>
            <a:r>
              <a:rPr lang="en-US" dirty="0" err="1" smtClean="0"/>
              <a:t>sequência</a:t>
            </a:r>
            <a:r>
              <a:rPr lang="en-US" dirty="0" smtClean="0"/>
              <a:t> de </a:t>
            </a:r>
            <a:r>
              <a:rPr lang="en-US" dirty="0" err="1" smtClean="0"/>
              <a:t>conversão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seguinte</a:t>
            </a:r>
            <a:r>
              <a:rPr lang="en-US" dirty="0" smtClean="0"/>
              <a:t> </a:t>
            </a:r>
            <a:r>
              <a:rPr lang="en-US" dirty="0" err="1" smtClean="0"/>
              <a:t>ordem</a:t>
            </a:r>
            <a:r>
              <a:rPr lang="en-US" dirty="0" smtClean="0"/>
              <a:t>: ADC_IN3</a:t>
            </a:r>
            <a:r>
              <a:rPr lang="en-US" dirty="0"/>
              <a:t>, ADC_IN8, ADC_IN2, ADC_IN2, ADC_IN0, ADC_IN2, ADC_IN2, ADC_IN15.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097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47110</TotalTime>
  <Words>2265</Words>
  <Application>Microsoft Office PowerPoint</Application>
  <PresentationFormat>Apresentação na tela (4:3)</PresentationFormat>
  <Paragraphs>176</Paragraphs>
  <Slides>41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Tema do Office</vt:lpstr>
      <vt:lpstr> Processador ARM Cortex M4 Periférico: ADC</vt:lpstr>
      <vt:lpstr>Organização (resumida)</vt:lpstr>
      <vt:lpstr>Introdução</vt:lpstr>
      <vt:lpstr>Principais Recursos</vt:lpstr>
      <vt:lpstr>Principais Recursos</vt:lpstr>
      <vt:lpstr>Pinos do ADC</vt:lpstr>
      <vt:lpstr>ADC ON/OFF</vt:lpstr>
      <vt:lpstr>ADC Clock</vt:lpstr>
      <vt:lpstr>Seleção de Canal</vt:lpstr>
      <vt:lpstr>Conversão Regular</vt:lpstr>
      <vt:lpstr>Conversão Injetada</vt:lpstr>
      <vt:lpstr>Canais Internos: Temp, VREFINT e VBAT</vt:lpstr>
      <vt:lpstr>Modo Single convertion</vt:lpstr>
      <vt:lpstr>Modo Single convertion</vt:lpstr>
      <vt:lpstr>Modo Continuos convertion</vt:lpstr>
      <vt:lpstr>Diagrama de tempo do ADC </vt:lpstr>
      <vt:lpstr>Watchdog analógico</vt:lpstr>
      <vt:lpstr>Modo Scan</vt:lpstr>
      <vt:lpstr>Modo Scan</vt:lpstr>
      <vt:lpstr>Gerenciamento de canal injetado</vt:lpstr>
      <vt:lpstr>Gerenciamento de canal injetado</vt:lpstr>
      <vt:lpstr>Modo descontinuo</vt:lpstr>
      <vt:lpstr>Modo descontinuo</vt:lpstr>
      <vt:lpstr>Alinhamento dos dados</vt:lpstr>
      <vt:lpstr>Alinhamento dos dados</vt:lpstr>
      <vt:lpstr>Tempo de amostragem ajustável</vt:lpstr>
      <vt:lpstr>Disparo externo de conversão</vt:lpstr>
      <vt:lpstr>Disparo externo de conversão</vt:lpstr>
      <vt:lpstr>Disparo externo de conversão</vt:lpstr>
      <vt:lpstr>Disparo externo de conversão</vt:lpstr>
      <vt:lpstr>Modo de conversão rápido</vt:lpstr>
      <vt:lpstr>Manuseio dos dados convertidos</vt:lpstr>
      <vt:lpstr>Manuseio dos dados convertidos</vt:lpstr>
      <vt:lpstr>Manuseio dos dados convertidos</vt:lpstr>
      <vt:lpstr>Modo Multi ADC </vt:lpstr>
      <vt:lpstr>Modo Multi ADC </vt:lpstr>
      <vt:lpstr>Sensor de Temperatura</vt:lpstr>
      <vt:lpstr>Sensor de Temperatura</vt:lpstr>
      <vt:lpstr>Carga de Bateria</vt:lpstr>
      <vt:lpstr>Interrupções do ADC</vt:lpstr>
      <vt:lpstr>Registradores do ADC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Processador ARM Cortex M3/M4 Parte V – Conjunto de Instruções</dc:title>
  <dc:creator>Francisco Granziera Junior</dc:creator>
  <cp:lastModifiedBy>Francisco Granziera Junior</cp:lastModifiedBy>
  <cp:revision>198</cp:revision>
  <dcterms:created xsi:type="dcterms:W3CDTF">2015-11-23T17:42:15Z</dcterms:created>
  <dcterms:modified xsi:type="dcterms:W3CDTF">2017-12-06T16:45:58Z</dcterms:modified>
</cp:coreProperties>
</file>