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embeddedFontLst>
    <p:embeddedFont>
      <p:font typeface="Arimo" panose="020B0604020202020204" charset="0"/>
      <p:regular r:id="rId6"/>
    </p:embeddedFont>
    <p:embeddedFont>
      <p:font typeface="Calibri" panose="020F0502020204030204" pitchFamily="34" charset="0"/>
      <p:regular r:id="rId7"/>
      <p:bold r:id="rId8"/>
      <p:italic r:id="rId9"/>
      <p:bold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A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1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68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37724" y="1947624"/>
            <a:ext cx="12954952" cy="1408033"/>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Syne Bold" pitchFamily="34" charset="0"/>
                <a:ea typeface="Syne Bold" pitchFamily="34" charset="-122"/>
                <a:cs typeface="Syne Bold" pitchFamily="34" charset="-120"/>
              </a:rPr>
              <a:t>Interactive Power BI Dashboard Summary</a:t>
            </a:r>
            <a:endParaRPr lang="en-US" sz="4400" dirty="0"/>
          </a:p>
        </p:txBody>
      </p:sp>
      <p:sp>
        <p:nvSpPr>
          <p:cNvPr id="3" name="Text 1"/>
          <p:cNvSpPr/>
          <p:nvPr/>
        </p:nvSpPr>
        <p:spPr>
          <a:xfrm>
            <a:off x="837724" y="3714631"/>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This dashboard was created during an internship to transform complex financial data into actionable business insights for stakeholders. Using Power BI, the design focused on clarity, usability, and interactivity to enable executives to quickly grasp key performance indicators.</a:t>
            </a:r>
            <a:endParaRPr lang="en-US" sz="1850" dirty="0"/>
          </a:p>
        </p:txBody>
      </p:sp>
      <p:sp>
        <p:nvSpPr>
          <p:cNvPr id="4" name="Text 2"/>
          <p:cNvSpPr/>
          <p:nvPr/>
        </p:nvSpPr>
        <p:spPr>
          <a:xfrm>
            <a:off x="837724" y="5132903"/>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By structuring the layout with clear KPIs, charts, and interactive filters, the dashboard effectively supports informed decision-making at the executive level. It exemplifies best practices in presenting data concentrically to appeal to business audiences.</a:t>
            </a:r>
            <a:endParaRPr lang="en-US" sz="1850" dirty="0"/>
          </a:p>
        </p:txBody>
      </p:sp>
      <p:sp>
        <p:nvSpPr>
          <p:cNvPr id="5" name="TextBox 4"/>
          <p:cNvSpPr txBox="1"/>
          <p:nvPr/>
        </p:nvSpPr>
        <p:spPr>
          <a:xfrm>
            <a:off x="12792551" y="7543800"/>
            <a:ext cx="1837849" cy="571499"/>
          </a:xfrm>
          <a:prstGeom prst="rect">
            <a:avLst/>
          </a:prstGeom>
          <a:solidFill>
            <a:srgbClr val="0C0A33"/>
          </a:solidFill>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358265"/>
            <a:ext cx="12034361" cy="704017"/>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Syne Bold" pitchFamily="34" charset="0"/>
                <a:ea typeface="Syne Bold" pitchFamily="34" charset="-122"/>
                <a:cs typeface="Syne Bold" pitchFamily="34" charset="-120"/>
              </a:rPr>
              <a:t>Dashboard Overview and Key Features</a:t>
            </a:r>
            <a:endParaRPr lang="en-US" sz="4400" dirty="0"/>
          </a:p>
        </p:txBody>
      </p:sp>
      <p:sp>
        <p:nvSpPr>
          <p:cNvPr id="3" name="Shape 1"/>
          <p:cNvSpPr/>
          <p:nvPr/>
        </p:nvSpPr>
        <p:spPr>
          <a:xfrm>
            <a:off x="837724" y="2690455"/>
            <a:ext cx="538520" cy="538520"/>
          </a:xfrm>
          <a:prstGeom prst="roundRect">
            <a:avLst>
              <a:gd name="adj" fmla="val 6668"/>
            </a:avLst>
          </a:prstGeom>
          <a:solidFill>
            <a:srgbClr val="2B2952"/>
          </a:solidFill>
          <a:ln/>
        </p:spPr>
      </p:sp>
      <p:sp>
        <p:nvSpPr>
          <p:cNvPr id="4" name="Text 2"/>
          <p:cNvSpPr/>
          <p:nvPr/>
        </p:nvSpPr>
        <p:spPr>
          <a:xfrm>
            <a:off x="937974" y="2748439"/>
            <a:ext cx="337899" cy="422434"/>
          </a:xfrm>
          <a:prstGeom prst="rect">
            <a:avLst/>
          </a:prstGeom>
          <a:noFill/>
          <a:ln/>
        </p:spPr>
        <p:txBody>
          <a:bodyPr wrap="none" lIns="0" tIns="0" rIns="0" bIns="0" rtlCol="0" anchor="t"/>
          <a:lstStyle/>
          <a:p>
            <a:pPr marL="0" indent="0" algn="ctr">
              <a:lnSpc>
                <a:spcPts val="2650"/>
              </a:lnSpc>
              <a:buNone/>
            </a:pPr>
            <a:r>
              <a:rPr lang="en-US" sz="2650" b="1" dirty="0">
                <a:solidFill>
                  <a:srgbClr val="D9E1FF"/>
                </a:solidFill>
                <a:latin typeface="Syne Bold" pitchFamily="34" charset="0"/>
                <a:ea typeface="Syne Bold" pitchFamily="34" charset="-122"/>
                <a:cs typeface="Syne Bold" pitchFamily="34" charset="-120"/>
              </a:rPr>
              <a:t>1</a:t>
            </a:r>
            <a:endParaRPr lang="en-US" sz="2650" dirty="0"/>
          </a:p>
        </p:txBody>
      </p:sp>
      <p:sp>
        <p:nvSpPr>
          <p:cNvPr id="5" name="Text 3"/>
          <p:cNvSpPr/>
          <p:nvPr/>
        </p:nvSpPr>
        <p:spPr>
          <a:xfrm>
            <a:off x="1615559" y="2690455"/>
            <a:ext cx="5265896" cy="351949"/>
          </a:xfrm>
          <a:prstGeom prst="rect">
            <a:avLst/>
          </a:prstGeom>
          <a:noFill/>
          <a:ln/>
        </p:spPr>
        <p:txBody>
          <a:bodyPr wrap="none" lIns="0" tIns="0" rIns="0" bIns="0" rtlCol="0" anchor="t"/>
          <a:lstStyle/>
          <a:p>
            <a:pPr marL="0" indent="0" algn="l">
              <a:lnSpc>
                <a:spcPts val="2750"/>
              </a:lnSpc>
              <a:buNone/>
            </a:pPr>
            <a:r>
              <a:rPr lang="en-US" sz="2200" b="1" dirty="0">
                <a:solidFill>
                  <a:srgbClr val="D9E1FF"/>
                </a:solidFill>
                <a:latin typeface="Syne Bold" pitchFamily="34" charset="0"/>
                <a:ea typeface="Syne Bold" pitchFamily="34" charset="-122"/>
                <a:cs typeface="Syne Bold" pitchFamily="34" charset="-120"/>
              </a:rPr>
              <a:t>Tailored for Business Stakeholders</a:t>
            </a:r>
            <a:endParaRPr lang="en-US" sz="2200" dirty="0"/>
          </a:p>
        </p:txBody>
      </p:sp>
      <p:sp>
        <p:nvSpPr>
          <p:cNvPr id="6" name="Text 4"/>
          <p:cNvSpPr/>
          <p:nvPr/>
        </p:nvSpPr>
        <p:spPr>
          <a:xfrm>
            <a:off x="1615559" y="3185993"/>
            <a:ext cx="5579983" cy="1149072"/>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Focuses on presenting high-level insights about performance, growth, and trends that managers and decision-makers need, rather than raw data dumps.</a:t>
            </a:r>
            <a:endParaRPr lang="en-US" sz="1850" dirty="0"/>
          </a:p>
        </p:txBody>
      </p:sp>
      <p:sp>
        <p:nvSpPr>
          <p:cNvPr id="7" name="Shape 5"/>
          <p:cNvSpPr/>
          <p:nvPr/>
        </p:nvSpPr>
        <p:spPr>
          <a:xfrm>
            <a:off x="7434858" y="2690455"/>
            <a:ext cx="538520" cy="538520"/>
          </a:xfrm>
          <a:prstGeom prst="roundRect">
            <a:avLst>
              <a:gd name="adj" fmla="val 6668"/>
            </a:avLst>
          </a:prstGeom>
          <a:solidFill>
            <a:srgbClr val="2B2952"/>
          </a:solidFill>
          <a:ln/>
        </p:spPr>
      </p:sp>
      <p:sp>
        <p:nvSpPr>
          <p:cNvPr id="8" name="Text 6"/>
          <p:cNvSpPr/>
          <p:nvPr/>
        </p:nvSpPr>
        <p:spPr>
          <a:xfrm>
            <a:off x="7535108" y="2748439"/>
            <a:ext cx="337899" cy="422434"/>
          </a:xfrm>
          <a:prstGeom prst="rect">
            <a:avLst/>
          </a:prstGeom>
          <a:noFill/>
          <a:ln/>
        </p:spPr>
        <p:txBody>
          <a:bodyPr wrap="none" lIns="0" tIns="0" rIns="0" bIns="0" rtlCol="0" anchor="t"/>
          <a:lstStyle/>
          <a:p>
            <a:pPr marL="0" indent="0" algn="ctr">
              <a:lnSpc>
                <a:spcPts val="2650"/>
              </a:lnSpc>
              <a:buNone/>
            </a:pPr>
            <a:r>
              <a:rPr lang="en-US" sz="2650" b="1" dirty="0">
                <a:solidFill>
                  <a:srgbClr val="D9E1FF"/>
                </a:solidFill>
                <a:latin typeface="Syne Bold" pitchFamily="34" charset="0"/>
                <a:ea typeface="Syne Bold" pitchFamily="34" charset="-122"/>
                <a:cs typeface="Syne Bold" pitchFamily="34" charset="-120"/>
              </a:rPr>
              <a:t>2</a:t>
            </a:r>
            <a:endParaRPr lang="en-US" sz="2650" dirty="0"/>
          </a:p>
        </p:txBody>
      </p:sp>
      <p:sp>
        <p:nvSpPr>
          <p:cNvPr id="9" name="Text 7"/>
          <p:cNvSpPr/>
          <p:nvPr/>
        </p:nvSpPr>
        <p:spPr>
          <a:xfrm>
            <a:off x="8212693" y="2690455"/>
            <a:ext cx="2854047" cy="351949"/>
          </a:xfrm>
          <a:prstGeom prst="rect">
            <a:avLst/>
          </a:prstGeom>
          <a:noFill/>
          <a:ln/>
        </p:spPr>
        <p:txBody>
          <a:bodyPr wrap="none" lIns="0" tIns="0" rIns="0" bIns="0" rtlCol="0" anchor="t"/>
          <a:lstStyle/>
          <a:p>
            <a:pPr marL="0" indent="0" algn="l">
              <a:lnSpc>
                <a:spcPts val="2750"/>
              </a:lnSpc>
              <a:buNone/>
            </a:pPr>
            <a:r>
              <a:rPr lang="en-US" sz="2200" b="1" dirty="0">
                <a:solidFill>
                  <a:srgbClr val="D9E1FF"/>
                </a:solidFill>
                <a:latin typeface="Syne Bold" pitchFamily="34" charset="0"/>
                <a:ea typeface="Syne Bold" pitchFamily="34" charset="-122"/>
                <a:cs typeface="Syne Bold" pitchFamily="34" charset="-120"/>
              </a:rPr>
              <a:t>Built with Power BI</a:t>
            </a:r>
            <a:endParaRPr lang="en-US" sz="2200" dirty="0"/>
          </a:p>
        </p:txBody>
      </p:sp>
      <p:sp>
        <p:nvSpPr>
          <p:cNvPr id="10" name="Text 8"/>
          <p:cNvSpPr/>
          <p:nvPr/>
        </p:nvSpPr>
        <p:spPr>
          <a:xfrm>
            <a:off x="8212693" y="3185993"/>
            <a:ext cx="5579983" cy="1149072"/>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Leveraged Power BI’s drag-and-drop interface and powerful DAX formulas to build interactive filters and real-time data exploration features.</a:t>
            </a:r>
            <a:endParaRPr lang="en-US" sz="1850" dirty="0"/>
          </a:p>
        </p:txBody>
      </p:sp>
      <p:sp>
        <p:nvSpPr>
          <p:cNvPr id="11" name="Shape 9"/>
          <p:cNvSpPr/>
          <p:nvPr/>
        </p:nvSpPr>
        <p:spPr>
          <a:xfrm>
            <a:off x="837724" y="4843582"/>
            <a:ext cx="538520" cy="538520"/>
          </a:xfrm>
          <a:prstGeom prst="roundRect">
            <a:avLst>
              <a:gd name="adj" fmla="val 6668"/>
            </a:avLst>
          </a:prstGeom>
          <a:solidFill>
            <a:srgbClr val="2B2952"/>
          </a:solidFill>
          <a:ln/>
        </p:spPr>
      </p:sp>
      <p:sp>
        <p:nvSpPr>
          <p:cNvPr id="12" name="Text 10"/>
          <p:cNvSpPr/>
          <p:nvPr/>
        </p:nvSpPr>
        <p:spPr>
          <a:xfrm>
            <a:off x="937974" y="4901565"/>
            <a:ext cx="337899" cy="422434"/>
          </a:xfrm>
          <a:prstGeom prst="rect">
            <a:avLst/>
          </a:prstGeom>
          <a:noFill/>
          <a:ln/>
        </p:spPr>
        <p:txBody>
          <a:bodyPr wrap="none" lIns="0" tIns="0" rIns="0" bIns="0" rtlCol="0" anchor="t"/>
          <a:lstStyle/>
          <a:p>
            <a:pPr marL="0" indent="0" algn="ctr">
              <a:lnSpc>
                <a:spcPts val="2650"/>
              </a:lnSpc>
              <a:buNone/>
            </a:pPr>
            <a:r>
              <a:rPr lang="en-US" sz="2650" b="1" dirty="0">
                <a:solidFill>
                  <a:srgbClr val="D9E1FF"/>
                </a:solidFill>
                <a:latin typeface="Syne Bold" pitchFamily="34" charset="0"/>
                <a:ea typeface="Syne Bold" pitchFamily="34" charset="-122"/>
                <a:cs typeface="Syne Bold" pitchFamily="34" charset="-120"/>
              </a:rPr>
              <a:t>3</a:t>
            </a:r>
            <a:endParaRPr lang="en-US" sz="2650" dirty="0"/>
          </a:p>
        </p:txBody>
      </p:sp>
      <p:sp>
        <p:nvSpPr>
          <p:cNvPr id="13" name="Text 11"/>
          <p:cNvSpPr/>
          <p:nvPr/>
        </p:nvSpPr>
        <p:spPr>
          <a:xfrm>
            <a:off x="1615559" y="4843582"/>
            <a:ext cx="5579983" cy="703898"/>
          </a:xfrm>
          <a:prstGeom prst="rect">
            <a:avLst/>
          </a:prstGeom>
          <a:noFill/>
          <a:ln/>
        </p:spPr>
        <p:txBody>
          <a:bodyPr wrap="square" lIns="0" tIns="0" rIns="0" bIns="0" rtlCol="0" anchor="t"/>
          <a:lstStyle/>
          <a:p>
            <a:pPr marL="0" indent="0" algn="l">
              <a:lnSpc>
                <a:spcPts val="2750"/>
              </a:lnSpc>
              <a:buNone/>
            </a:pPr>
            <a:r>
              <a:rPr lang="en-US" sz="2200" b="1" dirty="0">
                <a:solidFill>
                  <a:srgbClr val="D9E1FF"/>
                </a:solidFill>
                <a:latin typeface="Syne Bold" pitchFamily="34" charset="0"/>
                <a:ea typeface="Syne Bold" pitchFamily="34" charset="-122"/>
                <a:cs typeface="Syne Bold" pitchFamily="34" charset="-120"/>
              </a:rPr>
              <a:t>Multi-Dimensional Financial Dataset</a:t>
            </a:r>
            <a:endParaRPr lang="en-US" sz="2200" dirty="0"/>
          </a:p>
        </p:txBody>
      </p:sp>
      <p:sp>
        <p:nvSpPr>
          <p:cNvPr id="14" name="Text 12"/>
          <p:cNvSpPr/>
          <p:nvPr/>
        </p:nvSpPr>
        <p:spPr>
          <a:xfrm>
            <a:off x="1615559" y="5691068"/>
            <a:ext cx="5579983" cy="1149072"/>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Includes segments like Government and Midmarket, product details, countries, and time series, enabling layered analysis of sales, profit, and growth.</a:t>
            </a:r>
            <a:endParaRPr lang="en-US" sz="1850" dirty="0"/>
          </a:p>
        </p:txBody>
      </p:sp>
      <p:sp>
        <p:nvSpPr>
          <p:cNvPr id="15" name="Shape 13"/>
          <p:cNvSpPr/>
          <p:nvPr/>
        </p:nvSpPr>
        <p:spPr>
          <a:xfrm>
            <a:off x="7434858" y="4843582"/>
            <a:ext cx="538520" cy="538520"/>
          </a:xfrm>
          <a:prstGeom prst="roundRect">
            <a:avLst>
              <a:gd name="adj" fmla="val 6668"/>
            </a:avLst>
          </a:prstGeom>
          <a:solidFill>
            <a:srgbClr val="2B2952"/>
          </a:solidFill>
          <a:ln/>
        </p:spPr>
      </p:sp>
      <p:sp>
        <p:nvSpPr>
          <p:cNvPr id="16" name="Text 14"/>
          <p:cNvSpPr/>
          <p:nvPr/>
        </p:nvSpPr>
        <p:spPr>
          <a:xfrm>
            <a:off x="7535108" y="4901565"/>
            <a:ext cx="337899" cy="422434"/>
          </a:xfrm>
          <a:prstGeom prst="rect">
            <a:avLst/>
          </a:prstGeom>
          <a:noFill/>
          <a:ln/>
        </p:spPr>
        <p:txBody>
          <a:bodyPr wrap="none" lIns="0" tIns="0" rIns="0" bIns="0" rtlCol="0" anchor="t"/>
          <a:lstStyle/>
          <a:p>
            <a:pPr marL="0" indent="0" algn="ctr">
              <a:lnSpc>
                <a:spcPts val="2650"/>
              </a:lnSpc>
              <a:buNone/>
            </a:pPr>
            <a:r>
              <a:rPr lang="en-US" sz="2650" b="1" dirty="0">
                <a:solidFill>
                  <a:srgbClr val="D9E1FF"/>
                </a:solidFill>
                <a:latin typeface="Syne Bold" pitchFamily="34" charset="0"/>
                <a:ea typeface="Syne Bold" pitchFamily="34" charset="-122"/>
                <a:cs typeface="Syne Bold" pitchFamily="34" charset="-120"/>
              </a:rPr>
              <a:t>4</a:t>
            </a:r>
            <a:endParaRPr lang="en-US" sz="2650" dirty="0"/>
          </a:p>
        </p:txBody>
      </p:sp>
      <p:sp>
        <p:nvSpPr>
          <p:cNvPr id="17" name="Text 15"/>
          <p:cNvSpPr/>
          <p:nvPr/>
        </p:nvSpPr>
        <p:spPr>
          <a:xfrm>
            <a:off x="8212693" y="4843582"/>
            <a:ext cx="5103852" cy="351949"/>
          </a:xfrm>
          <a:prstGeom prst="rect">
            <a:avLst/>
          </a:prstGeom>
          <a:noFill/>
          <a:ln/>
        </p:spPr>
        <p:txBody>
          <a:bodyPr wrap="none" lIns="0" tIns="0" rIns="0" bIns="0" rtlCol="0" anchor="t"/>
          <a:lstStyle/>
          <a:p>
            <a:pPr marL="0" indent="0" algn="l">
              <a:lnSpc>
                <a:spcPts val="2750"/>
              </a:lnSpc>
              <a:buNone/>
            </a:pPr>
            <a:r>
              <a:rPr lang="en-US" sz="2200" b="1" dirty="0">
                <a:solidFill>
                  <a:srgbClr val="D9E1FF"/>
                </a:solidFill>
                <a:latin typeface="Syne Bold" pitchFamily="34" charset="0"/>
                <a:ea typeface="Syne Bold" pitchFamily="34" charset="-122"/>
                <a:cs typeface="Syne Bold" pitchFamily="34" charset="-120"/>
              </a:rPr>
              <a:t>Interactive Filters and Navigation</a:t>
            </a:r>
            <a:endParaRPr lang="en-US" sz="2200" dirty="0"/>
          </a:p>
        </p:txBody>
      </p:sp>
      <p:sp>
        <p:nvSpPr>
          <p:cNvPr id="18" name="Text 16"/>
          <p:cNvSpPr/>
          <p:nvPr/>
        </p:nvSpPr>
        <p:spPr>
          <a:xfrm>
            <a:off x="8212693" y="5339120"/>
            <a:ext cx="5579983" cy="1532096"/>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Slicers allow data filtering by Country, Segment, Year, or Product while a sidebar navigation menu optimizes switching between dashboard views seamlessly.</a:t>
            </a:r>
            <a:endParaRPr lang="en-US" sz="1850" dirty="0"/>
          </a:p>
        </p:txBody>
      </p:sp>
      <p:sp>
        <p:nvSpPr>
          <p:cNvPr id="19" name="TextBox 18"/>
          <p:cNvSpPr txBox="1"/>
          <p:nvPr/>
        </p:nvSpPr>
        <p:spPr>
          <a:xfrm>
            <a:off x="12792551" y="7658101"/>
            <a:ext cx="1837849" cy="571499"/>
          </a:xfrm>
          <a:prstGeom prst="rect">
            <a:avLst/>
          </a:prstGeom>
          <a:solidFill>
            <a:srgbClr val="0C0A33"/>
          </a:solid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367790"/>
            <a:ext cx="12236529" cy="704017"/>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Syne Bold" pitchFamily="34" charset="0"/>
                <a:ea typeface="Syne Bold" pitchFamily="34" charset="-122"/>
                <a:cs typeface="Syne Bold" pitchFamily="34" charset="-120"/>
              </a:rPr>
              <a:t>Dashboard Visual Elements Breakdown</a:t>
            </a:r>
            <a:endParaRPr lang="en-US" sz="4400" dirty="0"/>
          </a:p>
        </p:txBody>
      </p:sp>
      <p:sp>
        <p:nvSpPr>
          <p:cNvPr id="3" name="Text 1"/>
          <p:cNvSpPr/>
          <p:nvPr/>
        </p:nvSpPr>
        <p:spPr>
          <a:xfrm>
            <a:off x="837724" y="2670096"/>
            <a:ext cx="2800826" cy="703898"/>
          </a:xfrm>
          <a:prstGeom prst="rect">
            <a:avLst/>
          </a:prstGeom>
          <a:noFill/>
          <a:ln/>
        </p:spPr>
        <p:txBody>
          <a:bodyPr wrap="square" lIns="0" tIns="0" rIns="0" bIns="0" rtlCol="0" anchor="t"/>
          <a:lstStyle/>
          <a:p>
            <a:pPr marL="0" indent="0" algn="l">
              <a:lnSpc>
                <a:spcPts val="2750"/>
              </a:lnSpc>
              <a:buNone/>
            </a:pPr>
            <a:r>
              <a:rPr lang="en-US" sz="2200" b="1" dirty="0">
                <a:solidFill>
                  <a:srgbClr val="FFFFFF"/>
                </a:solidFill>
                <a:latin typeface="Syne Bold" pitchFamily="34" charset="0"/>
                <a:ea typeface="Syne Bold" pitchFamily="34" charset="-122"/>
                <a:cs typeface="Syne Bold" pitchFamily="34" charset="-120"/>
              </a:rPr>
              <a:t>Top Section: KPI Cards</a:t>
            </a:r>
            <a:endParaRPr lang="en-US" sz="2200" dirty="0"/>
          </a:p>
        </p:txBody>
      </p:sp>
      <p:sp>
        <p:nvSpPr>
          <p:cNvPr id="4" name="Text 2"/>
          <p:cNvSpPr/>
          <p:nvPr/>
        </p:nvSpPr>
        <p:spPr>
          <a:xfrm>
            <a:off x="837724" y="3613309"/>
            <a:ext cx="2800826" cy="2681168"/>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Summary metrics are presented in colorful cards with icons to communicate performance at a glance, minimizing the need for interpretation.</a:t>
            </a:r>
            <a:endParaRPr lang="en-US" sz="1850" dirty="0"/>
          </a:p>
        </p:txBody>
      </p:sp>
      <p:sp>
        <p:nvSpPr>
          <p:cNvPr id="5" name="Text 3"/>
          <p:cNvSpPr/>
          <p:nvPr/>
        </p:nvSpPr>
        <p:spPr>
          <a:xfrm>
            <a:off x="4230053" y="2670096"/>
            <a:ext cx="2800826" cy="703898"/>
          </a:xfrm>
          <a:prstGeom prst="rect">
            <a:avLst/>
          </a:prstGeom>
          <a:noFill/>
          <a:ln/>
        </p:spPr>
        <p:txBody>
          <a:bodyPr wrap="square" lIns="0" tIns="0" rIns="0" bIns="0" rtlCol="0" anchor="t"/>
          <a:lstStyle/>
          <a:p>
            <a:pPr marL="0" indent="0" algn="l">
              <a:lnSpc>
                <a:spcPts val="2750"/>
              </a:lnSpc>
              <a:buNone/>
            </a:pPr>
            <a:r>
              <a:rPr lang="en-US" sz="2200" b="1" dirty="0">
                <a:solidFill>
                  <a:srgbClr val="FFFFFF"/>
                </a:solidFill>
                <a:latin typeface="Syne Bold" pitchFamily="34" charset="0"/>
                <a:ea typeface="Syne Bold" pitchFamily="34" charset="-122"/>
                <a:cs typeface="Syne Bold" pitchFamily="34" charset="-120"/>
              </a:rPr>
              <a:t>Middle Section: Line Chart</a:t>
            </a:r>
            <a:endParaRPr lang="en-US" sz="2200" dirty="0"/>
          </a:p>
        </p:txBody>
      </p:sp>
      <p:sp>
        <p:nvSpPr>
          <p:cNvPr id="6" name="Text 4"/>
          <p:cNvSpPr/>
          <p:nvPr/>
        </p:nvSpPr>
        <p:spPr>
          <a:xfrm>
            <a:off x="4230053" y="3613309"/>
            <a:ext cx="2800826" cy="2298144"/>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Visualizes monthly or annual sales and profit trends, helping users detect peaks, declines, and seasonal patterns effectively.</a:t>
            </a:r>
            <a:endParaRPr lang="en-US" sz="1850" dirty="0"/>
          </a:p>
        </p:txBody>
      </p:sp>
      <p:sp>
        <p:nvSpPr>
          <p:cNvPr id="7" name="Text 5"/>
          <p:cNvSpPr/>
          <p:nvPr/>
        </p:nvSpPr>
        <p:spPr>
          <a:xfrm>
            <a:off x="7622381" y="2670096"/>
            <a:ext cx="2800826" cy="1055846"/>
          </a:xfrm>
          <a:prstGeom prst="rect">
            <a:avLst/>
          </a:prstGeom>
          <a:noFill/>
          <a:ln/>
        </p:spPr>
        <p:txBody>
          <a:bodyPr wrap="square" lIns="0" tIns="0" rIns="0" bIns="0" rtlCol="0" anchor="t"/>
          <a:lstStyle/>
          <a:p>
            <a:pPr marL="0" indent="0" algn="l">
              <a:lnSpc>
                <a:spcPts val="2750"/>
              </a:lnSpc>
              <a:buNone/>
            </a:pPr>
            <a:r>
              <a:rPr lang="en-US" sz="2200" b="1" dirty="0">
                <a:solidFill>
                  <a:srgbClr val="FFFFFF"/>
                </a:solidFill>
                <a:latin typeface="Syne Bold" pitchFamily="34" charset="0"/>
                <a:ea typeface="Syne Bold" pitchFamily="34" charset="-122"/>
                <a:cs typeface="Syne Bold" pitchFamily="34" charset="-120"/>
              </a:rPr>
              <a:t>Lower Section: Bar/Column Chart</a:t>
            </a:r>
            <a:endParaRPr lang="en-US" sz="2200" dirty="0"/>
          </a:p>
        </p:txBody>
      </p:sp>
      <p:sp>
        <p:nvSpPr>
          <p:cNvPr id="8" name="Text 6"/>
          <p:cNvSpPr/>
          <p:nvPr/>
        </p:nvSpPr>
        <p:spPr>
          <a:xfrm>
            <a:off x="7622381" y="3965258"/>
            <a:ext cx="2800826" cy="1915120"/>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Displays sales data broken down by product or region, facilitating swift comparisons among categories.</a:t>
            </a:r>
            <a:endParaRPr lang="en-US" sz="1850" dirty="0"/>
          </a:p>
        </p:txBody>
      </p:sp>
      <p:sp>
        <p:nvSpPr>
          <p:cNvPr id="9" name="Text 7"/>
          <p:cNvSpPr/>
          <p:nvPr/>
        </p:nvSpPr>
        <p:spPr>
          <a:xfrm>
            <a:off x="11014710" y="2670096"/>
            <a:ext cx="2800826" cy="1055846"/>
          </a:xfrm>
          <a:prstGeom prst="rect">
            <a:avLst/>
          </a:prstGeom>
          <a:noFill/>
          <a:ln/>
        </p:spPr>
        <p:txBody>
          <a:bodyPr wrap="square" lIns="0" tIns="0" rIns="0" bIns="0" rtlCol="0" anchor="t"/>
          <a:lstStyle/>
          <a:p>
            <a:pPr marL="0" indent="0" algn="l">
              <a:lnSpc>
                <a:spcPts val="2750"/>
              </a:lnSpc>
              <a:buNone/>
            </a:pPr>
            <a:r>
              <a:rPr lang="en-US" sz="2200" b="1" dirty="0">
                <a:solidFill>
                  <a:srgbClr val="FFFFFF"/>
                </a:solidFill>
                <a:latin typeface="Syne Bold" pitchFamily="34" charset="0"/>
                <a:ea typeface="Syne Bold" pitchFamily="34" charset="-122"/>
                <a:cs typeface="Syne Bold" pitchFamily="34" charset="-120"/>
              </a:rPr>
              <a:t>Left Sidebar: Filters and Navigation</a:t>
            </a:r>
            <a:endParaRPr lang="en-US" sz="2200" dirty="0"/>
          </a:p>
        </p:txBody>
      </p:sp>
      <p:sp>
        <p:nvSpPr>
          <p:cNvPr id="10" name="Text 8"/>
          <p:cNvSpPr/>
          <p:nvPr/>
        </p:nvSpPr>
        <p:spPr>
          <a:xfrm>
            <a:off x="11014710" y="3965258"/>
            <a:ext cx="2800826" cy="2681168"/>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The sidebar enhances interactivity by allowing filtering choices and quick access to different dashboard pages, maintaining a clean, user-friendly layout.</a:t>
            </a:r>
            <a:endParaRPr lang="en-US" sz="1850" dirty="0"/>
          </a:p>
        </p:txBody>
      </p:sp>
      <p:sp>
        <p:nvSpPr>
          <p:cNvPr id="11" name="TextBox 10"/>
          <p:cNvSpPr txBox="1"/>
          <p:nvPr/>
        </p:nvSpPr>
        <p:spPr>
          <a:xfrm>
            <a:off x="12559190" y="7214353"/>
            <a:ext cx="2071210" cy="880369"/>
          </a:xfrm>
          <a:prstGeom prst="rect">
            <a:avLst/>
          </a:prstGeom>
          <a:solidFill>
            <a:srgbClr val="0C0A33"/>
          </a:solidFill>
        </p:spPr>
        <p:txBody>
          <a:bodyPr wrap="square" rtlCol="0">
            <a:spAutoFit/>
          </a:bodyPr>
          <a:lstStyle/>
          <a:p>
            <a:pPr>
              <a:lnSpc>
                <a:spcPct val="150000"/>
              </a:lnSpc>
            </a:pPr>
            <a:r>
              <a:rPr lang="en-US" dirty="0" smtClean="0">
                <a:solidFill>
                  <a:schemeClr val="bg1"/>
                </a:solidFill>
              </a:rPr>
              <a:t>Made By,</a:t>
            </a:r>
          </a:p>
          <a:p>
            <a:pPr>
              <a:lnSpc>
                <a:spcPct val="150000"/>
              </a:lnSpc>
            </a:pPr>
            <a:r>
              <a:rPr lang="en-US" dirty="0" smtClean="0">
                <a:solidFill>
                  <a:schemeClr val="bg1"/>
                </a:solidFill>
              </a:rPr>
              <a:t>Mohammed Afrar 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322</Words>
  <Application>Microsoft Office PowerPoint</Application>
  <PresentationFormat>Custom</PresentationFormat>
  <Paragraphs>30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Syne Bold</vt:lpstr>
      <vt:lpstr>Arimo</vt:lpstr>
      <vt:lpstr>Calibri</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2</cp:revision>
  <dcterms:created xsi:type="dcterms:W3CDTF">2025-04-25T15:19:44Z</dcterms:created>
  <dcterms:modified xsi:type="dcterms:W3CDTF">2025-04-25T15:26:01Z</dcterms:modified>
</cp:coreProperties>
</file>