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4" r:id="rId6"/>
    <p:sldId id="265" r:id="rId7"/>
    <p:sldId id="267" r:id="rId8"/>
    <p:sldId id="268" r:id="rId9"/>
    <p:sldId id="269" r:id="rId10"/>
    <p:sldId id="270" r:id="rId11"/>
    <p:sldId id="271" r:id="rId12"/>
    <p:sldId id="272" r:id="rId13"/>
    <p:sldId id="293" r:id="rId14"/>
    <p:sldId id="294" r:id="rId15"/>
    <p:sldId id="295" r:id="rId16"/>
    <p:sldId id="296" r:id="rId17"/>
    <p:sldId id="310" r:id="rId18"/>
    <p:sldId id="297" r:id="rId19"/>
    <p:sldId id="298" r:id="rId20"/>
    <p:sldId id="273" r:id="rId21"/>
    <p:sldId id="274" r:id="rId22"/>
    <p:sldId id="275" r:id="rId23"/>
    <p:sldId id="276" r:id="rId24"/>
    <p:sldId id="277" r:id="rId25"/>
    <p:sldId id="278" r:id="rId26"/>
    <p:sldId id="279" r:id="rId27"/>
    <p:sldId id="280" r:id="rId28"/>
    <p:sldId id="281" r:id="rId29"/>
    <p:sldId id="299" r:id="rId30"/>
    <p:sldId id="300" r:id="rId31"/>
    <p:sldId id="301" r:id="rId32"/>
    <p:sldId id="302" r:id="rId33"/>
    <p:sldId id="303" r:id="rId34"/>
    <p:sldId id="304" r:id="rId35"/>
    <p:sldId id="305" r:id="rId36"/>
    <p:sldId id="306" r:id="rId37"/>
    <p:sldId id="307" r:id="rId38"/>
    <p:sldId id="309" r:id="rId39"/>
    <p:sldId id="308"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1" d="100"/>
          <a:sy n="101" d="100"/>
        </p:scale>
        <p:origin x="-108" y="-23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A4DFF63-2D0A-4D39-AE12-FF284800FBC4}" type="datetimeFigureOut">
              <a:rPr lang="en-US" smtClean="0"/>
              <a:pPr/>
              <a:t>11/8/2018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3E6CECF-FF57-4E02-B069-A59069AD31F8}"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4DFF63-2D0A-4D39-AE12-FF284800FBC4}" type="datetimeFigureOut">
              <a:rPr lang="en-US" smtClean="0"/>
              <a:pPr/>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4DFF63-2D0A-4D39-AE12-FF284800FBC4}" type="datetimeFigureOut">
              <a:rPr lang="en-US" smtClean="0"/>
              <a:pPr/>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4DFF63-2D0A-4D39-AE12-FF284800FBC4}" type="datetimeFigureOut">
              <a:rPr lang="en-US" smtClean="0"/>
              <a:pPr/>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A4DFF63-2D0A-4D39-AE12-FF284800FBC4}" type="datetimeFigureOut">
              <a:rPr lang="en-US" smtClean="0"/>
              <a:pPr/>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D3E6CECF-FF57-4E02-B069-A59069AD31F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4DFF63-2D0A-4D39-AE12-FF284800FBC4}" type="datetimeFigureOut">
              <a:rPr lang="en-US" smtClean="0"/>
              <a:pPr/>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A4DFF63-2D0A-4D39-AE12-FF284800FBC4}" type="datetimeFigureOut">
              <a:rPr lang="en-US" smtClean="0"/>
              <a:pPr/>
              <a:t>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A4DFF63-2D0A-4D39-AE12-FF284800FBC4}" type="datetimeFigureOut">
              <a:rPr lang="en-US" smtClean="0"/>
              <a:pPr/>
              <a:t>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DFF63-2D0A-4D39-AE12-FF284800FBC4}" type="datetimeFigureOut">
              <a:rPr lang="en-US" smtClean="0"/>
              <a:pPr/>
              <a:t>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4DFF63-2D0A-4D39-AE12-FF284800FBC4}" type="datetimeFigureOut">
              <a:rPr lang="en-US" smtClean="0"/>
              <a:pPr/>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A4DFF63-2D0A-4D39-AE12-FF284800FBC4}" type="datetimeFigureOut">
              <a:rPr lang="en-US" smtClean="0"/>
              <a:pPr/>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A4DFF63-2D0A-4D39-AE12-FF284800FBC4}" type="datetimeFigureOut">
              <a:rPr lang="en-US" smtClean="0"/>
              <a:pPr/>
              <a:t>11/8/2018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3E6CECF-FF57-4E02-B069-A59069AD31F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CREDIT CARD FRAUD DETECTION USING PREDICTIVE MODELLING</a:t>
            </a:r>
            <a:r>
              <a:rPr lang="en-US" dirty="0" smtClean="0"/>
              <a:t/>
            </a:r>
            <a:br>
              <a:rPr lang="en-US"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0"/>
            <a:r>
              <a:rPr lang="en-US" sz="1400" dirty="0" smtClean="0">
                <a:latin typeface="Times New Roman" pitchFamily="18" charset="0"/>
                <a:cs typeface="Times New Roman" pitchFamily="18" charset="0"/>
              </a:rPr>
              <a:t>The results obtained by the Logistic Regression Algorithm is best</a:t>
            </a:r>
          </a:p>
          <a:p>
            <a:pPr lvl="0"/>
            <a:r>
              <a:rPr lang="en-US" sz="1400" dirty="0" smtClean="0">
                <a:latin typeface="Times New Roman" pitchFamily="18" charset="0"/>
                <a:cs typeface="Times New Roman" pitchFamily="18" charset="0"/>
              </a:rPr>
              <a:t>The Accuracy obtained was almost equal to cent percent</a:t>
            </a:r>
          </a:p>
          <a:p>
            <a:pPr lvl="0"/>
            <a:r>
              <a:rPr lang="en-US" sz="1400" dirty="0" smtClean="0">
                <a:latin typeface="Times New Roman" pitchFamily="18" charset="0"/>
                <a:cs typeface="Times New Roman" pitchFamily="18" charset="0"/>
              </a:rPr>
              <a:t>It gives the plots after processing the data</a:t>
            </a:r>
          </a:p>
          <a:p>
            <a:pPr>
              <a:buNone/>
            </a:pPr>
            <a:endParaRPr lang="en-US" sz="1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RAM:  4GB and Higher</a:t>
            </a:r>
          </a:p>
          <a:p>
            <a:pPr>
              <a:buNone/>
            </a:pPr>
            <a:r>
              <a:rPr lang="en-US" dirty="0" smtClean="0"/>
              <a:t>•	Processor: Intel i3 and above </a:t>
            </a:r>
          </a:p>
          <a:p>
            <a:pPr>
              <a:buNone/>
            </a:pPr>
            <a:r>
              <a:rPr lang="en-US" dirty="0" smtClean="0"/>
              <a:t>•	Hard Disk: 500GB: Minimum</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Software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OS: Windows or Linux</a:t>
            </a:r>
          </a:p>
          <a:p>
            <a:pPr lvl="0"/>
            <a:r>
              <a:rPr lang="en-US" dirty="0" smtClean="0"/>
              <a:t>Python  IDE : python 2.7.x and above</a:t>
            </a:r>
          </a:p>
          <a:p>
            <a:pPr lvl="0"/>
            <a:r>
              <a:rPr lang="en-US" dirty="0" err="1" smtClean="0"/>
              <a:t>Pycharm</a:t>
            </a:r>
            <a:r>
              <a:rPr lang="en-US" dirty="0" smtClean="0"/>
              <a:t> IDE Required</a:t>
            </a:r>
          </a:p>
          <a:p>
            <a:pPr lvl="0"/>
            <a:r>
              <a:rPr lang="en-US" dirty="0" smtClean="0"/>
              <a:t>Setup tools and pip to be installed for 3.6  and above</a:t>
            </a:r>
          </a:p>
          <a:p>
            <a:pPr lvl="0"/>
            <a:r>
              <a:rPr lang="en-US" dirty="0" smtClean="0"/>
              <a:t>Language   : Python Scripting</a:t>
            </a:r>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lstStyle/>
          <a:p>
            <a:r>
              <a:rPr lang="en-US" dirty="0" smtClean="0"/>
              <a:t>modules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Pandas</a:t>
            </a:r>
            <a:endParaRPr lang="en-US" dirty="0"/>
          </a:p>
        </p:txBody>
      </p:sp>
      <p:sp>
        <p:nvSpPr>
          <p:cNvPr id="3" name="Content Placeholder 2"/>
          <p:cNvSpPr>
            <a:spLocks noGrp="1"/>
          </p:cNvSpPr>
          <p:nvPr>
            <p:ph idx="1"/>
          </p:nvPr>
        </p:nvSpPr>
        <p:spPr/>
        <p:txBody>
          <a:bodyPr/>
          <a:lstStyle/>
          <a:p>
            <a:r>
              <a:rPr lang="en-US" dirty="0" smtClean="0"/>
              <a:t>Pandas is an open-source,  Python library providing high-performance, easy-to-use data structures and data analysis tools for the Python programming language. </a:t>
            </a:r>
            <a:endParaRPr lang="en-US" dirty="0" smtClean="0"/>
          </a:p>
          <a:p>
            <a:r>
              <a:rPr lang="en-US" dirty="0" smtClean="0"/>
              <a:t>Python </a:t>
            </a:r>
            <a:r>
              <a:rPr lang="en-US" dirty="0" smtClean="0"/>
              <a:t>with Pandas is used in a wide range of fields including academic and commercial domains including finance, economics, Statistics, analytics, etc.</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NumPy, which stands for Numerical Python, is a library consisting of multidimensional array objects and a collection of routines for processing those arrays. </a:t>
            </a:r>
            <a:endParaRPr lang="en-US" dirty="0" smtClean="0"/>
          </a:p>
          <a:p>
            <a:r>
              <a:rPr lang="en-US" dirty="0" smtClean="0"/>
              <a:t>Using </a:t>
            </a:r>
            <a:r>
              <a:rPr lang="en-US" dirty="0" smtClean="0"/>
              <a:t>NumPy, mathematical and logical operations on arrays can be performed. </a:t>
            </a:r>
            <a:endParaRPr lang="en-US" dirty="0" smtClean="0"/>
          </a:p>
          <a:p>
            <a:r>
              <a:rPr lang="en-US" dirty="0" smtClean="0"/>
              <a:t>This </a:t>
            </a:r>
            <a:r>
              <a:rPr lang="en-US" dirty="0" smtClean="0"/>
              <a:t>tutorial explains the basics of NumPy such as its architecture and environment. It also discusses the various array functions, types of indexing, etc. </a:t>
            </a:r>
            <a:endParaRPr lang="en-US" dirty="0" smtClean="0"/>
          </a:p>
          <a:p>
            <a:r>
              <a:rPr lang="en-US" dirty="0" smtClean="0"/>
              <a:t>introduction </a:t>
            </a:r>
            <a:r>
              <a:rPr lang="en-US" dirty="0" smtClean="0"/>
              <a:t>to Matplotlib is also provided. All this is explained with the help of examples for better understanding.</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a:t>
            </a:r>
            <a:endParaRPr lang="en-US" dirty="0"/>
          </a:p>
        </p:txBody>
      </p:sp>
      <p:sp>
        <p:nvSpPr>
          <p:cNvPr id="3" name="Content Placeholder 2"/>
          <p:cNvSpPr>
            <a:spLocks noGrp="1"/>
          </p:cNvSpPr>
          <p:nvPr>
            <p:ph idx="1"/>
          </p:nvPr>
        </p:nvSpPr>
        <p:spPr/>
        <p:txBody>
          <a:bodyPr/>
          <a:lstStyle/>
          <a:p>
            <a:r>
              <a:rPr lang="en-US" dirty="0" smtClean="0"/>
              <a:t>matplotlib is probably the single most used Python package for 2D-graphics. It provides both a very quick way to visualize data from Python and publication-quality figures in many formats. We are going to explore matplotlib in interactive mode covering most common cases.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Sklearn </a:t>
            </a:r>
            <a:endParaRPr lang="en-US" dirty="0"/>
          </a:p>
        </p:txBody>
      </p:sp>
      <p:sp>
        <p:nvSpPr>
          <p:cNvPr id="3" name="Content Placeholder 2"/>
          <p:cNvSpPr>
            <a:spLocks noGrp="1"/>
          </p:cNvSpPr>
          <p:nvPr>
            <p:ph idx="1"/>
          </p:nvPr>
        </p:nvSpPr>
        <p:spPr/>
        <p:txBody>
          <a:bodyPr>
            <a:normAutofit fontScale="47500" lnSpcReduction="20000"/>
          </a:bodyPr>
          <a:lstStyle/>
          <a:p>
            <a:r>
              <a:rPr lang="en-US" sz="3600" dirty="0" smtClean="0"/>
              <a:t>There are several Python libraries which provide solid implementations of a range of machine learning algorithms. One of the best known is Scikit-Learn, a package that provides efficient versions of a large number of common algorithms. Scikit-Learn is characterized by a clean, uniform, and streamlined API, as well as by very useful and complete online documentation. A benefit of this uniformity is that once you understand the basic use and syntax of Scikit-Learn for one type of model, switching to a new model or algorithm is very straightforward.</a:t>
            </a:r>
          </a:p>
          <a:p>
            <a:r>
              <a:rPr lang="en-US" sz="3600" dirty="0" smtClean="0"/>
              <a:t>This section provides an overview of the Scikit-Learn API; a solid understanding of these API elements will form the foundation for understanding the deeper practical discussion of machine learning algorithms and approaches in the following chapters.</a:t>
            </a:r>
          </a:p>
          <a:p>
            <a:r>
              <a:rPr lang="en-US" sz="3600" b="1" cap="all" dirty="0" smtClean="0"/>
              <a:t>SAFARI</a:t>
            </a:r>
          </a:p>
          <a:p>
            <a:r>
              <a:rPr lang="en-US" sz="3600" dirty="0" smtClean="0"/>
              <a:t>Learn faster. Dig deeper. See farther.</a:t>
            </a:r>
          </a:p>
          <a:p>
            <a:r>
              <a:rPr lang="en-US" sz="3600" dirty="0" smtClean="0"/>
              <a:t>Join Safari. Get a free trial today and find answers on the fly, or master something new and useful.</a:t>
            </a:r>
          </a:p>
          <a:p>
            <a:r>
              <a:rPr lang="en-US" sz="3600" dirty="0" smtClean="0"/>
              <a:t>Learn more </a:t>
            </a:r>
          </a:p>
          <a:p>
            <a:r>
              <a:rPr lang="en-US" sz="3600" dirty="0" smtClean="0"/>
              <a:t>We will start by covering </a:t>
            </a:r>
            <a:r>
              <a:rPr lang="en-US" sz="3600" i="1" dirty="0" smtClean="0"/>
              <a:t>data representation</a:t>
            </a:r>
            <a:r>
              <a:rPr lang="en-US" sz="3600" dirty="0" smtClean="0"/>
              <a:t> in Scikit-Learn, followed by covering the </a:t>
            </a:r>
            <a:r>
              <a:rPr lang="en-US" sz="3600" i="1" dirty="0" smtClean="0"/>
              <a:t>Estimator</a:t>
            </a:r>
            <a:r>
              <a:rPr lang="en-US" sz="3600" dirty="0" smtClean="0"/>
              <a:t> API, and finally go through a more interesting example of using these tools for exploring a set of images of hand-written digits.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lstStyle/>
          <a:p>
            <a:r>
              <a:rPr lang="en-US" dirty="0" smtClean="0"/>
              <a:t>Architecture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082497" y="1600200"/>
            <a:ext cx="6979006" cy="47085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Index</a:t>
            </a:r>
            <a:r>
              <a:rPr lang="en-US" b="1"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b="1" dirty="0" smtClean="0"/>
              <a:t> </a:t>
            </a:r>
            <a:endParaRPr lang="en-US" dirty="0" smtClean="0"/>
          </a:p>
          <a:p>
            <a:pPr lvl="0"/>
            <a:r>
              <a:rPr lang="en-US" b="1" dirty="0" smtClean="0"/>
              <a:t>Abstract </a:t>
            </a:r>
            <a:endParaRPr lang="en-US" dirty="0" smtClean="0"/>
          </a:p>
          <a:p>
            <a:pPr lvl="0"/>
            <a:r>
              <a:rPr lang="en-US" b="1" dirty="0" smtClean="0"/>
              <a:t>Introduction </a:t>
            </a:r>
            <a:endParaRPr lang="en-US" dirty="0" smtClean="0"/>
          </a:p>
          <a:p>
            <a:pPr lvl="0"/>
            <a:r>
              <a:rPr lang="en-US" b="1" dirty="0" smtClean="0"/>
              <a:t>Problem Statement</a:t>
            </a:r>
            <a:endParaRPr lang="en-US" dirty="0" smtClean="0"/>
          </a:p>
          <a:p>
            <a:pPr lvl="0"/>
            <a:r>
              <a:rPr lang="en-US" b="1" dirty="0" smtClean="0"/>
              <a:t>Existing system</a:t>
            </a:r>
            <a:endParaRPr lang="en-US" dirty="0" smtClean="0"/>
          </a:p>
          <a:p>
            <a:pPr lvl="0"/>
            <a:r>
              <a:rPr lang="en-US" b="1" dirty="0" smtClean="0"/>
              <a:t>Disadvantages </a:t>
            </a:r>
            <a:endParaRPr lang="en-US" dirty="0" smtClean="0"/>
          </a:p>
          <a:p>
            <a:pPr lvl="0"/>
            <a:r>
              <a:rPr lang="en-US" b="1" dirty="0" smtClean="0"/>
              <a:t>Proposed System</a:t>
            </a:r>
            <a:endParaRPr lang="en-US" dirty="0" smtClean="0"/>
          </a:p>
          <a:p>
            <a:pPr lvl="0"/>
            <a:r>
              <a:rPr lang="en-US" b="1" dirty="0" smtClean="0"/>
              <a:t>Advantages </a:t>
            </a:r>
            <a:endParaRPr lang="en-US" dirty="0" smtClean="0"/>
          </a:p>
          <a:p>
            <a:r>
              <a:rPr lang="en-US" b="1" dirty="0" smtClean="0"/>
              <a:t>SRS</a:t>
            </a: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chor="t">
            <a:normAutofit/>
          </a:bodyPr>
          <a:lstStyle/>
          <a:p>
            <a:r>
              <a:rPr lang="en-US" dirty="0" smtClean="0"/>
              <a:t> UMLS </a:t>
            </a:r>
            <a:br>
              <a:rPr lang="en-US" dirty="0" smtClean="0"/>
            </a:br>
            <a:r>
              <a:rPr lang="en-US" dirty="0" smtClean="0"/>
              <a:t>  ON </a:t>
            </a:r>
            <a:br>
              <a:rPr lang="en-US" dirty="0" smtClean="0"/>
            </a:br>
            <a:r>
              <a:rPr lang="en-US" dirty="0" smtClean="0"/>
              <a:t>   CREDITCARD FRAUD   DETECTION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 diagram:</a:t>
            </a:r>
            <a:br>
              <a:rPr lang="en-US" dirty="0" smtClean="0"/>
            </a:br>
            <a:endParaRPr lang="en-US" dirty="0"/>
          </a:p>
        </p:txBody>
      </p:sp>
      <p:pic>
        <p:nvPicPr>
          <p:cNvPr id="4" name="Content Placeholder 3"/>
          <p:cNvPicPr>
            <a:picLocks noGrp="1"/>
          </p:cNvPicPr>
          <p:nvPr>
            <p:ph idx="1"/>
          </p:nvPr>
        </p:nvPicPr>
        <p:blipFill>
          <a:blip r:embed="rId2"/>
          <a:stretch>
            <a:fillRect/>
          </a:stretch>
        </p:blipFill>
        <p:spPr bwMode="auto">
          <a:xfrm>
            <a:off x="2048568" y="2044405"/>
            <a:ext cx="5046863" cy="3820114"/>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sp>
        <p:nvSpPr>
          <p:cNvPr id="3" name="Content Placeholder 2"/>
          <p:cNvSpPr>
            <a:spLocks noGrp="1"/>
          </p:cNvSpPr>
          <p:nvPr>
            <p:ph idx="1"/>
          </p:nvPr>
        </p:nvSpPr>
        <p:spPr/>
        <p:txBody>
          <a:bodyPr>
            <a:normAutofit/>
          </a:bodyPr>
          <a:lstStyle/>
          <a:p>
            <a:r>
              <a:rPr lang="en-US" dirty="0" smtClean="0"/>
              <a:t>Activity diagrams are graphical representations of Workflows of stepwise activities and actions with support for choice, iteration and concurrency.</a:t>
            </a:r>
            <a:r>
              <a:rPr lang="en-US" baseline="30000" dirty="0" smtClean="0"/>
              <a:t> </a:t>
            </a:r>
            <a:r>
              <a:rPr lang="en-US" dirty="0" smtClean="0"/>
              <a:t>In the Unified Modeling Language, activity diagrams can be used to describe the business and operational step-by-step workflows of components in a system. An activity diagram shows the overall flow of control.</a:t>
            </a:r>
          </a:p>
          <a:p>
            <a:pPr>
              <a:buNone/>
            </a:pPr>
            <a:r>
              <a:rPr lang="en-US" dirty="0" smtClean="0"/>
              <a:t>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914400" y="457200"/>
            <a:ext cx="6705600" cy="59436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Sequence diagram:</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b="1" dirty="0" smtClean="0"/>
              <a:t>sequence diagram</a:t>
            </a:r>
            <a:r>
              <a:rPr lang="en-US" dirty="0" smtClean="0"/>
              <a:t> in Unified Modeling Language (UML) is a kind of interaction diagram that shows how processes operate with one another and in what order. It is a construct of a Message Sequence Chart. A sequence diagram shows, as parallel vertical lines ("lifelines"), different processes or objects that live simultaneously, and, as horizontal arrows, the messages exchanged between them, in the order in which they occur. This allows the specification of simple runtime scenarios in a graphical manner.</a:t>
            </a:r>
          </a:p>
          <a:p>
            <a:endParaRPr lang="en-US" dirty="0" smtClean="0"/>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Python WEB BASED AND MACHINE LEARNING\CREDIT CARD FRAUD DETECTION\creditcard uml\sequence2.PNG"/>
          <p:cNvPicPr>
            <a:picLocks noGrp="1"/>
          </p:cNvPicPr>
          <p:nvPr>
            <p:ph idx="1"/>
          </p:nvPr>
        </p:nvPicPr>
        <p:blipFill>
          <a:blip r:embed="rId2"/>
          <a:stretch>
            <a:fillRect/>
          </a:stretch>
        </p:blipFill>
        <p:spPr bwMode="auto">
          <a:xfrm>
            <a:off x="1871285" y="1682432"/>
            <a:ext cx="5401429" cy="454406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Python WEB BASED AND MACHINE LEARNING\CREDIT CARD FRAUD DETECTION\creditcard uml\sequence.PNG"/>
          <p:cNvPicPr>
            <a:picLocks noGrp="1"/>
          </p:cNvPicPr>
          <p:nvPr>
            <p:ph idx="1"/>
          </p:nvPr>
        </p:nvPicPr>
        <p:blipFill>
          <a:blip r:embed="rId2"/>
          <a:stretch>
            <a:fillRect/>
          </a:stretch>
        </p:blipFill>
        <p:spPr bwMode="auto">
          <a:xfrm>
            <a:off x="3338340" y="2273065"/>
            <a:ext cx="2467320" cy="336279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 diagram</a:t>
            </a:r>
            <a:br>
              <a:rPr lang="en-US" dirty="0" smtClean="0"/>
            </a:br>
            <a:endParaRPr lang="en-US" dirty="0"/>
          </a:p>
        </p:txBody>
      </p:sp>
      <p:pic>
        <p:nvPicPr>
          <p:cNvPr id="4" name="Content Placeholder 3"/>
          <p:cNvPicPr>
            <a:picLocks noGrp="1"/>
          </p:cNvPicPr>
          <p:nvPr>
            <p:ph idx="1"/>
          </p:nvPr>
        </p:nvPicPr>
        <p:blipFill>
          <a:blip r:embed="rId2"/>
          <a:stretch>
            <a:fillRect/>
          </a:stretch>
        </p:blipFill>
        <p:spPr bwMode="auto">
          <a:xfrm>
            <a:off x="993431" y="1892108"/>
            <a:ext cx="7157138" cy="412470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Deployement</a:t>
            </a:r>
            <a:r>
              <a:rPr lang="en-US" dirty="0" smtClean="0"/>
              <a:t>  diagram:</a:t>
            </a:r>
            <a:br>
              <a:rPr lang="en-US" dirty="0" smtClean="0"/>
            </a:br>
            <a:endParaRPr lang="en-US" dirty="0"/>
          </a:p>
        </p:txBody>
      </p:sp>
      <p:pic>
        <p:nvPicPr>
          <p:cNvPr id="4" name="Content Placeholder 3"/>
          <p:cNvPicPr>
            <a:picLocks noGrp="1"/>
          </p:cNvPicPr>
          <p:nvPr>
            <p:ph idx="1"/>
          </p:nvPr>
        </p:nvPicPr>
        <p:blipFill>
          <a:blip r:embed="rId2"/>
          <a:stretch>
            <a:fillRect/>
          </a:stretch>
        </p:blipFill>
        <p:spPr bwMode="auto">
          <a:xfrm>
            <a:off x="1387518" y="1955566"/>
            <a:ext cx="6368963" cy="3997793"/>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lstStyle/>
          <a:p>
            <a:r>
              <a:rPr lang="en-US" dirty="0" smtClean="0"/>
              <a:t>Dataset </a:t>
            </a:r>
            <a:r>
              <a:rPr lang="en-US" dirty="0" err="1" smtClean="0"/>
              <a:t>sreenshots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Abstract:-</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991600" cy="4709160"/>
          </a:xfrm>
        </p:spPr>
        <p:txBody>
          <a:bodyPr>
            <a:normAutofit/>
          </a:bodyPr>
          <a:lstStyle/>
          <a:p>
            <a:pPr>
              <a:buFont typeface="Wingdings" pitchFamily="2" charset="2"/>
              <a:buChar char="Ø"/>
            </a:pPr>
            <a:r>
              <a:rPr lang="en-US" sz="1400" dirty="0" smtClean="0">
                <a:latin typeface="Times New Roman" pitchFamily="18" charset="0"/>
                <a:cs typeface="Times New Roman" pitchFamily="18" charset="0"/>
              </a:rPr>
              <a:t>Billions of dollars loss are caused every year due to credit card fraud transaction</a:t>
            </a:r>
          </a:p>
          <a:p>
            <a:pPr>
              <a:buFont typeface="Wingdings" pitchFamily="2" charset="2"/>
              <a:buChar char="Ø"/>
            </a:pPr>
            <a:r>
              <a:rPr lang="en-US" sz="1400" dirty="0" smtClean="0">
                <a:latin typeface="Times New Roman" pitchFamily="18" charset="0"/>
                <a:cs typeface="Times New Roman" pitchFamily="18" charset="0"/>
              </a:rPr>
              <a:t>To detect these fraud transaction machine learning algorithms gives the efficient way</a:t>
            </a:r>
          </a:p>
          <a:p>
            <a:pPr>
              <a:buFont typeface="Wingdings" pitchFamily="2" charset="2"/>
              <a:buChar char="Ø"/>
            </a:pPr>
            <a:r>
              <a:rPr lang="en-US" sz="1400" dirty="0" smtClean="0">
                <a:latin typeface="Times New Roman" pitchFamily="18" charset="0"/>
                <a:cs typeface="Times New Roman" pitchFamily="18" charset="0"/>
              </a:rPr>
              <a:t>This project deals why and how under sampling is useful in the presence of class imbalance</a:t>
            </a:r>
          </a:p>
          <a:p>
            <a:pPr>
              <a:buNone/>
            </a:pPr>
            <a:r>
              <a:rPr lang="en-US" sz="1400" dirty="0" smtClean="0">
                <a:latin typeface="Times New Roman" pitchFamily="18" charset="0"/>
                <a:cs typeface="Times New Roman" pitchFamily="18" charset="0"/>
              </a:rPr>
              <a:t>                                    how to deal with unbalanced and evolving data streams </a:t>
            </a:r>
          </a:p>
          <a:p>
            <a:pPr>
              <a:buNone/>
            </a:pPr>
            <a:r>
              <a:rPr lang="en-US" sz="1400" dirty="0" smtClean="0">
                <a:latin typeface="Times New Roman" pitchFamily="18" charset="0"/>
                <a:cs typeface="Times New Roman" pitchFamily="18" charset="0"/>
              </a:rPr>
              <a:t>                                    how to assess performances in a way which is relevant for detection</a:t>
            </a:r>
          </a:p>
          <a:p>
            <a:pPr>
              <a:buNone/>
            </a:pPr>
            <a:r>
              <a:rPr lang="en-US" sz="1400" dirty="0" smtClean="0">
                <a:latin typeface="Times New Roman" pitchFamily="18" charset="0"/>
                <a:cs typeface="Times New Roman" pitchFamily="18" charset="0"/>
              </a:rPr>
              <a:t>                                    how to use feedbacks provided by investigators on the fraud alerts generated</a:t>
            </a:r>
          </a:p>
          <a:p>
            <a:pPr>
              <a:buNone/>
            </a:pPr>
            <a:endParaRPr lang="en-US" sz="14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629172" y="1600200"/>
            <a:ext cx="5885656" cy="470852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629172" y="1600200"/>
            <a:ext cx="5885656" cy="4708525"/>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629172" y="1600200"/>
            <a:ext cx="5885656" cy="470852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1629172" y="1600200"/>
            <a:ext cx="5885656" cy="470852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1629172" y="1600200"/>
            <a:ext cx="5885656" cy="470852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1629172" y="1600200"/>
            <a:ext cx="5885656" cy="470852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1629172" y="1600200"/>
            <a:ext cx="5885656" cy="470852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lstStyle/>
          <a:p>
            <a:r>
              <a:rPr lang="en-US" dirty="0" smtClean="0"/>
              <a:t>Algorithm </a:t>
            </a:r>
            <a:endParaRPr lang="en-US" dirty="0"/>
          </a:p>
        </p:txBody>
      </p:sp>
      <p:sp>
        <p:nvSpPr>
          <p:cNvPr id="3" name="Content Placeholder 2"/>
          <p:cNvSpPr>
            <a:spLocks noGrp="1"/>
          </p:cNvSpPr>
          <p:nvPr>
            <p:ph idx="1"/>
          </p:nvPr>
        </p:nvSpPr>
        <p:spPr/>
        <p:txBody>
          <a:bodyPr>
            <a:normAutofit/>
          </a:bodyPr>
          <a:lstStyle/>
          <a:p>
            <a:endParaRPr lang="en-US" dirty="0" smtClean="0"/>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Logistic regression</a:t>
            </a:r>
            <a:r>
              <a:rPr lang="en-US" dirty="0" smtClean="0"/>
              <a:t> is a statistical method for analyzing a dataset in which there are one or more independent variables that determine an outcome. The outcome is measured with a dichotomous variable (in which there are only two possible outcomes).</a:t>
            </a:r>
          </a:p>
          <a:p>
            <a:pPr fontAlgn="base"/>
            <a:r>
              <a:rPr lang="en-US" dirty="0" smtClean="0"/>
              <a:t>Logistic regression is one of the most popular machine learning algorithms for binary classification. This is because it is a simple algorithm that performs very well on a wide range of problems.</a:t>
            </a:r>
          </a:p>
          <a:p>
            <a:pPr fontAlgn="base"/>
            <a:r>
              <a:rPr lang="en-US" dirty="0" smtClean="0"/>
              <a:t>In this post you are going to discover the logistic regression algorithm for binary classification, step-by-step. After reading this post you will know:</a:t>
            </a:r>
          </a:p>
          <a:p>
            <a:pPr fontAlgn="base"/>
            <a:r>
              <a:rPr lang="en-US" dirty="0" smtClean="0"/>
              <a:t>How to calculate the logistic function.</a:t>
            </a:r>
          </a:p>
          <a:p>
            <a:pPr fontAlgn="base"/>
            <a:r>
              <a:rPr lang="en-US" dirty="0" smtClean="0"/>
              <a:t>How to learn the coefficients for a logistic regression model using stochastic gradient descent.</a:t>
            </a:r>
          </a:p>
          <a:p>
            <a:pPr fontAlgn="base"/>
            <a:r>
              <a:rPr lang="en-US" dirty="0" smtClean="0"/>
              <a:t>How to make predictions using a logistic regression model.</a:t>
            </a:r>
          </a:p>
          <a:p>
            <a:endParaRPr lang="en-US"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26362"/>
          </a:xfrm>
        </p:spPr>
        <p:txBody>
          <a:bodyPr/>
          <a:lstStyle/>
          <a:p>
            <a:r>
              <a:rPr lang="en-US" dirty="0" smtClean="0"/>
              <a:t>THANK YOU</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dirty="0"/>
          </a:p>
        </p:txBody>
      </p:sp>
      <p:sp>
        <p:nvSpPr>
          <p:cNvPr id="3" name="Content Placeholder 2"/>
          <p:cNvSpPr>
            <a:spLocks noGrp="1"/>
          </p:cNvSpPr>
          <p:nvPr>
            <p:ph idx="1"/>
          </p:nvPr>
        </p:nvSpPr>
        <p:spPr/>
        <p:txBody>
          <a:bodyPr>
            <a:normAutofit/>
          </a:bodyPr>
          <a:lstStyle/>
          <a:p>
            <a:r>
              <a:rPr lang="en-US" sz="1400" dirty="0" smtClean="0">
                <a:latin typeface="Times New Roman" pitchFamily="18" charset="0"/>
                <a:cs typeface="Times New Roman" pitchFamily="18" charset="0"/>
              </a:rPr>
              <a:t>Credit cards are used for purchasing goods and services by using virtual card and physical card </a:t>
            </a:r>
          </a:p>
          <a:p>
            <a:r>
              <a:rPr lang="en-US" sz="1400" dirty="0" smtClean="0">
                <a:latin typeface="Times New Roman" pitchFamily="18" charset="0"/>
                <a:cs typeface="Times New Roman" pitchFamily="18" charset="0"/>
              </a:rPr>
              <a:t>In a physical-card based purchase, if the card was stolen then only fraud will be happened</a:t>
            </a:r>
          </a:p>
          <a:p>
            <a:r>
              <a:rPr lang="en-US" sz="1400" dirty="0" smtClean="0">
                <a:latin typeface="Times New Roman" pitchFamily="18" charset="0"/>
                <a:cs typeface="Times New Roman" pitchFamily="18" charset="0"/>
              </a:rPr>
              <a:t>In online payment mode, attackers need only little information for doing fraud</a:t>
            </a:r>
          </a:p>
          <a:p>
            <a:r>
              <a:rPr lang="en-US" sz="1400" dirty="0" smtClean="0">
                <a:latin typeface="Times New Roman" pitchFamily="18" charset="0"/>
                <a:cs typeface="Times New Roman" pitchFamily="18" charset="0"/>
              </a:rPr>
              <a:t>mainly transactions will be done through Internet or telephone</a:t>
            </a:r>
          </a:p>
          <a:p>
            <a:r>
              <a:rPr lang="en-US" sz="1400" dirty="0" smtClean="0">
                <a:latin typeface="Times New Roman" pitchFamily="18" charset="0"/>
                <a:cs typeface="Times New Roman" pitchFamily="18" charset="0"/>
              </a:rPr>
              <a:t>a fraudster simply needs to know the card details.</a:t>
            </a:r>
          </a:p>
          <a:p>
            <a:r>
              <a:rPr lang="en-US" sz="1400" dirty="0" smtClean="0">
                <a:latin typeface="Times New Roman" pitchFamily="18" charset="0"/>
                <a:cs typeface="Times New Roman" pitchFamily="18" charset="0"/>
              </a:rPr>
              <a:t>way to detect this kind of fraud is to analyze the spending patterns on every card </a:t>
            </a:r>
          </a:p>
          <a:p>
            <a:r>
              <a:rPr lang="en-US" sz="1400" dirty="0" smtClean="0">
                <a:latin typeface="Times New Roman" pitchFamily="18" charset="0"/>
                <a:cs typeface="Times New Roman" pitchFamily="18" charset="0"/>
              </a:rPr>
              <a:t>then figure out any inconsistency with respect to the “usual” spending patterns. </a:t>
            </a:r>
          </a:p>
          <a:p>
            <a:r>
              <a:rPr lang="en-US" sz="1400" dirty="0" smtClean="0">
                <a:latin typeface="Times New Roman" pitchFamily="18" charset="0"/>
                <a:cs typeface="Times New Roman" pitchFamily="18" charset="0"/>
              </a:rPr>
              <a:t>Fraud detection based on the analysis of existing purchase data of cardholder is a promising way to reduce the rate of successful credit card frauds</a:t>
            </a:r>
          </a:p>
          <a:p>
            <a:endParaRPr lang="en-US" sz="1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Design:</a:t>
            </a:r>
            <a:r>
              <a:rPr lang="en-US" dirty="0" smtClean="0"/>
              <a:t/>
            </a:r>
            <a:br>
              <a:rPr lang="en-US" dirty="0" smtClean="0"/>
            </a:br>
            <a:endParaRPr lang="en-US" dirty="0"/>
          </a:p>
        </p:txBody>
      </p:sp>
      <p:pic>
        <p:nvPicPr>
          <p:cNvPr id="4" name="Content Placeholder 3"/>
          <p:cNvPicPr>
            <a:picLocks noGrp="1"/>
          </p:cNvPicPr>
          <p:nvPr>
            <p:ph idx="1"/>
          </p:nvPr>
        </p:nvPicPr>
        <p:blipFill>
          <a:blip r:embed="rId2" cstate="print"/>
          <a:stretch>
            <a:fillRect/>
          </a:stretch>
        </p:blipFill>
        <p:spPr bwMode="auto">
          <a:xfrm>
            <a:off x="457200" y="1668266"/>
            <a:ext cx="8229600" cy="457239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Problem statement</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1400" dirty="0" smtClean="0">
                <a:latin typeface="Times New Roman" pitchFamily="18" charset="0"/>
                <a:cs typeface="Times New Roman" pitchFamily="18" charset="0"/>
              </a:rPr>
              <a:t>Credit card fraud stands as major problem for word wide financial institutions. </a:t>
            </a:r>
          </a:p>
          <a:p>
            <a:r>
              <a:rPr lang="en-US" sz="1400" dirty="0" smtClean="0">
                <a:latin typeface="Times New Roman" pitchFamily="18" charset="0"/>
                <a:cs typeface="Times New Roman" pitchFamily="18" charset="0"/>
              </a:rPr>
              <a:t>We can observe this from many financial reports (Bhattacharyya et al., 2011) </a:t>
            </a:r>
          </a:p>
          <a:p>
            <a:r>
              <a:rPr lang="en-US" sz="1400" dirty="0" smtClean="0">
                <a:latin typeface="Times New Roman" pitchFamily="18" charset="0"/>
                <a:cs typeface="Times New Roman" pitchFamily="18" charset="0"/>
              </a:rPr>
              <a:t>10th annual online fraud report by Cyber Source shows that estimated loss due to online fraud is $4 billion for 2008 which is 11% increase than $3.6 billion loss in 2007</a:t>
            </a:r>
          </a:p>
          <a:p>
            <a:r>
              <a:rPr lang="en-US" sz="1400" dirty="0" smtClean="0">
                <a:latin typeface="Times New Roman" pitchFamily="18" charset="0"/>
                <a:cs typeface="Times New Roman" pitchFamily="18" charset="0"/>
              </a:rPr>
              <a:t>In 2006, fraud in United Kingdom alone was estimated to be £535 million in 2007 and now costing around 13.9 billion a year (</a:t>
            </a:r>
            <a:r>
              <a:rPr lang="en-US" sz="1400" dirty="0" err="1" smtClean="0">
                <a:latin typeface="Times New Roman" pitchFamily="18" charset="0"/>
                <a:cs typeface="Times New Roman" pitchFamily="18" charset="0"/>
              </a:rPr>
              <a:t>Mahdi</a:t>
            </a:r>
            <a:r>
              <a:rPr lang="en-US" sz="1400" dirty="0" smtClean="0">
                <a:latin typeface="Times New Roman" pitchFamily="18" charset="0"/>
                <a:cs typeface="Times New Roman" pitchFamily="18" charset="0"/>
              </a:rPr>
              <a:t> et al., 2010). </a:t>
            </a:r>
          </a:p>
          <a:p>
            <a:r>
              <a:rPr lang="en-US" sz="1400" dirty="0" smtClean="0">
                <a:latin typeface="Times New Roman" pitchFamily="18" charset="0"/>
                <a:cs typeface="Times New Roman" pitchFamily="18" charset="0"/>
              </a:rPr>
              <a:t>From 2006 to 2008, UK alone has lost £427.0 million to £609.90 million due to credit and debit card fraud (Woolsey &amp;Schulz, 2011). </a:t>
            </a:r>
          </a:p>
          <a:p>
            <a:r>
              <a:rPr lang="en-US" sz="1400" dirty="0" smtClean="0">
                <a:latin typeface="Times New Roman" pitchFamily="18" charset="0"/>
                <a:cs typeface="Times New Roman" pitchFamily="18" charset="0"/>
              </a:rPr>
              <a:t>card-not-present fraud losses are increasing at higher rate due to online transactions. </a:t>
            </a:r>
          </a:p>
          <a:p>
            <a:r>
              <a:rPr lang="en-US" sz="1400" dirty="0" smtClean="0">
                <a:latin typeface="Times New Roman" pitchFamily="18" charset="0"/>
                <a:cs typeface="Times New Roman" pitchFamily="18" charset="0"/>
              </a:rPr>
              <a:t>perpetrators are evolving their methods and practices to avoid detection. </a:t>
            </a:r>
          </a:p>
          <a:p>
            <a:r>
              <a:rPr lang="en-US" sz="1400" dirty="0" smtClean="0">
                <a:latin typeface="Times New Roman" pitchFamily="18" charset="0"/>
                <a:cs typeface="Times New Roman" pitchFamily="18" charset="0"/>
              </a:rPr>
              <a:t>Thus an effective and innovative methods need to be develop which will evolve accordingly to the need.</a:t>
            </a:r>
          </a:p>
          <a:p>
            <a:pPr>
              <a:buNone/>
            </a:pPr>
            <a:r>
              <a:rPr lang="en-US" sz="1400" b="1"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Existing system</a:t>
            </a:r>
            <a:endParaRPr lang="en-US" dirty="0"/>
          </a:p>
        </p:txBody>
      </p:sp>
      <p:sp>
        <p:nvSpPr>
          <p:cNvPr id="3" name="Content Placeholder 2"/>
          <p:cNvSpPr>
            <a:spLocks noGrp="1"/>
          </p:cNvSpPr>
          <p:nvPr>
            <p:ph idx="1"/>
          </p:nvPr>
        </p:nvSpPr>
        <p:spPr/>
        <p:txBody>
          <a:bodyPr>
            <a:normAutofit/>
          </a:bodyPr>
          <a:lstStyle/>
          <a:p>
            <a:pPr>
              <a:buNone/>
            </a:pPr>
            <a:r>
              <a:rPr lang="en-US" sz="1600" b="1"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This was on k-means Algorithm implementation</a:t>
            </a:r>
          </a:p>
          <a:p>
            <a:r>
              <a:rPr lang="en-US" sz="1600" dirty="0" smtClean="0">
                <a:latin typeface="Times New Roman" pitchFamily="18" charset="0"/>
                <a:cs typeface="Times New Roman" pitchFamily="18" charset="0"/>
              </a:rPr>
              <a:t>The model was set to have 2 clusters, 0 being non-fraud and 1 being fraud.</a:t>
            </a:r>
          </a:p>
          <a:p>
            <a:r>
              <a:rPr lang="en-US" sz="1600" dirty="0" smtClean="0">
                <a:latin typeface="Times New Roman" pitchFamily="18" charset="0"/>
                <a:cs typeface="Times New Roman" pitchFamily="18" charset="0"/>
              </a:rPr>
              <a:t> We also experimented with different values for the hyper parameters </a:t>
            </a:r>
          </a:p>
          <a:p>
            <a:r>
              <a:rPr lang="en-US" sz="1600" dirty="0" smtClean="0">
                <a:latin typeface="Times New Roman" pitchFamily="18" charset="0"/>
                <a:cs typeface="Times New Roman" pitchFamily="18" charset="0"/>
              </a:rPr>
              <a:t> they all produced similar results. Changing the dimensionality of the data</a:t>
            </a:r>
            <a:endParaRPr lang="en-US" sz="16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 :</a:t>
            </a:r>
            <a:endParaRPr lang="en-US" dirty="0"/>
          </a:p>
        </p:txBody>
      </p:sp>
      <p:sp>
        <p:nvSpPr>
          <p:cNvPr id="3" name="Content Placeholder 2"/>
          <p:cNvSpPr>
            <a:spLocks noGrp="1"/>
          </p:cNvSpPr>
          <p:nvPr>
            <p:ph idx="1"/>
          </p:nvPr>
        </p:nvSpPr>
        <p:spPr/>
        <p:txBody>
          <a:bodyPr>
            <a:normAutofit/>
          </a:bodyPr>
          <a:lstStyle/>
          <a:p>
            <a:r>
              <a:rPr lang="en-US" sz="1400" dirty="0" smtClean="0">
                <a:latin typeface="Times New Roman" pitchFamily="18" charset="0"/>
                <a:cs typeface="Times New Roman" pitchFamily="18" charset="0"/>
              </a:rPr>
              <a:t>The Clustering produce the less accuracy when compared to Regression methods </a:t>
            </a:r>
          </a:p>
          <a:p>
            <a:r>
              <a:rPr lang="en-US" sz="1400" dirty="0" smtClean="0">
                <a:latin typeface="Times New Roman" pitchFamily="18" charset="0"/>
                <a:cs typeface="Times New Roman" pitchFamily="18" charset="0"/>
              </a:rPr>
              <a:t>Comparatively with other algorithms k-means produce less accurate scores</a:t>
            </a:r>
          </a:p>
          <a:p>
            <a:endParaRPr lang="en-US" sz="1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Proposed System:</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1400" dirty="0" smtClean="0">
                <a:latin typeface="Times New Roman" pitchFamily="18" charset="0"/>
                <a:cs typeface="Times New Roman" pitchFamily="18" charset="0"/>
              </a:rPr>
              <a:t>dataset is gathered from </a:t>
            </a:r>
            <a:r>
              <a:rPr lang="en-US" sz="1400" dirty="0" err="1" smtClean="0">
                <a:latin typeface="Times New Roman" pitchFamily="18" charset="0"/>
                <a:cs typeface="Times New Roman" pitchFamily="18" charset="0"/>
              </a:rPr>
              <a:t>Kaggle</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After initial data exploration, we knew we would implement a logistic regression model for best accuracy reports.</a:t>
            </a:r>
          </a:p>
          <a:p>
            <a:r>
              <a:rPr lang="en-US" sz="1400" dirty="0" smtClean="0">
                <a:latin typeface="Times New Roman" pitchFamily="18" charset="0"/>
                <a:cs typeface="Times New Roman" pitchFamily="18" charset="0"/>
              </a:rPr>
              <a:t>Logistic regression, as it was a good candidate for binary classification.</a:t>
            </a:r>
          </a:p>
          <a:p>
            <a:r>
              <a:rPr lang="en-US" sz="1400" dirty="0" smtClean="0">
                <a:latin typeface="Times New Roman" pitchFamily="18" charset="0"/>
                <a:cs typeface="Times New Roman" pitchFamily="18" charset="0"/>
              </a:rPr>
              <a:t> Python </a:t>
            </a:r>
            <a:r>
              <a:rPr lang="en-US" sz="1400" dirty="0" err="1" smtClean="0">
                <a:latin typeface="Times New Roman" pitchFamily="18" charset="0"/>
                <a:cs typeface="Times New Roman" pitchFamily="18" charset="0"/>
              </a:rPr>
              <a:t>sklearn</a:t>
            </a:r>
            <a:r>
              <a:rPr lang="en-US" sz="1400" dirty="0" smtClean="0">
                <a:latin typeface="Times New Roman" pitchFamily="18" charset="0"/>
                <a:cs typeface="Times New Roman" pitchFamily="18" charset="0"/>
              </a:rPr>
              <a:t> library was used to implement the project</a:t>
            </a:r>
          </a:p>
          <a:p>
            <a:r>
              <a:rPr lang="en-US" sz="1400" dirty="0" smtClean="0">
                <a:latin typeface="Times New Roman" pitchFamily="18" charset="0"/>
                <a:cs typeface="Times New Roman" pitchFamily="18" charset="0"/>
              </a:rPr>
              <a:t>pandas to data frame for class ==0 for no fraud and class==1 for fraud</a:t>
            </a:r>
          </a:p>
          <a:p>
            <a:r>
              <a:rPr lang="en-US" sz="1400" dirty="0" err="1" smtClean="0">
                <a:latin typeface="Times New Roman" pitchFamily="18" charset="0"/>
                <a:cs typeface="Times New Roman" pitchFamily="18" charset="0"/>
              </a:rPr>
              <a:t>matplotlib</a:t>
            </a:r>
            <a:r>
              <a:rPr lang="en-US" sz="1400" dirty="0" smtClean="0">
                <a:latin typeface="Times New Roman" pitchFamily="18" charset="0"/>
                <a:cs typeface="Times New Roman" pitchFamily="18" charset="0"/>
              </a:rPr>
              <a:t> for plotting the fraud and non fraud data</a:t>
            </a:r>
          </a:p>
          <a:p>
            <a:r>
              <a:rPr lang="en-US" sz="1400" dirty="0" err="1" smtClean="0">
                <a:latin typeface="Times New Roman" pitchFamily="18" charset="0"/>
                <a:cs typeface="Times New Roman" pitchFamily="18" charset="0"/>
              </a:rPr>
              <a:t>train_test_split</a:t>
            </a:r>
            <a:r>
              <a:rPr lang="en-US" sz="1400" dirty="0" smtClean="0">
                <a:latin typeface="Times New Roman" pitchFamily="18" charset="0"/>
                <a:cs typeface="Times New Roman" pitchFamily="18" charset="0"/>
              </a:rPr>
              <a:t> for data extraction (Split arrays or matrices into random train and test subsets) </a:t>
            </a:r>
          </a:p>
          <a:p>
            <a:r>
              <a:rPr lang="en-US" sz="1400" dirty="0" smtClean="0">
                <a:latin typeface="Times New Roman" pitchFamily="18" charset="0"/>
                <a:cs typeface="Times New Roman" pitchFamily="18" charset="0"/>
              </a:rPr>
              <a:t>Using Logistic Regression machine learning algorithm for fraud detection </a:t>
            </a:r>
          </a:p>
          <a:p>
            <a:r>
              <a:rPr lang="en-US" sz="1400" dirty="0" smtClean="0">
                <a:latin typeface="Times New Roman" pitchFamily="18" charset="0"/>
                <a:cs typeface="Times New Roman" pitchFamily="18" charset="0"/>
              </a:rPr>
              <a:t>Finally Confusion matrix was plotted on true and predicted.</a:t>
            </a:r>
          </a:p>
          <a:p>
            <a:endParaRPr lang="en-US" sz="14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91</TotalTime>
  <Words>967</Words>
  <Application>Microsoft Office PowerPoint</Application>
  <PresentationFormat>On-screen Show (4:3)</PresentationFormat>
  <Paragraphs>111</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Apex</vt:lpstr>
      <vt:lpstr>CREDIT CARD FRAUD DETECTION USING PREDICTIVE MODELLING </vt:lpstr>
      <vt:lpstr>Index : </vt:lpstr>
      <vt:lpstr>Abstract:- </vt:lpstr>
      <vt:lpstr>Introduction</vt:lpstr>
      <vt:lpstr>Design: </vt:lpstr>
      <vt:lpstr>Problem statement </vt:lpstr>
      <vt:lpstr>Existing system</vt:lpstr>
      <vt:lpstr>Disadvantages :</vt:lpstr>
      <vt:lpstr>Proposed System: </vt:lpstr>
      <vt:lpstr>Advantages:  </vt:lpstr>
      <vt:lpstr>Hardware Requirements: </vt:lpstr>
      <vt:lpstr>Software Requirements: </vt:lpstr>
      <vt:lpstr>modules</vt:lpstr>
      <vt:lpstr>Pandas</vt:lpstr>
      <vt:lpstr>Numpy</vt:lpstr>
      <vt:lpstr>Matplotlib</vt:lpstr>
      <vt:lpstr>Sklearn </vt:lpstr>
      <vt:lpstr>Architecture </vt:lpstr>
      <vt:lpstr>Slide 19</vt:lpstr>
      <vt:lpstr> UMLS    ON     CREDITCARD FRAUD   DETECTION</vt:lpstr>
      <vt:lpstr>Class diagram: </vt:lpstr>
      <vt:lpstr>Activity diagram</vt:lpstr>
      <vt:lpstr>Slide 23</vt:lpstr>
      <vt:lpstr>Sequence diagram: </vt:lpstr>
      <vt:lpstr>Slide 25</vt:lpstr>
      <vt:lpstr>Slide 26</vt:lpstr>
      <vt:lpstr>Component diagram </vt:lpstr>
      <vt:lpstr>Deployement  diagram: </vt:lpstr>
      <vt:lpstr>Dataset sreenshots</vt:lpstr>
      <vt:lpstr>Slide 30</vt:lpstr>
      <vt:lpstr>Slide 31</vt:lpstr>
      <vt:lpstr>Slide 32</vt:lpstr>
      <vt:lpstr>Slide 33</vt:lpstr>
      <vt:lpstr>Slide 34</vt:lpstr>
      <vt:lpstr>Slide 35</vt:lpstr>
      <vt:lpstr>Slide 36</vt:lpstr>
      <vt:lpstr>Algorithm </vt:lpstr>
      <vt:lpstr>LOGISTIC REGRESSION</vt:lpstr>
      <vt:lpstr>THANK YOU</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PREDICTIVE MODELLING</dc:title>
  <dc:creator>nit</dc:creator>
  <cp:lastModifiedBy>nit</cp:lastModifiedBy>
  <cp:revision>16</cp:revision>
  <dcterms:created xsi:type="dcterms:W3CDTF">2018-02-06T09:43:36Z</dcterms:created>
  <dcterms:modified xsi:type="dcterms:W3CDTF">2018-11-08T09:48:06Z</dcterms:modified>
</cp:coreProperties>
</file>