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66" r:id="rId3"/>
    <p:sldId id="276" r:id="rId4"/>
    <p:sldId id="278" r:id="rId5"/>
    <p:sldId id="279" r:id="rId6"/>
    <p:sldId id="280" r:id="rId7"/>
    <p:sldId id="281" r:id="rId8"/>
    <p:sldId id="282" r:id="rId9"/>
    <p:sldId id="260" r:id="rId10"/>
    <p:sldId id="263" r:id="rId11"/>
    <p:sldId id="264" r:id="rId12"/>
    <p:sldId id="265" r:id="rId13"/>
    <p:sldId id="261" r:id="rId14"/>
    <p:sldId id="267" r:id="rId15"/>
    <p:sldId id="268" r:id="rId16"/>
    <p:sldId id="269" r:id="rId17"/>
    <p:sldId id="270" r:id="rId18"/>
    <p:sldId id="283" r:id="rId19"/>
    <p:sldId id="284" r:id="rId20"/>
    <p:sldId id="285" r:id="rId21"/>
    <p:sldId id="286" r:id="rId22"/>
    <p:sldId id="271" r:id="rId23"/>
    <p:sldId id="272"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80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94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0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93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2512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39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156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52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47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197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9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31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4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56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74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6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23-Nov-20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36888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605" y="1999445"/>
            <a:ext cx="8915399" cy="2262781"/>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sz="6000" b="1" dirty="0" smtClean="0"/>
              <a:t>CREDIT_EDA_CASE-STUDY</a:t>
            </a:r>
            <a:r>
              <a:rPr lang="en-US" b="1" dirty="0"/>
              <a:t/>
            </a:r>
            <a:br>
              <a:rPr lang="en-US" b="1" dirty="0"/>
            </a:br>
            <a:r>
              <a:rPr lang="en-IN" dirty="0" smtClean="0"/>
              <a:t> </a:t>
            </a:r>
            <a:endParaRPr lang="en-IN" dirty="0"/>
          </a:p>
        </p:txBody>
      </p:sp>
      <p:sp>
        <p:nvSpPr>
          <p:cNvPr id="3" name="Subtitle 2"/>
          <p:cNvSpPr>
            <a:spLocks noGrp="1"/>
          </p:cNvSpPr>
          <p:nvPr>
            <p:ph type="subTitle" idx="1"/>
          </p:nvPr>
        </p:nvSpPr>
        <p:spPr>
          <a:xfrm>
            <a:off x="1365720" y="5125109"/>
            <a:ext cx="8915399" cy="1126283"/>
          </a:xfrm>
        </p:spPr>
        <p:txBody>
          <a:bodyPr>
            <a:noAutofit/>
          </a:bodyPr>
          <a:lstStyle/>
          <a:p>
            <a:r>
              <a:rPr lang="en-IN" b="1" dirty="0" smtClean="0"/>
              <a:t>From </a:t>
            </a:r>
            <a:r>
              <a:rPr lang="en-IN" b="1" dirty="0" smtClean="0"/>
              <a:t>: </a:t>
            </a:r>
          </a:p>
          <a:p>
            <a:pPr marL="285750" indent="-285750">
              <a:buFont typeface="Wingdings" panose="05000000000000000000" pitchFamily="2" charset="2"/>
              <a:buChar char="ü"/>
            </a:pPr>
            <a:r>
              <a:rPr lang="en-IN" sz="2000" b="1" dirty="0" smtClean="0"/>
              <a:t>Mohammad Aftab Alam</a:t>
            </a:r>
            <a:endParaRPr lang="en-IN" sz="2000" b="1" dirty="0"/>
          </a:p>
          <a:p>
            <a:pPr marL="285750" indent="-285750">
              <a:buFont typeface="Wingdings" panose="05000000000000000000" pitchFamily="2" charset="2"/>
              <a:buChar char="ü"/>
            </a:pPr>
            <a:r>
              <a:rPr lang="en-IN" sz="2000" b="1" dirty="0" smtClean="0"/>
              <a:t>Praveen </a:t>
            </a:r>
            <a:r>
              <a:rPr lang="en-IN" sz="2000" b="1" dirty="0" smtClean="0"/>
              <a:t>Kumar </a:t>
            </a:r>
            <a:endParaRPr lang="en-IN" sz="2000" b="1" dirty="0"/>
          </a:p>
        </p:txBody>
      </p:sp>
    </p:spTree>
    <p:extLst>
      <p:ext uri="{BB962C8B-B14F-4D97-AF65-F5344CB8AC3E}">
        <p14:creationId xmlns:p14="http://schemas.microsoft.com/office/powerpoint/2010/main" val="81308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bg2">
                    <a:lumMod val="25000"/>
                  </a:schemeClr>
                </a:solidFill>
                <a:latin typeface="Tw Cen MT" panose="020B0602020104020603"/>
              </a:rPr>
              <a:t>Correlation for type 1</a:t>
            </a:r>
            <a:endParaRPr lang="en-IN" dirty="0">
              <a:solidFill>
                <a:schemeClr val="bg2">
                  <a:lumMod val="25000"/>
                </a:schemeClr>
              </a:solidFill>
            </a:endParaRPr>
          </a:p>
        </p:txBody>
      </p:sp>
      <p:sp>
        <p:nvSpPr>
          <p:cNvPr id="3" name="Content Placeholder 2"/>
          <p:cNvSpPr>
            <a:spLocks noGrp="1"/>
          </p:cNvSpPr>
          <p:nvPr>
            <p:ph idx="1"/>
          </p:nvPr>
        </p:nvSpPr>
        <p:spPr/>
        <p:txBody>
          <a:bodyPr/>
          <a:lstStyle/>
          <a:p>
            <a:pPr lvl="0" defTabSz="914400">
              <a:lnSpc>
                <a:spcPct val="120000"/>
              </a:lnSpc>
              <a:buClrTx/>
              <a:buSzPct val="125000"/>
              <a:buFont typeface="Wingdings" panose="05000000000000000000" pitchFamily="2" charset="2"/>
              <a:buChar char="Ø"/>
            </a:pPr>
            <a:r>
              <a:rPr lang="en-US" sz="1700" dirty="0">
                <a:solidFill>
                  <a:schemeClr val="bg2">
                    <a:lumMod val="25000"/>
                  </a:schemeClr>
                </a:solidFill>
                <a:latin typeface="Tw Cen MT" panose="020B0602020104020603"/>
              </a:rPr>
              <a:t>This heat map for Target 1 is also having quite a same observation just like Target 0. But for few points are different. They are listed </a:t>
            </a:r>
            <a:r>
              <a:rPr lang="en-US" sz="1700" dirty="0" smtClean="0">
                <a:solidFill>
                  <a:schemeClr val="bg2">
                    <a:lumMod val="25000"/>
                  </a:schemeClr>
                </a:solidFill>
                <a:latin typeface="Tw Cen MT" panose="020B0602020104020603"/>
              </a:rPr>
              <a:t>below.</a:t>
            </a:r>
          </a:p>
          <a:p>
            <a:pPr lvl="0" defTabSz="914400">
              <a:lnSpc>
                <a:spcPct val="120000"/>
              </a:lnSpc>
              <a:buClrTx/>
              <a:buSzPct val="125000"/>
              <a:buFont typeface="Wingdings" panose="05000000000000000000" pitchFamily="2" charset="2"/>
              <a:buChar char="Ø"/>
            </a:pPr>
            <a:r>
              <a:rPr lang="en-US" sz="2000" dirty="0" smtClean="0">
                <a:solidFill>
                  <a:schemeClr val="bg2">
                    <a:lumMod val="25000"/>
                  </a:schemeClr>
                </a:solidFill>
                <a:latin typeface="Tw Cen MT" panose="020B0602020104020603"/>
              </a:rPr>
              <a:t>The </a:t>
            </a:r>
            <a:r>
              <a:rPr lang="en-US" sz="2000" dirty="0">
                <a:solidFill>
                  <a:schemeClr val="bg2">
                    <a:lumMod val="25000"/>
                  </a:schemeClr>
                </a:solidFill>
                <a:latin typeface="Tw Cen MT" panose="020B0602020104020603"/>
              </a:rPr>
              <a:t>client's permanent address does not match contact address are having less children and </a:t>
            </a:r>
            <a:r>
              <a:rPr lang="en-US" sz="2000" dirty="0" smtClean="0">
                <a:solidFill>
                  <a:schemeClr val="bg2">
                    <a:lumMod val="25000"/>
                  </a:schemeClr>
                </a:solidFill>
                <a:latin typeface="Tw Cen MT" panose="020B0602020104020603"/>
              </a:rPr>
              <a:t>vice-versa</a:t>
            </a:r>
          </a:p>
          <a:p>
            <a:pPr lvl="0" defTabSz="914400">
              <a:lnSpc>
                <a:spcPct val="120000"/>
              </a:lnSpc>
              <a:buClrTx/>
              <a:buSzPct val="125000"/>
              <a:buFont typeface="Wingdings" panose="05000000000000000000" pitchFamily="2" charset="2"/>
              <a:buChar char="Ø"/>
            </a:pPr>
            <a:r>
              <a:rPr lang="en-US" sz="2000" dirty="0" smtClean="0">
                <a:solidFill>
                  <a:schemeClr val="bg2">
                    <a:lumMod val="25000"/>
                  </a:schemeClr>
                </a:solidFill>
                <a:latin typeface="Tw Cen MT" panose="020B0602020104020603"/>
              </a:rPr>
              <a:t>The </a:t>
            </a:r>
            <a:r>
              <a:rPr lang="en-US" sz="2000" dirty="0">
                <a:solidFill>
                  <a:schemeClr val="bg2">
                    <a:lumMod val="25000"/>
                  </a:schemeClr>
                </a:solidFill>
                <a:latin typeface="Tw Cen MT" panose="020B0602020104020603"/>
              </a:rPr>
              <a:t>client's permanent address does not match work address are having less children and vice-versa</a:t>
            </a:r>
          </a:p>
        </p:txBody>
      </p:sp>
    </p:spTree>
    <p:extLst>
      <p:ext uri="{BB962C8B-B14F-4D97-AF65-F5344CB8AC3E}">
        <p14:creationId xmlns:p14="http://schemas.microsoft.com/office/powerpoint/2010/main" val="31664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bg2">
                    <a:lumMod val="25000"/>
                  </a:schemeClr>
                </a:solidFill>
                <a:latin typeface="Tw Cen MT" panose="020B0602020104020603"/>
              </a:rPr>
              <a:t>Boxplot for income</a:t>
            </a:r>
            <a:br>
              <a:rPr lang="en-US" cap="all" dirty="0">
                <a:solidFill>
                  <a:schemeClr val="bg2">
                    <a:lumMod val="25000"/>
                  </a:schemeClr>
                </a:solidFill>
                <a:latin typeface="Tw Cen MT" panose="020B0602020104020603"/>
              </a:rPr>
            </a:br>
            <a:r>
              <a:rPr lang="en-US" cap="all" dirty="0">
                <a:solidFill>
                  <a:schemeClr val="bg2">
                    <a:lumMod val="25000"/>
                  </a:schemeClr>
                </a:solidFill>
                <a:latin typeface="Tw Cen MT" panose="020B0602020104020603"/>
              </a:rPr>
              <a:t> amount</a:t>
            </a:r>
            <a:endParaRPr lang="en-IN" dirty="0">
              <a:solidFill>
                <a:schemeClr val="bg2">
                  <a:lumMod val="25000"/>
                </a:schemeClr>
              </a:solidFill>
            </a:endParaRPr>
          </a:p>
        </p:txBody>
      </p:sp>
      <p:sp>
        <p:nvSpPr>
          <p:cNvPr id="3" name="Content Placeholder 2"/>
          <p:cNvSpPr>
            <a:spLocks noGrp="1"/>
          </p:cNvSpPr>
          <p:nvPr>
            <p:ph sz="half" idx="1"/>
          </p:nvPr>
        </p:nvSpPr>
        <p:spPr/>
        <p:txBody>
          <a:bodyPr/>
          <a:lstStyle/>
          <a:p>
            <a:pPr lvl="0" defTabSz="914400">
              <a:lnSpc>
                <a:spcPct val="120000"/>
              </a:lnSpc>
              <a:buClrTx/>
              <a:buSzPct val="125000"/>
              <a:buFont typeface="Wingdings" panose="05000000000000000000" pitchFamily="2" charset="2"/>
              <a:buChar char="Ø"/>
            </a:pPr>
            <a:r>
              <a:rPr lang="en-US" sz="2400" dirty="0">
                <a:solidFill>
                  <a:prstClr val="black"/>
                </a:solidFill>
                <a:latin typeface="Tw Cen MT" panose="020B0602020104020603"/>
              </a:rPr>
              <a:t>Few points can be concluded from the graph.</a:t>
            </a:r>
          </a:p>
          <a:p>
            <a:pPr lvl="0" defTabSz="914400">
              <a:lnSpc>
                <a:spcPct val="120000"/>
              </a:lnSpc>
              <a:buClrTx/>
              <a:buSzPct val="125000"/>
              <a:buFont typeface="Wingdings" panose="05000000000000000000" pitchFamily="2" charset="2"/>
              <a:buChar char="Ø"/>
            </a:pPr>
            <a:r>
              <a:rPr lang="en-US" sz="2400" dirty="0">
                <a:solidFill>
                  <a:prstClr val="black"/>
                </a:solidFill>
                <a:latin typeface="Tw Cen MT" panose="020B0602020104020603"/>
              </a:rPr>
              <a:t>Some outliers are noticed in income amount.</a:t>
            </a:r>
          </a:p>
          <a:p>
            <a:pPr lvl="0" defTabSz="914400">
              <a:lnSpc>
                <a:spcPct val="120000"/>
              </a:lnSpc>
              <a:buClrTx/>
              <a:buSzPct val="125000"/>
              <a:buFont typeface="Wingdings" panose="05000000000000000000" pitchFamily="2" charset="2"/>
              <a:buChar char="Ø"/>
            </a:pPr>
            <a:r>
              <a:rPr lang="en-US" sz="2400" dirty="0">
                <a:solidFill>
                  <a:prstClr val="black"/>
                </a:solidFill>
                <a:latin typeface="Tw Cen MT" panose="020B0602020104020603"/>
              </a:rPr>
              <a:t>The third quartiles is very slim for income amount.</a:t>
            </a:r>
          </a:p>
          <a:p>
            <a:endParaRPr lang="en-IN" dirty="0"/>
          </a:p>
        </p:txBody>
      </p:sp>
      <p:pic>
        <p:nvPicPr>
          <p:cNvPr id="5" name="Content Placeholder 4">
            <a:extLst>
              <a:ext uri="{FF2B5EF4-FFF2-40B4-BE49-F238E27FC236}">
                <a16:creationId xmlns:a16="http://schemas.microsoft.com/office/drawing/2014/main" xmlns="" id="{446CE785-2C01-46B4-9EA9-00D3A49885C2}"/>
              </a:ext>
            </a:extLst>
          </p:cNvPr>
          <p:cNvPicPr>
            <a:picLocks noGrp="1" noChangeAspect="1"/>
          </p:cNvPicPr>
          <p:nvPr>
            <p:ph sz="half" idx="2"/>
          </p:nvPr>
        </p:nvPicPr>
        <p:blipFill rotWithShape="1">
          <a:blip r:embed="rId2"/>
          <a:srcRect r="3" b="3716"/>
          <a:stretch/>
        </p:blipFill>
        <p:spPr>
          <a:xfrm>
            <a:off x="7191373" y="2133600"/>
            <a:ext cx="4313238" cy="282805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8707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Boxplot for credit amount</a:t>
            </a:r>
            <a:endParaRPr lang="en-IN" dirty="0"/>
          </a:p>
        </p:txBody>
      </p:sp>
      <p:sp>
        <p:nvSpPr>
          <p:cNvPr id="5" name="Content Placeholder 4"/>
          <p:cNvSpPr>
            <a:spLocks noGrp="1"/>
          </p:cNvSpPr>
          <p:nvPr>
            <p:ph sz="half" idx="1"/>
          </p:nvPr>
        </p:nvSpPr>
        <p:spPr/>
        <p:txBody>
          <a:bodyPr/>
          <a:lstStyle/>
          <a:p>
            <a:pPr lvl="0"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Few points can be concluded from the graph.</a:t>
            </a:r>
          </a:p>
          <a:p>
            <a:pPr lvl="0"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Some outliers are noticed in credit amount.</a:t>
            </a:r>
          </a:p>
          <a:p>
            <a:pPr lvl="0"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The first quartile is bigger than third quartile for credit amount which means most of the credits of clients are present in the first quartile.</a:t>
            </a:r>
          </a:p>
          <a:p>
            <a:pPr>
              <a:buFont typeface="Wingdings" panose="05000000000000000000" pitchFamily="2" charset="2"/>
              <a:buChar char="Ø"/>
            </a:pPr>
            <a:endParaRPr lang="en-IN" dirty="0"/>
          </a:p>
        </p:txBody>
      </p:sp>
      <p:pic>
        <p:nvPicPr>
          <p:cNvPr id="7" name="Content Placeholder 4">
            <a:extLst>
              <a:ext uri="{FF2B5EF4-FFF2-40B4-BE49-F238E27FC236}">
                <a16:creationId xmlns:a16="http://schemas.microsoft.com/office/drawing/2014/main" xmlns="" id="{6970C747-6378-40B7-A660-2CCF328B9206}"/>
              </a:ext>
            </a:extLst>
          </p:cNvPr>
          <p:cNvPicPr>
            <a:picLocks noGrp="1" noChangeAspect="1"/>
          </p:cNvPicPr>
          <p:nvPr>
            <p:ph sz="half" idx="2"/>
          </p:nvPr>
        </p:nvPicPr>
        <p:blipFill>
          <a:blip r:embed="rId2"/>
          <a:stretch>
            <a:fillRect/>
          </a:stretch>
        </p:blipFill>
        <p:spPr>
          <a:xfrm>
            <a:off x="7191373" y="2233082"/>
            <a:ext cx="4313238" cy="29371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8799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 for annuity amount</a:t>
            </a:r>
            <a:endParaRPr lang="en-IN" dirty="0"/>
          </a:p>
        </p:txBody>
      </p:sp>
      <p:sp>
        <p:nvSpPr>
          <p:cNvPr id="3" name="Content Placeholder 2"/>
          <p:cNvSpPr>
            <a:spLocks noGrp="1"/>
          </p:cNvSpPr>
          <p:nvPr>
            <p:ph sz="half" idx="1"/>
          </p:nvPr>
        </p:nvSpPr>
        <p:spPr/>
        <p:txBody>
          <a:bodyPr/>
          <a:lstStyle/>
          <a:p>
            <a:pPr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Few points can be concluded from the graph.</a:t>
            </a:r>
          </a:p>
          <a:p>
            <a:pPr lvl="0"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Some outliers are noticed in annuity amount.</a:t>
            </a:r>
          </a:p>
          <a:p>
            <a:pPr lvl="0" defTabSz="914400">
              <a:lnSpc>
                <a:spcPct val="120000"/>
              </a:lnSpc>
              <a:buClrTx/>
              <a:buSzPct val="125000"/>
              <a:buFont typeface="Wingdings" panose="05000000000000000000" pitchFamily="2" charset="2"/>
              <a:buChar char="Ø"/>
            </a:pPr>
            <a:r>
              <a:rPr lang="en-US" sz="2000" dirty="0">
                <a:solidFill>
                  <a:prstClr val="black"/>
                </a:solidFill>
                <a:latin typeface="Tw Cen MT" panose="020B0602020104020603"/>
              </a:rPr>
              <a:t>The first quartile is bigger than third quartile for annuity amount which means most of the annuity clients are from first quartile.</a:t>
            </a:r>
          </a:p>
          <a:p>
            <a:pPr>
              <a:buFont typeface="Wingdings" panose="05000000000000000000" pitchFamily="2" charset="2"/>
              <a:buChar char="Ø"/>
            </a:pPr>
            <a:endParaRPr lang="en-IN" dirty="0"/>
          </a:p>
        </p:txBody>
      </p:sp>
      <p:sp>
        <p:nvSpPr>
          <p:cNvPr id="4" name="Content Placeholder 3"/>
          <p:cNvSpPr>
            <a:spLocks noGrp="1"/>
          </p:cNvSpPr>
          <p:nvPr>
            <p:ph sz="half" idx="2"/>
          </p:nvPr>
        </p:nvSpPr>
        <p:spPr/>
        <p:txBody>
          <a:bodyPr/>
          <a:lstStyle/>
          <a:p>
            <a:endParaRPr lang="en-IN" dirty="0"/>
          </a:p>
        </p:txBody>
      </p:sp>
      <p:pic>
        <p:nvPicPr>
          <p:cNvPr id="5" name="Content Placeholder 4">
            <a:extLst>
              <a:ext uri="{FF2B5EF4-FFF2-40B4-BE49-F238E27FC236}">
                <a16:creationId xmlns:a16="http://schemas.microsoft.com/office/drawing/2014/main" xmlns="" id="{23EBB2F1-8D59-47CB-8347-4A99A00F55F8}"/>
              </a:ext>
            </a:extLst>
          </p:cNvPr>
          <p:cNvPicPr>
            <a:picLocks noChangeAspect="1"/>
          </p:cNvPicPr>
          <p:nvPr/>
        </p:nvPicPr>
        <p:blipFill>
          <a:blip r:embed="rId2"/>
          <a:stretch>
            <a:fillRect/>
          </a:stretch>
        </p:blipFill>
        <p:spPr>
          <a:xfrm>
            <a:off x="6903076" y="2133600"/>
            <a:ext cx="5134436" cy="3560594"/>
          </a:xfrm>
          <a:prstGeom prst="round2DiagRect">
            <a:avLst>
              <a:gd name="adj1" fmla="val 5608"/>
              <a:gd name="adj2" fmla="val 0"/>
            </a:avLst>
          </a:prstGeom>
          <a:ln w="19050" cap="sq">
            <a:solidFill>
              <a:srgbClr val="82FFFF">
                <a:lumMod val="60000"/>
                <a:lumOff val="40000"/>
                <a:alpha val="60000"/>
              </a:srgb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97256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a:t>Imbalance with respect to </a:t>
            </a:r>
            <a:r>
              <a:rPr lang="en-IN" b="1" dirty="0" smtClean="0"/>
              <a:t>TARGET 0 &amp; 1</a:t>
            </a:r>
            <a:r>
              <a:rPr lang="en-IN" b="1" dirty="0"/>
              <a:t/>
            </a:r>
            <a:br>
              <a:rPr lang="en-IN" b="1" dirty="0"/>
            </a:br>
            <a:endParaRPr lang="en-IN"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1537" y="1905000"/>
            <a:ext cx="7362820" cy="3762240"/>
          </a:xfrm>
        </p:spPr>
      </p:pic>
      <p:sp>
        <p:nvSpPr>
          <p:cNvPr id="10" name="Content Placeholder 9"/>
          <p:cNvSpPr>
            <a:spLocks noGrp="1"/>
          </p:cNvSpPr>
          <p:nvPr>
            <p:ph sz="half" idx="2"/>
          </p:nvPr>
        </p:nvSpPr>
        <p:spPr/>
        <p:txBody>
          <a:bodyPr/>
          <a:lstStyle/>
          <a:p>
            <a:pPr>
              <a:buFont typeface="Wingdings" panose="05000000000000000000" pitchFamily="2" charset="2"/>
              <a:buChar char="Ø"/>
            </a:pPr>
            <a:r>
              <a:rPr lang="en-IN" b="1" dirty="0"/>
              <a:t>we can see that the </a:t>
            </a:r>
            <a:r>
              <a:rPr lang="en-IN" b="1" dirty="0" smtClean="0"/>
              <a:t>application_data </a:t>
            </a:r>
            <a:r>
              <a:rPr lang="en-IN" b="1" dirty="0"/>
              <a:t>has high imbalance with Defaulted population at 8.7%</a:t>
            </a:r>
          </a:p>
          <a:p>
            <a:pPr>
              <a:buFont typeface="Wingdings" panose="05000000000000000000" pitchFamily="2" charset="2"/>
              <a:buChar char="Ø"/>
            </a:pPr>
            <a:r>
              <a:rPr lang="en-IN" b="1" dirty="0"/>
              <a:t>Non-defaulted population at 91.3%. Imbalance ratio is 11.4</a:t>
            </a:r>
            <a:r>
              <a:rPr lang="en-IN" b="1" dirty="0" smtClean="0"/>
              <a:t>. </a:t>
            </a: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168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69" y="4932608"/>
            <a:ext cx="10921284" cy="1790163"/>
          </a:xfrm>
        </p:spPr>
        <p:txBody>
          <a:bodyPr>
            <a:noAutofit/>
          </a:bodyPr>
          <a:lstStyle/>
          <a:p>
            <a:r>
              <a:rPr lang="en-IN" sz="1800" b="1" dirty="0" smtClean="0">
                <a:solidFill>
                  <a:schemeClr val="tx1"/>
                </a:solidFill>
              </a:rPr>
              <a:t>1. we </a:t>
            </a:r>
            <a:r>
              <a:rPr lang="en-IN" sz="1800" b="1" dirty="0">
                <a:solidFill>
                  <a:schemeClr val="tx1"/>
                </a:solidFill>
              </a:rPr>
              <a:t>can notice that revolving loans are lesser in the defaulted population. Hence we can infer that revolving loans have comparatively safer. </a:t>
            </a:r>
            <a:r>
              <a:rPr lang="en-IN" sz="1800" b="1" dirty="0" smtClean="0">
                <a:solidFill>
                  <a:schemeClr val="tx1"/>
                </a:solidFill>
              </a:rPr>
              <a:t/>
            </a:r>
            <a:br>
              <a:rPr lang="en-IN" sz="1800" b="1" dirty="0" smtClean="0">
                <a:solidFill>
                  <a:schemeClr val="tx1"/>
                </a:solidFill>
              </a:rPr>
            </a:br>
            <a:r>
              <a:rPr lang="en-IN" sz="1800" b="1" dirty="0" smtClean="0">
                <a:solidFill>
                  <a:schemeClr val="tx1"/>
                </a:solidFill>
              </a:rPr>
              <a:t/>
            </a:r>
            <a:br>
              <a:rPr lang="en-IN" sz="1800" b="1" dirty="0" smtClean="0">
                <a:solidFill>
                  <a:schemeClr val="tx1"/>
                </a:solidFill>
              </a:rPr>
            </a:br>
            <a:r>
              <a:rPr lang="en-IN" sz="1800" b="1" dirty="0" smtClean="0">
                <a:solidFill>
                  <a:schemeClr val="tx1"/>
                </a:solidFill>
              </a:rPr>
              <a:t>2. This </a:t>
            </a:r>
            <a:r>
              <a:rPr lang="en-IN" sz="1800" b="1" dirty="0">
                <a:solidFill>
                  <a:schemeClr val="tx1"/>
                </a:solidFill>
              </a:rPr>
              <a:t>may be attributed to the Nature of revolving loan as it is considered a flexible financing tool due to its repayment and re-borrowing flexibility.</a:t>
            </a:r>
            <a:br>
              <a:rPr lang="en-IN" sz="1800" b="1" dirty="0">
                <a:solidFill>
                  <a:schemeClr val="tx1"/>
                </a:solidFill>
              </a:rPr>
            </a:br>
            <a:r>
              <a:rPr lang="en-IN" sz="2000" b="1" u="sng" dirty="0">
                <a:solidFill>
                  <a:schemeClr val="tx1"/>
                </a:solidFill>
              </a:rPr>
              <a:t/>
            </a:r>
            <a:br>
              <a:rPr lang="en-IN" sz="2000" b="1" u="sng" dirty="0">
                <a:solidFill>
                  <a:schemeClr val="tx1"/>
                </a:solidFill>
              </a:rPr>
            </a:br>
            <a:r>
              <a:rPr lang="en-IN" sz="2000" b="1" dirty="0" smtClean="0"/>
              <a:t/>
            </a:r>
            <a:br>
              <a:rPr lang="en-IN" sz="2000" b="1" dirty="0" smtClean="0"/>
            </a:br>
            <a:r>
              <a:rPr lang="en-IN" sz="2000" b="1" dirty="0"/>
              <a:t/>
            </a:r>
            <a:br>
              <a:rPr lang="en-IN" sz="2000" b="1" dirty="0"/>
            </a:br>
            <a:r>
              <a:rPr lang="en-IN" sz="2000" b="1" dirty="0" smtClean="0"/>
              <a:t/>
            </a:r>
            <a:br>
              <a:rPr lang="en-IN" sz="2000" b="1" dirty="0" smtClean="0"/>
            </a:br>
            <a:r>
              <a:rPr lang="en-IN" sz="2000" b="1" dirty="0"/>
              <a:t/>
            </a:r>
            <a:br>
              <a:rPr lang="en-IN" sz="2000" b="1" dirty="0"/>
            </a:br>
            <a:endParaRPr lang="en-IN" sz="2000" dirty="0"/>
          </a:p>
        </p:txBody>
      </p:sp>
      <p:pic>
        <p:nvPicPr>
          <p:cNvPr id="5" name="Content Placeholder 4"/>
          <p:cNvPicPr>
            <a:picLocks noGrp="1" noChangeAspect="1"/>
          </p:cNvPicPr>
          <p:nvPr>
            <p:ph sz="half" idx="1"/>
          </p:nvPr>
        </p:nvPicPr>
        <p:blipFill>
          <a:blip r:embed="rId2"/>
          <a:stretch>
            <a:fillRect/>
          </a:stretch>
        </p:blipFill>
        <p:spPr>
          <a:xfrm>
            <a:off x="1571223" y="1443634"/>
            <a:ext cx="4400180" cy="3102607"/>
          </a:xfrm>
          <a:prstGeom prst="rect">
            <a:avLst/>
          </a:prstGeom>
        </p:spPr>
      </p:pic>
      <p:pic>
        <p:nvPicPr>
          <p:cNvPr id="6" name="Content Placeholder 5"/>
          <p:cNvPicPr>
            <a:picLocks noGrp="1" noChangeAspect="1"/>
          </p:cNvPicPr>
          <p:nvPr>
            <p:ph sz="half" idx="2"/>
          </p:nvPr>
        </p:nvPicPr>
        <p:blipFill>
          <a:blip r:embed="rId3"/>
          <a:stretch>
            <a:fillRect/>
          </a:stretch>
        </p:blipFill>
        <p:spPr>
          <a:xfrm>
            <a:off x="6772605" y="1443635"/>
            <a:ext cx="4768548" cy="3219720"/>
          </a:xfrm>
          <a:prstGeom prst="rect">
            <a:avLst/>
          </a:prstGeom>
        </p:spPr>
      </p:pic>
      <p:sp>
        <p:nvSpPr>
          <p:cNvPr id="3" name="TextBox 2"/>
          <p:cNvSpPr txBox="1"/>
          <p:nvPr/>
        </p:nvSpPr>
        <p:spPr>
          <a:xfrm>
            <a:off x="1571223" y="272440"/>
            <a:ext cx="7585656" cy="1077218"/>
          </a:xfrm>
          <a:prstGeom prst="rect">
            <a:avLst/>
          </a:prstGeom>
          <a:noFill/>
        </p:spPr>
        <p:txBody>
          <a:bodyPr wrap="square" rtlCol="0">
            <a:spAutoFit/>
          </a:bodyPr>
          <a:lstStyle/>
          <a:p>
            <a:r>
              <a:rPr lang="en-IN" sz="3200" b="1" u="sng" dirty="0">
                <a:solidFill>
                  <a:srgbClr val="0070C0"/>
                </a:solidFill>
              </a:rPr>
              <a:t>Unordered Categorical Variables:-</a:t>
            </a:r>
            <a:br>
              <a:rPr lang="en-IN" sz="3200" b="1" u="sng" dirty="0">
                <a:solidFill>
                  <a:srgbClr val="0070C0"/>
                </a:solidFill>
              </a:rPr>
            </a:br>
            <a:endParaRPr lang="en-US" sz="3200" dirty="0">
              <a:solidFill>
                <a:srgbClr val="0070C0"/>
              </a:solidFill>
            </a:endParaRPr>
          </a:p>
        </p:txBody>
      </p:sp>
      <p:sp>
        <p:nvSpPr>
          <p:cNvPr id="4" name="TextBox 3"/>
          <p:cNvSpPr txBox="1"/>
          <p:nvPr/>
        </p:nvSpPr>
        <p:spPr>
          <a:xfrm>
            <a:off x="4914972" y="922101"/>
            <a:ext cx="3078051" cy="338554"/>
          </a:xfrm>
          <a:prstGeom prst="rect">
            <a:avLst/>
          </a:prstGeom>
          <a:noFill/>
        </p:spPr>
        <p:txBody>
          <a:bodyPr wrap="square" rtlCol="0">
            <a:spAutoFit/>
          </a:bodyPr>
          <a:lstStyle/>
          <a:p>
            <a:r>
              <a:rPr lang="en-US" sz="1600" b="1" u="sng" dirty="0" smtClean="0"/>
              <a:t>NAME_CONTRACT_TYPE</a:t>
            </a:r>
            <a:endParaRPr lang="en-US" sz="1600" b="1" u="sng" dirty="0"/>
          </a:p>
        </p:txBody>
      </p:sp>
    </p:spTree>
    <p:extLst>
      <p:ext uri="{BB962C8B-B14F-4D97-AF65-F5344CB8AC3E}">
        <p14:creationId xmlns:p14="http://schemas.microsoft.com/office/powerpoint/2010/main" val="66270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831" y="1233748"/>
            <a:ext cx="3459686" cy="586654"/>
          </a:xfrm>
        </p:spPr>
        <p:txBody>
          <a:bodyPr>
            <a:normAutofit fontScale="90000"/>
          </a:bodyPr>
          <a:lstStyle/>
          <a:p>
            <a:r>
              <a:rPr lang="en-IN" sz="2200" b="1" u="sng" dirty="0" smtClean="0">
                <a:solidFill>
                  <a:schemeClr val="tx1"/>
                </a:solidFill>
              </a:rPr>
              <a:t>NAME_INCOME_TYPE</a:t>
            </a:r>
            <a:br>
              <a:rPr lang="en-IN" sz="2200" b="1" u="sng" dirty="0" smtClean="0">
                <a:solidFill>
                  <a:schemeClr val="tx1"/>
                </a:solidFill>
              </a:rPr>
            </a:br>
            <a:r>
              <a:rPr lang="en-IN" b="1" dirty="0"/>
              <a:t/>
            </a:r>
            <a:br>
              <a:rPr lang="en-IN" b="1" dirty="0"/>
            </a:br>
            <a:endParaRPr lang="en-IN" sz="2800" u="sng" dirty="0"/>
          </a:p>
        </p:txBody>
      </p:sp>
      <p:pic>
        <p:nvPicPr>
          <p:cNvPr id="5" name="Content Placeholder 4"/>
          <p:cNvPicPr>
            <a:picLocks noGrp="1" noChangeAspect="1"/>
          </p:cNvPicPr>
          <p:nvPr>
            <p:ph sz="half" idx="1"/>
          </p:nvPr>
        </p:nvPicPr>
        <p:blipFill>
          <a:blip r:embed="rId2"/>
          <a:stretch>
            <a:fillRect/>
          </a:stretch>
        </p:blipFill>
        <p:spPr>
          <a:xfrm>
            <a:off x="2702719" y="2179637"/>
            <a:ext cx="4086225" cy="3686175"/>
          </a:xfrm>
          <a:prstGeom prst="rect">
            <a:avLst/>
          </a:prstGeom>
        </p:spPr>
      </p:pic>
      <p:pic>
        <p:nvPicPr>
          <p:cNvPr id="6" name="Content Placeholder 5"/>
          <p:cNvPicPr>
            <a:picLocks noGrp="1" noChangeAspect="1"/>
          </p:cNvPicPr>
          <p:nvPr>
            <p:ph sz="half" idx="2"/>
          </p:nvPr>
        </p:nvPicPr>
        <p:blipFill>
          <a:blip r:embed="rId3"/>
          <a:stretch>
            <a:fillRect/>
          </a:stretch>
        </p:blipFill>
        <p:spPr>
          <a:xfrm>
            <a:off x="7281069" y="2171700"/>
            <a:ext cx="4133850" cy="3686175"/>
          </a:xfrm>
          <a:prstGeom prst="rect">
            <a:avLst/>
          </a:prstGeom>
        </p:spPr>
      </p:pic>
      <p:sp>
        <p:nvSpPr>
          <p:cNvPr id="7" name="TextBox 6"/>
          <p:cNvSpPr txBox="1"/>
          <p:nvPr/>
        </p:nvSpPr>
        <p:spPr>
          <a:xfrm>
            <a:off x="2255581" y="156530"/>
            <a:ext cx="9066726" cy="1077218"/>
          </a:xfrm>
          <a:prstGeom prst="rect">
            <a:avLst/>
          </a:prstGeom>
          <a:noFill/>
        </p:spPr>
        <p:txBody>
          <a:bodyPr wrap="square" rtlCol="0">
            <a:spAutoFit/>
          </a:bodyPr>
          <a:lstStyle/>
          <a:p>
            <a:r>
              <a:rPr lang="en-IN" sz="3200" b="1" u="sng" dirty="0">
                <a:solidFill>
                  <a:srgbClr val="0070C0"/>
                </a:solidFill>
              </a:rPr>
              <a:t>Unordered Categorical Variables:-</a:t>
            </a:r>
            <a:br>
              <a:rPr lang="en-IN" sz="3200" b="1" u="sng" dirty="0">
                <a:solidFill>
                  <a:srgbClr val="0070C0"/>
                </a:solidFill>
              </a:rPr>
            </a:br>
            <a:endParaRPr lang="en-US" sz="3200" dirty="0">
              <a:solidFill>
                <a:srgbClr val="0070C0"/>
              </a:solidFill>
            </a:endParaRPr>
          </a:p>
        </p:txBody>
      </p:sp>
      <p:sp>
        <p:nvSpPr>
          <p:cNvPr id="3" name="TextBox 2"/>
          <p:cNvSpPr txBox="1"/>
          <p:nvPr/>
        </p:nvSpPr>
        <p:spPr>
          <a:xfrm>
            <a:off x="2702718" y="6117465"/>
            <a:ext cx="6467039" cy="369332"/>
          </a:xfrm>
          <a:prstGeom prst="rect">
            <a:avLst/>
          </a:prstGeom>
          <a:noFill/>
        </p:spPr>
        <p:txBody>
          <a:bodyPr wrap="square" rtlCol="0">
            <a:spAutoFit/>
          </a:bodyPr>
          <a:lstStyle/>
          <a:p>
            <a:r>
              <a:rPr lang="en-IN" b="1"/>
              <a:t>Most of the Defaults are from working population</a:t>
            </a:r>
            <a:endParaRPr lang="en-US" dirty="0"/>
          </a:p>
        </p:txBody>
      </p:sp>
    </p:spTree>
    <p:extLst>
      <p:ext uri="{BB962C8B-B14F-4D97-AF65-F5344CB8AC3E}">
        <p14:creationId xmlns:p14="http://schemas.microsoft.com/office/powerpoint/2010/main" val="218773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8973" y="1095250"/>
            <a:ext cx="2914856" cy="471861"/>
          </a:xfrm>
        </p:spPr>
        <p:txBody>
          <a:bodyPr>
            <a:noAutofit/>
          </a:bodyPr>
          <a:lstStyle/>
          <a:p>
            <a:r>
              <a:rPr lang="en-IN" sz="2000" b="1" u="sng" dirty="0" smtClean="0">
                <a:solidFill>
                  <a:schemeClr val="tx1"/>
                </a:solidFill>
              </a:rPr>
              <a:t>NAME_FAMILY_STATUS</a:t>
            </a:r>
            <a:r>
              <a:rPr lang="en-IN" sz="2000" b="1" dirty="0" smtClean="0">
                <a:solidFill>
                  <a:schemeClr val="tx1"/>
                </a:solidFill>
              </a:rPr>
              <a:t/>
            </a:r>
            <a:br>
              <a:rPr lang="en-IN" sz="2000" b="1" dirty="0" smtClean="0">
                <a:solidFill>
                  <a:schemeClr val="tx1"/>
                </a:solidFill>
              </a:rPr>
            </a:br>
            <a:endParaRPr lang="en-IN" sz="2000" b="1" dirty="0">
              <a:solidFill>
                <a:schemeClr val="tx1"/>
              </a:solidFill>
            </a:endParaRPr>
          </a:p>
        </p:txBody>
      </p:sp>
      <p:pic>
        <p:nvPicPr>
          <p:cNvPr id="5" name="Content Placeholder 4"/>
          <p:cNvPicPr>
            <a:picLocks noGrp="1" noChangeAspect="1"/>
          </p:cNvPicPr>
          <p:nvPr>
            <p:ph sz="half" idx="1"/>
          </p:nvPr>
        </p:nvPicPr>
        <p:blipFill>
          <a:blip r:embed="rId2"/>
          <a:stretch>
            <a:fillRect/>
          </a:stretch>
        </p:blipFill>
        <p:spPr>
          <a:xfrm>
            <a:off x="2100229" y="1783705"/>
            <a:ext cx="4029075" cy="3629025"/>
          </a:xfrm>
          <a:prstGeom prst="rect">
            <a:avLst/>
          </a:prstGeom>
        </p:spPr>
      </p:pic>
      <p:pic>
        <p:nvPicPr>
          <p:cNvPr id="6" name="Content Placeholder 5"/>
          <p:cNvPicPr>
            <a:picLocks noGrp="1" noChangeAspect="1"/>
          </p:cNvPicPr>
          <p:nvPr>
            <p:ph sz="half" idx="2"/>
          </p:nvPr>
        </p:nvPicPr>
        <p:blipFill>
          <a:blip r:embed="rId3"/>
          <a:stretch>
            <a:fillRect/>
          </a:stretch>
        </p:blipFill>
        <p:spPr>
          <a:xfrm>
            <a:off x="7191373" y="1789989"/>
            <a:ext cx="4313238" cy="3622741"/>
          </a:xfrm>
          <a:prstGeom prst="rect">
            <a:avLst/>
          </a:prstGeom>
        </p:spPr>
      </p:pic>
      <p:sp>
        <p:nvSpPr>
          <p:cNvPr id="7" name="TextBox 6"/>
          <p:cNvSpPr txBox="1"/>
          <p:nvPr/>
        </p:nvSpPr>
        <p:spPr>
          <a:xfrm>
            <a:off x="2255581" y="156530"/>
            <a:ext cx="9066726" cy="1077218"/>
          </a:xfrm>
          <a:prstGeom prst="rect">
            <a:avLst/>
          </a:prstGeom>
          <a:noFill/>
        </p:spPr>
        <p:txBody>
          <a:bodyPr wrap="square" rtlCol="0">
            <a:spAutoFit/>
          </a:bodyPr>
          <a:lstStyle/>
          <a:p>
            <a:r>
              <a:rPr lang="en-IN" sz="3200" b="1" u="sng" dirty="0">
                <a:solidFill>
                  <a:srgbClr val="0070C0"/>
                </a:solidFill>
              </a:rPr>
              <a:t>Unordered Categorical Variables:-</a:t>
            </a:r>
            <a:br>
              <a:rPr lang="en-IN" sz="3200" b="1" u="sng" dirty="0">
                <a:solidFill>
                  <a:srgbClr val="0070C0"/>
                </a:solidFill>
              </a:rPr>
            </a:br>
            <a:endParaRPr lang="en-US" sz="3200" dirty="0">
              <a:solidFill>
                <a:srgbClr val="0070C0"/>
              </a:solidFill>
            </a:endParaRPr>
          </a:p>
        </p:txBody>
      </p:sp>
      <p:sp>
        <p:nvSpPr>
          <p:cNvPr id="3" name="TextBox 2"/>
          <p:cNvSpPr txBox="1"/>
          <p:nvPr/>
        </p:nvSpPr>
        <p:spPr>
          <a:xfrm>
            <a:off x="1468191" y="5693487"/>
            <a:ext cx="10036419" cy="923330"/>
          </a:xfrm>
          <a:prstGeom prst="rect">
            <a:avLst/>
          </a:prstGeom>
          <a:noFill/>
        </p:spPr>
        <p:txBody>
          <a:bodyPr wrap="square" rtlCol="0">
            <a:spAutoFit/>
          </a:bodyPr>
          <a:lstStyle/>
          <a:p>
            <a:r>
              <a:rPr lang="en-IN" b="1" dirty="0" smtClean="0"/>
              <a:t>1. Single</a:t>
            </a:r>
            <a:r>
              <a:rPr lang="en-IN" b="1" dirty="0"/>
              <a:t>/ not married is proportionally higher in defaulted population as compared to non defaulted population. </a:t>
            </a:r>
            <a:endParaRPr lang="en-IN" b="1" dirty="0" smtClean="0"/>
          </a:p>
          <a:p>
            <a:r>
              <a:rPr lang="en-IN" b="1" dirty="0" smtClean="0"/>
              <a:t>2. This </a:t>
            </a:r>
            <a:r>
              <a:rPr lang="en-IN" b="1" dirty="0"/>
              <a:t>shows that single applications have higher defaults.</a:t>
            </a:r>
            <a:endParaRPr lang="en-US" dirty="0"/>
          </a:p>
        </p:txBody>
      </p:sp>
    </p:spTree>
    <p:extLst>
      <p:ext uri="{BB962C8B-B14F-4D97-AF65-F5344CB8AC3E}">
        <p14:creationId xmlns:p14="http://schemas.microsoft.com/office/powerpoint/2010/main" val="936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5581" y="156530"/>
            <a:ext cx="9066726" cy="1077218"/>
          </a:xfrm>
          <a:prstGeom prst="rect">
            <a:avLst/>
          </a:prstGeom>
          <a:noFill/>
        </p:spPr>
        <p:txBody>
          <a:bodyPr wrap="square" rtlCol="0">
            <a:spAutoFit/>
          </a:bodyPr>
          <a:lstStyle/>
          <a:p>
            <a:r>
              <a:rPr lang="en-IN" sz="3200" b="1" u="sng" dirty="0">
                <a:solidFill>
                  <a:srgbClr val="0070C0"/>
                </a:solidFill>
              </a:rPr>
              <a:t>O</a:t>
            </a:r>
            <a:r>
              <a:rPr lang="en-IN" sz="3200" b="1" u="sng" dirty="0" smtClean="0">
                <a:solidFill>
                  <a:srgbClr val="0070C0"/>
                </a:solidFill>
              </a:rPr>
              <a:t>rdered </a:t>
            </a:r>
            <a:r>
              <a:rPr lang="en-IN" sz="3200" b="1" u="sng" dirty="0">
                <a:solidFill>
                  <a:srgbClr val="0070C0"/>
                </a:solidFill>
              </a:rPr>
              <a:t>Categorical Variables:-</a:t>
            </a:r>
            <a:br>
              <a:rPr lang="en-IN" sz="3200" b="1" u="sng" dirty="0">
                <a:solidFill>
                  <a:srgbClr val="0070C0"/>
                </a:solidFill>
              </a:rPr>
            </a:br>
            <a:endParaRPr lang="en-US" sz="3200" dirty="0">
              <a:solidFill>
                <a:srgbClr val="0070C0"/>
              </a:solidFill>
            </a:endParaRPr>
          </a:p>
        </p:txBody>
      </p:sp>
      <p:pic>
        <p:nvPicPr>
          <p:cNvPr id="3" name="Picture 2" descr="C:\Users\Mohammad Aftab Alam\Pictures\Screenshots\Screenshot (16).png"/>
          <p:cNvPicPr/>
          <p:nvPr/>
        </p:nvPicPr>
        <p:blipFill rotWithShape="1">
          <a:blip r:embed="rId2">
            <a:extLst>
              <a:ext uri="{28A0092B-C50C-407E-A947-70E740481C1C}">
                <a14:useLocalDpi xmlns:a14="http://schemas.microsoft.com/office/drawing/2010/main" val="0"/>
              </a:ext>
            </a:extLst>
          </a:blip>
          <a:srcRect l="7992" t="7633" r="8982" b="6561"/>
          <a:stretch/>
        </p:blipFill>
        <p:spPr bwMode="auto">
          <a:xfrm>
            <a:off x="1876020" y="1374924"/>
            <a:ext cx="7873288" cy="3673103"/>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1682470" y="5194452"/>
            <a:ext cx="10212947" cy="1477328"/>
          </a:xfrm>
          <a:prstGeom prst="rect">
            <a:avLst/>
          </a:prstGeom>
          <a:noFill/>
        </p:spPr>
        <p:txBody>
          <a:bodyPr wrap="square" rtlCol="0">
            <a:spAutoFit/>
          </a:bodyPr>
          <a:lstStyle/>
          <a:p>
            <a:r>
              <a:rPr lang="en-US" b="1" dirty="0" smtClean="0"/>
              <a:t>1. Higher </a:t>
            </a:r>
            <a:r>
              <a:rPr lang="en-US" b="1" dirty="0"/>
              <a:t>education count is proportionally lesser in defaulted population as compared to Non Defaulted population. </a:t>
            </a:r>
            <a:endParaRPr lang="en-US" b="1" dirty="0" smtClean="0"/>
          </a:p>
          <a:p>
            <a:r>
              <a:rPr lang="en-US" b="1" dirty="0" smtClean="0"/>
              <a:t>2. Hence </a:t>
            </a:r>
            <a:r>
              <a:rPr lang="en-US" b="1" dirty="0"/>
              <a:t>Higher the education level, lower the default rate. </a:t>
            </a:r>
            <a:endParaRPr lang="en-US" b="1" dirty="0" smtClean="0"/>
          </a:p>
          <a:p>
            <a:r>
              <a:rPr lang="en-US" b="1" dirty="0" smtClean="0"/>
              <a:t>3. This </a:t>
            </a:r>
            <a:r>
              <a:rPr lang="en-US" b="1" dirty="0"/>
              <a:t>is logical as logical as higher degree category should be earning more and hence easier to pay off loan installments.</a:t>
            </a:r>
          </a:p>
        </p:txBody>
      </p:sp>
      <p:sp>
        <p:nvSpPr>
          <p:cNvPr id="5" name="TextBox 4"/>
          <p:cNvSpPr txBox="1"/>
          <p:nvPr/>
        </p:nvSpPr>
        <p:spPr>
          <a:xfrm>
            <a:off x="3928056" y="932380"/>
            <a:ext cx="3103809" cy="369332"/>
          </a:xfrm>
          <a:prstGeom prst="rect">
            <a:avLst/>
          </a:prstGeom>
          <a:noFill/>
        </p:spPr>
        <p:txBody>
          <a:bodyPr wrap="square" rtlCol="0">
            <a:spAutoFit/>
          </a:bodyPr>
          <a:lstStyle/>
          <a:p>
            <a:r>
              <a:rPr lang="en-US" b="1" dirty="0"/>
              <a:t>NAME_EDUCATION_TYPE</a:t>
            </a:r>
          </a:p>
        </p:txBody>
      </p:sp>
    </p:spTree>
    <p:extLst>
      <p:ext uri="{BB962C8B-B14F-4D97-AF65-F5344CB8AC3E}">
        <p14:creationId xmlns:p14="http://schemas.microsoft.com/office/powerpoint/2010/main" val="355907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ohammad Aftab Alam\Pictures\Screenshots\Screenshot (17).png"/>
          <p:cNvPicPr/>
          <p:nvPr/>
        </p:nvPicPr>
        <p:blipFill rotWithShape="1">
          <a:blip r:embed="rId2">
            <a:extLst>
              <a:ext uri="{28A0092B-C50C-407E-A947-70E740481C1C}">
                <a14:useLocalDpi xmlns:a14="http://schemas.microsoft.com/office/drawing/2010/main" val="0"/>
              </a:ext>
            </a:extLst>
          </a:blip>
          <a:srcRect l="6809" t="8422" r="8393" b="21558"/>
          <a:stretch/>
        </p:blipFill>
        <p:spPr bwMode="auto">
          <a:xfrm>
            <a:off x="2034862" y="1687132"/>
            <a:ext cx="7753082" cy="3593205"/>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3400023" y="272483"/>
            <a:ext cx="6761408" cy="954107"/>
          </a:xfrm>
          <a:prstGeom prst="rect">
            <a:avLst/>
          </a:prstGeom>
        </p:spPr>
        <p:txBody>
          <a:bodyPr wrap="square">
            <a:spAutoFit/>
          </a:bodyPr>
          <a:lstStyle/>
          <a:p>
            <a:r>
              <a:rPr lang="en-IN" sz="2800" b="1" u="sng" dirty="0">
                <a:solidFill>
                  <a:srgbClr val="0070C0"/>
                </a:solidFill>
              </a:rPr>
              <a:t>Ordered Categorical Variables:-</a:t>
            </a:r>
            <a:br>
              <a:rPr lang="en-IN" sz="2800" b="1" u="sng" dirty="0">
                <a:solidFill>
                  <a:srgbClr val="0070C0"/>
                </a:solidFill>
              </a:rPr>
            </a:br>
            <a:endParaRPr lang="en-US" sz="2800" dirty="0">
              <a:solidFill>
                <a:srgbClr val="0070C0"/>
              </a:solidFill>
            </a:endParaRPr>
          </a:p>
        </p:txBody>
      </p:sp>
      <p:sp>
        <p:nvSpPr>
          <p:cNvPr id="5" name="TextBox 4"/>
          <p:cNvSpPr txBox="1"/>
          <p:nvPr/>
        </p:nvSpPr>
        <p:spPr>
          <a:xfrm>
            <a:off x="1586248" y="5553857"/>
            <a:ext cx="10388958" cy="1200329"/>
          </a:xfrm>
          <a:prstGeom prst="rect">
            <a:avLst/>
          </a:prstGeom>
          <a:noFill/>
        </p:spPr>
        <p:txBody>
          <a:bodyPr wrap="square" rtlCol="0">
            <a:spAutoFit/>
          </a:bodyPr>
          <a:lstStyle/>
          <a:p>
            <a:r>
              <a:rPr lang="en-US" b="1" dirty="0" smtClean="0"/>
              <a:t>1. Children </a:t>
            </a:r>
            <a:r>
              <a:rPr lang="en-US" b="1" dirty="0"/>
              <a:t>count seem to have some impact on default rate. </a:t>
            </a:r>
            <a:endParaRPr lang="en-US" b="1" dirty="0" smtClean="0"/>
          </a:p>
          <a:p>
            <a:r>
              <a:rPr lang="en-US" b="1" dirty="0" smtClean="0"/>
              <a:t>2. As </a:t>
            </a:r>
            <a:r>
              <a:rPr lang="en-US" b="1" dirty="0"/>
              <a:t>the proportion for higher count of children is more in defaulted population as compared to non defaulted</a:t>
            </a:r>
          </a:p>
          <a:p>
            <a:endParaRPr lang="en-US" dirty="0"/>
          </a:p>
        </p:txBody>
      </p:sp>
      <p:sp>
        <p:nvSpPr>
          <p:cNvPr id="6" name="TextBox 5"/>
          <p:cNvSpPr txBox="1"/>
          <p:nvPr/>
        </p:nvSpPr>
        <p:spPr>
          <a:xfrm>
            <a:off x="4615866" y="1178684"/>
            <a:ext cx="2408349" cy="369332"/>
          </a:xfrm>
          <a:prstGeom prst="rect">
            <a:avLst/>
          </a:prstGeom>
          <a:noFill/>
        </p:spPr>
        <p:txBody>
          <a:bodyPr wrap="square" rtlCol="0">
            <a:spAutoFit/>
          </a:bodyPr>
          <a:lstStyle/>
          <a:p>
            <a:r>
              <a:rPr lang="en-US" b="1" dirty="0"/>
              <a:t>CNT_FAM_MEMBERS</a:t>
            </a:r>
          </a:p>
        </p:txBody>
      </p:sp>
    </p:spTree>
    <p:extLst>
      <p:ext uri="{BB962C8B-B14F-4D97-AF65-F5344CB8AC3E}">
        <p14:creationId xmlns:p14="http://schemas.microsoft.com/office/powerpoint/2010/main" val="260119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BRIEF OVERVIEW</a:t>
            </a:r>
            <a:endParaRPr lang="en-IN" sz="44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To identify the attributes having influential power in decision making to either Refused, Approved, Cancelled or Unused.</a:t>
            </a:r>
          </a:p>
          <a:p>
            <a:pPr>
              <a:buFont typeface="Wingdings" panose="05000000000000000000" pitchFamily="2" charset="2"/>
              <a:buChar char="Ø"/>
            </a:pPr>
            <a:endParaRPr lang="en-IN" dirty="0"/>
          </a:p>
          <a:p>
            <a:pPr>
              <a:buFont typeface="Wingdings" panose="05000000000000000000" pitchFamily="2" charset="2"/>
              <a:buChar char="Ø"/>
            </a:pPr>
            <a:r>
              <a:rPr lang="en-IN" b="1" dirty="0" smtClean="0"/>
              <a:t>Context of the data set: </a:t>
            </a:r>
            <a:r>
              <a:rPr lang="en-IN" dirty="0" smtClean="0"/>
              <a:t>The original dataset contains two data files, one is application_data.csv and another is previous_application</a:t>
            </a:r>
            <a:r>
              <a:rPr lang="en-IN" dirty="0" smtClean="0"/>
              <a:t>.csv.</a:t>
            </a:r>
            <a:r>
              <a:rPr lang="en-IN" dirty="0" smtClean="0"/>
              <a:t>  </a:t>
            </a:r>
          </a:p>
          <a:p>
            <a:pPr>
              <a:buFont typeface="Wingdings" panose="05000000000000000000" pitchFamily="2" charset="2"/>
              <a:buChar char="Ø"/>
            </a:pPr>
            <a:endParaRPr lang="en-IN" dirty="0" smtClean="0"/>
          </a:p>
          <a:p>
            <a:pPr>
              <a:buAutoNum type="arabicPeriod"/>
            </a:pPr>
            <a:r>
              <a:rPr lang="en-US" b="1" i="1" dirty="0" smtClean="0"/>
              <a:t>'application_data.csv</a:t>
            </a:r>
            <a:r>
              <a:rPr lang="en-US" b="1" i="1" dirty="0"/>
              <a:t>'</a:t>
            </a:r>
            <a:r>
              <a:rPr lang="en-US" b="1" dirty="0"/>
              <a:t>  </a:t>
            </a:r>
            <a:r>
              <a:rPr lang="en-US" dirty="0"/>
              <a:t>contains all the information of the client at the time of </a:t>
            </a:r>
            <a:r>
              <a:rPr lang="en-US" dirty="0" smtClean="0"/>
              <a:t>application. The </a:t>
            </a:r>
            <a:r>
              <a:rPr lang="en-US" dirty="0"/>
              <a:t>data is about whether a </a:t>
            </a:r>
            <a:r>
              <a:rPr lang="en-US" b="1" dirty="0"/>
              <a:t>client has payment difficulties. </a:t>
            </a:r>
            <a:endParaRPr lang="en-US" b="1" dirty="0"/>
          </a:p>
          <a:p>
            <a:pPr>
              <a:buAutoNum type="arabicPeriod"/>
            </a:pPr>
            <a:r>
              <a:rPr lang="en-US" b="1" dirty="0" smtClean="0"/>
              <a:t> </a:t>
            </a:r>
            <a:r>
              <a:rPr lang="en-US" b="1" i="1" dirty="0" smtClean="0"/>
              <a:t>'previous_application.csv</a:t>
            </a:r>
            <a:r>
              <a:rPr lang="en-US" b="1" i="1" dirty="0"/>
              <a:t>' </a:t>
            </a:r>
            <a:r>
              <a:rPr lang="en-US" dirty="0"/>
              <a:t>contains information about the client’s previous loan data. It contains the data whether the previous application had been </a:t>
            </a:r>
            <a:r>
              <a:rPr lang="en-US" b="1" dirty="0"/>
              <a:t>Approved, Cancelled, Refused or Unused offer.</a:t>
            </a:r>
            <a:r>
              <a:rPr lang="en-IN" dirty="0" smtClean="0"/>
              <a:t>               </a:t>
            </a: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0000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ohammad Aftab Alam\Pictures\Screenshots\Screenshot (18).png"/>
          <p:cNvPicPr/>
          <p:nvPr/>
        </p:nvPicPr>
        <p:blipFill rotWithShape="1">
          <a:blip r:embed="rId2">
            <a:extLst>
              <a:ext uri="{28A0092B-C50C-407E-A947-70E740481C1C}">
                <a14:useLocalDpi xmlns:a14="http://schemas.microsoft.com/office/drawing/2010/main" val="0"/>
              </a:ext>
            </a:extLst>
          </a:blip>
          <a:srcRect t="8067" r="8539" b="20677"/>
          <a:stretch/>
        </p:blipFill>
        <p:spPr bwMode="auto">
          <a:xfrm>
            <a:off x="2509342" y="1736375"/>
            <a:ext cx="6505870" cy="3028807"/>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3400023" y="272483"/>
            <a:ext cx="6761408" cy="954107"/>
          </a:xfrm>
          <a:prstGeom prst="rect">
            <a:avLst/>
          </a:prstGeom>
        </p:spPr>
        <p:txBody>
          <a:bodyPr wrap="square">
            <a:spAutoFit/>
          </a:bodyPr>
          <a:lstStyle/>
          <a:p>
            <a:r>
              <a:rPr lang="en-IN" sz="2800" b="1" u="sng" dirty="0">
                <a:solidFill>
                  <a:srgbClr val="0070C0"/>
                </a:solidFill>
              </a:rPr>
              <a:t>Ordered Categorical Variables:-</a:t>
            </a:r>
            <a:br>
              <a:rPr lang="en-IN" sz="2800" b="1" u="sng" dirty="0">
                <a:solidFill>
                  <a:srgbClr val="0070C0"/>
                </a:solidFill>
              </a:rPr>
            </a:br>
            <a:endParaRPr lang="en-US" sz="2800" dirty="0">
              <a:solidFill>
                <a:srgbClr val="0070C0"/>
              </a:solidFill>
            </a:endParaRPr>
          </a:p>
        </p:txBody>
      </p:sp>
      <p:sp>
        <p:nvSpPr>
          <p:cNvPr id="4" name="TextBox 3"/>
          <p:cNvSpPr txBox="1"/>
          <p:nvPr/>
        </p:nvSpPr>
        <p:spPr>
          <a:xfrm>
            <a:off x="4906850" y="1226590"/>
            <a:ext cx="2279561" cy="369332"/>
          </a:xfrm>
          <a:prstGeom prst="rect">
            <a:avLst/>
          </a:prstGeom>
          <a:noFill/>
        </p:spPr>
        <p:txBody>
          <a:bodyPr wrap="square" rtlCol="0">
            <a:spAutoFit/>
          </a:bodyPr>
          <a:lstStyle/>
          <a:p>
            <a:r>
              <a:rPr lang="en-US" b="1" dirty="0"/>
              <a:t>INCOME_RANGE</a:t>
            </a:r>
          </a:p>
        </p:txBody>
      </p:sp>
      <p:sp>
        <p:nvSpPr>
          <p:cNvPr id="5" name="TextBox 4"/>
          <p:cNvSpPr txBox="1"/>
          <p:nvPr/>
        </p:nvSpPr>
        <p:spPr>
          <a:xfrm>
            <a:off x="2034862" y="5525037"/>
            <a:ext cx="9594761" cy="923330"/>
          </a:xfrm>
          <a:prstGeom prst="rect">
            <a:avLst/>
          </a:prstGeom>
          <a:noFill/>
        </p:spPr>
        <p:txBody>
          <a:bodyPr wrap="square" rtlCol="0">
            <a:spAutoFit/>
          </a:bodyPr>
          <a:lstStyle/>
          <a:p>
            <a:r>
              <a:rPr lang="en-US" b="1" dirty="0"/>
              <a:t>Low income range has higher defaults as their proportion in defaulted population is higher than in the non defaulted population</a:t>
            </a:r>
          </a:p>
          <a:p>
            <a:endParaRPr lang="en-US" dirty="0"/>
          </a:p>
        </p:txBody>
      </p:sp>
    </p:spTree>
    <p:extLst>
      <p:ext uri="{BB962C8B-B14F-4D97-AF65-F5344CB8AC3E}">
        <p14:creationId xmlns:p14="http://schemas.microsoft.com/office/powerpoint/2010/main" val="2695161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ohammad Aftab Alam\Pictures\Screenshots\Screenshot (19).png"/>
          <p:cNvPicPr/>
          <p:nvPr/>
        </p:nvPicPr>
        <p:blipFill rotWithShape="1">
          <a:blip r:embed="rId2">
            <a:extLst>
              <a:ext uri="{28A0092B-C50C-407E-A947-70E740481C1C}">
                <a14:useLocalDpi xmlns:a14="http://schemas.microsoft.com/office/drawing/2010/main" val="0"/>
              </a:ext>
            </a:extLst>
          </a:blip>
          <a:srcRect l="7536" t="7475" r="7812" b="10812"/>
          <a:stretch/>
        </p:blipFill>
        <p:spPr bwMode="auto">
          <a:xfrm>
            <a:off x="2459749" y="2048689"/>
            <a:ext cx="6632736" cy="3012708"/>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3400023" y="272483"/>
            <a:ext cx="6761408" cy="954107"/>
          </a:xfrm>
          <a:prstGeom prst="rect">
            <a:avLst/>
          </a:prstGeom>
        </p:spPr>
        <p:txBody>
          <a:bodyPr wrap="square">
            <a:spAutoFit/>
          </a:bodyPr>
          <a:lstStyle/>
          <a:p>
            <a:r>
              <a:rPr lang="en-IN" sz="2800" b="1" u="sng" dirty="0">
                <a:solidFill>
                  <a:srgbClr val="0070C0"/>
                </a:solidFill>
              </a:rPr>
              <a:t>Ordered Categorical Variables:-</a:t>
            </a:r>
            <a:br>
              <a:rPr lang="en-IN" sz="2800" b="1" u="sng" dirty="0">
                <a:solidFill>
                  <a:srgbClr val="0070C0"/>
                </a:solidFill>
              </a:rPr>
            </a:br>
            <a:endParaRPr lang="en-US" sz="2800" dirty="0">
              <a:solidFill>
                <a:srgbClr val="0070C0"/>
              </a:solidFill>
            </a:endParaRPr>
          </a:p>
        </p:txBody>
      </p:sp>
      <p:sp>
        <p:nvSpPr>
          <p:cNvPr id="4" name="TextBox 3"/>
          <p:cNvSpPr txBox="1"/>
          <p:nvPr/>
        </p:nvSpPr>
        <p:spPr>
          <a:xfrm>
            <a:off x="4537656" y="1261868"/>
            <a:ext cx="1558344" cy="369332"/>
          </a:xfrm>
          <a:prstGeom prst="rect">
            <a:avLst/>
          </a:prstGeom>
          <a:noFill/>
        </p:spPr>
        <p:txBody>
          <a:bodyPr wrap="square" rtlCol="0">
            <a:spAutoFit/>
          </a:bodyPr>
          <a:lstStyle/>
          <a:p>
            <a:r>
              <a:rPr lang="en-US" b="1" dirty="0" smtClean="0"/>
              <a:t>Rating2</a:t>
            </a:r>
            <a:endParaRPr lang="en-US" b="1" dirty="0"/>
          </a:p>
        </p:txBody>
      </p:sp>
      <p:sp>
        <p:nvSpPr>
          <p:cNvPr id="5" name="TextBox 4"/>
          <p:cNvSpPr txBox="1"/>
          <p:nvPr/>
        </p:nvSpPr>
        <p:spPr>
          <a:xfrm>
            <a:off x="2459749" y="5478886"/>
            <a:ext cx="8770513" cy="646331"/>
          </a:xfrm>
          <a:prstGeom prst="rect">
            <a:avLst/>
          </a:prstGeom>
          <a:noFill/>
        </p:spPr>
        <p:txBody>
          <a:bodyPr wrap="square" rtlCol="0">
            <a:spAutoFit/>
          </a:bodyPr>
          <a:lstStyle/>
          <a:p>
            <a:r>
              <a:rPr lang="en-US" b="1" dirty="0"/>
              <a:t>People have low Rating2 tends to Default more</a:t>
            </a:r>
          </a:p>
          <a:p>
            <a:endParaRPr lang="en-US" dirty="0"/>
          </a:p>
        </p:txBody>
      </p:sp>
    </p:spTree>
    <p:extLst>
      <p:ext uri="{BB962C8B-B14F-4D97-AF65-F5344CB8AC3E}">
        <p14:creationId xmlns:p14="http://schemas.microsoft.com/office/powerpoint/2010/main" val="424123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For target 0</a:t>
            </a:r>
            <a:endParaRPr lang="en-IN" dirty="0"/>
          </a:p>
        </p:txBody>
      </p:sp>
      <p:sp>
        <p:nvSpPr>
          <p:cNvPr id="5" name="Content Placeholder 4"/>
          <p:cNvSpPr>
            <a:spLocks noGrp="1"/>
          </p:cNvSpPr>
          <p:nvPr>
            <p:ph idx="1"/>
          </p:nvPr>
        </p:nvSpPr>
        <p:spPr/>
        <p:txBody>
          <a:bodyPr/>
          <a:lstStyle/>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Credit amount is inversely proportional to the date of birth, which means Credit amount is higher for low age and vice-versa.</a:t>
            </a:r>
          </a:p>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Credit amount is inversely proportional to the number of children client have, means Credit amount is higher for less children count client have and vice-versa.</a:t>
            </a:r>
          </a:p>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Income amount is inversely proportional to the number of children client have, means more income for less children client have and vice-versa.</a:t>
            </a:r>
          </a:p>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less children client have in densely populated area.</a:t>
            </a:r>
          </a:p>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Credit amount is higher to densely populated area.</a:t>
            </a:r>
          </a:p>
          <a:p>
            <a:pPr lvl="0" defTabSz="914400">
              <a:lnSpc>
                <a:spcPct val="120000"/>
              </a:lnSpc>
              <a:buClrTx/>
              <a:buSzPct val="125000"/>
              <a:buFont typeface="Wingdings" panose="05000000000000000000" pitchFamily="2" charset="2"/>
              <a:buChar char="Ø"/>
            </a:pPr>
            <a:r>
              <a:rPr lang="en-US" sz="1700" dirty="0">
                <a:solidFill>
                  <a:schemeClr val="bg2">
                    <a:lumMod val="10000"/>
                  </a:schemeClr>
                </a:solidFill>
                <a:latin typeface="Tw Cen MT" panose="020B0602020104020603"/>
              </a:rPr>
              <a:t>The income is also higher in densely populated area.</a:t>
            </a:r>
          </a:p>
          <a:p>
            <a:pPr>
              <a:buFont typeface="Wingdings" panose="05000000000000000000" pitchFamily="2" charset="2"/>
              <a:buChar char="Ø"/>
            </a:pPr>
            <a:endParaRPr lang="en-IN" dirty="0">
              <a:solidFill>
                <a:schemeClr val="bg2">
                  <a:lumMod val="10000"/>
                </a:schemeClr>
              </a:solidFill>
            </a:endParaRPr>
          </a:p>
        </p:txBody>
      </p:sp>
    </p:spTree>
    <p:extLst>
      <p:ext uri="{BB962C8B-B14F-4D97-AF65-F5344CB8AC3E}">
        <p14:creationId xmlns:p14="http://schemas.microsoft.com/office/powerpoint/2010/main" val="281571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for type 1</a:t>
            </a:r>
            <a:endParaRPr lang="en-IN" dirty="0"/>
          </a:p>
        </p:txBody>
      </p:sp>
      <p:sp>
        <p:nvSpPr>
          <p:cNvPr id="3" name="Content Placeholder 2"/>
          <p:cNvSpPr>
            <a:spLocks noGrp="1"/>
          </p:cNvSpPr>
          <p:nvPr>
            <p:ph idx="1"/>
          </p:nvPr>
        </p:nvSpPr>
        <p:spPr/>
        <p:txBody>
          <a:bodyPr/>
          <a:lstStyle/>
          <a:p>
            <a:pPr defTabSz="914400">
              <a:lnSpc>
                <a:spcPct val="120000"/>
              </a:lnSpc>
              <a:buClrTx/>
              <a:buSzPct val="125000"/>
              <a:buFont typeface="Wingdings" panose="05000000000000000000" pitchFamily="2" charset="2"/>
              <a:buChar char="Ø"/>
            </a:pPr>
            <a:r>
              <a:rPr lang="en-US" sz="1700" dirty="0">
                <a:solidFill>
                  <a:prstClr val="black"/>
                </a:solidFill>
                <a:latin typeface="Tw Cen MT" panose="020B0602020104020603"/>
              </a:rPr>
              <a:t>This heat map for Target 1 is also having quite a same observation just like Target 0. But for few points are different. They are listed below.</a:t>
            </a:r>
          </a:p>
          <a:p>
            <a:pPr lvl="1" defTabSz="914400">
              <a:lnSpc>
                <a:spcPct val="120000"/>
              </a:lnSpc>
              <a:spcBef>
                <a:spcPts val="500"/>
              </a:spcBef>
              <a:buClrTx/>
              <a:buSzPct val="125000"/>
              <a:buFont typeface="Wingdings" panose="05000000000000000000" pitchFamily="2" charset="2"/>
              <a:buChar char="Ø"/>
            </a:pPr>
            <a:r>
              <a:rPr lang="en-US" sz="2000" dirty="0">
                <a:solidFill>
                  <a:prstClr val="black"/>
                </a:solidFill>
                <a:latin typeface="Tw Cen MT" panose="020B0602020104020603"/>
              </a:rPr>
              <a:t>The client's permanent address does not match contact address are having less children and vice-versa</a:t>
            </a:r>
          </a:p>
          <a:p>
            <a:pPr lvl="1" defTabSz="914400">
              <a:lnSpc>
                <a:spcPct val="120000"/>
              </a:lnSpc>
              <a:spcBef>
                <a:spcPts val="500"/>
              </a:spcBef>
              <a:buClrTx/>
              <a:buSzPct val="125000"/>
              <a:buFont typeface="Wingdings" panose="05000000000000000000" pitchFamily="2" charset="2"/>
              <a:buChar char="Ø"/>
            </a:pPr>
            <a:r>
              <a:rPr lang="en-US" sz="2000" dirty="0">
                <a:solidFill>
                  <a:prstClr val="black"/>
                </a:solidFill>
                <a:latin typeface="Tw Cen MT" panose="020B0602020104020603"/>
              </a:rPr>
              <a:t>The client's permanent address does not match work address are having less children and vice-versa</a:t>
            </a:r>
          </a:p>
          <a:p>
            <a:pPr defTabSz="914400">
              <a:lnSpc>
                <a:spcPct val="120000"/>
              </a:lnSpc>
              <a:buClrTx/>
              <a:buSzPct val="125000"/>
              <a:buFont typeface="Wingdings" panose="05000000000000000000" pitchFamily="2" charset="2"/>
              <a:buChar char="Ø"/>
            </a:pPr>
            <a:endParaRPr lang="en-US" sz="1700" dirty="0">
              <a:solidFill>
                <a:prstClr val="black"/>
              </a:solidFill>
              <a:latin typeface="Tw Cen MT" panose="020B0602020104020603"/>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80169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endParaRPr lang="en-IN" dirty="0"/>
          </a:p>
        </p:txBody>
      </p:sp>
      <p:sp>
        <p:nvSpPr>
          <p:cNvPr id="6" name="Content Placeholder 5"/>
          <p:cNvSpPr>
            <a:spLocks noGrp="1"/>
          </p:cNvSpPr>
          <p:nvPr>
            <p:ph idx="1"/>
          </p:nvPr>
        </p:nvSpPr>
        <p:spPr>
          <a:xfrm>
            <a:off x="2589212" y="1765300"/>
            <a:ext cx="8915400" cy="4610100"/>
          </a:xfrm>
        </p:spPr>
        <p:txBody>
          <a:bodyPr>
            <a:normAutofit fontScale="92500" lnSpcReduction="10000"/>
          </a:bodyPr>
          <a:lstStyle/>
          <a:p>
            <a:pPr lvl="0" defTabSz="914400">
              <a:lnSpc>
                <a:spcPct val="120000"/>
              </a:lnSpc>
              <a:buClrTx/>
              <a:buSzPct val="125000"/>
              <a:buFont typeface="Wingdings" panose="05000000000000000000" pitchFamily="2" charset="2"/>
              <a:buChar char="Ø"/>
            </a:pPr>
            <a:r>
              <a:rPr lang="en-IN" sz="2200" dirty="0" smtClean="0">
                <a:solidFill>
                  <a:prstClr val="black"/>
                </a:solidFill>
                <a:latin typeface="Tw Cen MT" panose="020B0602020104020603"/>
              </a:rPr>
              <a:t>Banks </a:t>
            </a:r>
            <a:r>
              <a:rPr lang="en-IN" sz="2200" dirty="0">
                <a:solidFill>
                  <a:prstClr val="black"/>
                </a:solidFill>
                <a:latin typeface="Tw Cen MT" panose="020B0602020104020603"/>
              </a:rPr>
              <a:t>should zero in additional on contract type 'Student' ,'retired person' and 'Businessman' with housing 'type other than 'Community loft' for fruitful payments. </a:t>
            </a:r>
          </a:p>
          <a:p>
            <a:pPr lvl="0" defTabSz="914400">
              <a:lnSpc>
                <a:spcPct val="120000"/>
              </a:lnSpc>
              <a:buClrTx/>
              <a:buSzPct val="125000"/>
              <a:buFont typeface="Wingdings" panose="05000000000000000000" pitchFamily="2" charset="2"/>
              <a:buChar char="Ø"/>
            </a:pPr>
            <a:endParaRPr lang="en-IN" sz="2200" dirty="0">
              <a:solidFill>
                <a:prstClr val="black"/>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2200" dirty="0">
                <a:solidFill>
                  <a:prstClr val="black"/>
                </a:solidFill>
                <a:latin typeface="Tw Cen MT" panose="020B0602020104020603"/>
              </a:rPr>
              <a:t>Banks should zero in less on pay type 'Functioning' as they are having generally number of ineffective payments. </a:t>
            </a:r>
          </a:p>
          <a:p>
            <a:pPr lvl="0" defTabSz="914400">
              <a:lnSpc>
                <a:spcPct val="120000"/>
              </a:lnSpc>
              <a:buClrTx/>
              <a:buSzPct val="125000"/>
              <a:buFont typeface="Wingdings" panose="05000000000000000000" pitchFamily="2" charset="2"/>
              <a:buChar char="Ø"/>
            </a:pPr>
            <a:endParaRPr lang="en-IN" sz="2200" dirty="0">
              <a:solidFill>
                <a:prstClr val="black"/>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2200" dirty="0">
                <a:solidFill>
                  <a:prstClr val="black"/>
                </a:solidFill>
                <a:latin typeface="Tw Cen MT" panose="020B0602020104020603"/>
              </a:rPr>
              <a:t>Likewise with credit reason 'Fix' is having higher number of ineffective payments on schedule. </a:t>
            </a:r>
          </a:p>
          <a:p>
            <a:pPr lvl="0" defTabSz="914400">
              <a:lnSpc>
                <a:spcPct val="120000"/>
              </a:lnSpc>
              <a:buClrTx/>
              <a:buSzPct val="125000"/>
              <a:buFont typeface="Wingdings" panose="05000000000000000000" pitchFamily="2" charset="2"/>
              <a:buChar char="Ø"/>
            </a:pPr>
            <a:endParaRPr lang="en-IN" sz="2200" dirty="0">
              <a:solidFill>
                <a:prstClr val="black"/>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2200" dirty="0">
                <a:solidFill>
                  <a:prstClr val="black"/>
                </a:solidFill>
                <a:latin typeface="Tw Cen MT" panose="020B0602020104020603"/>
              </a:rPr>
              <a:t>Get as much as customers from housing type 'With guardians' as they are having least number of ineffective payments.</a:t>
            </a:r>
            <a:endParaRPr lang="en-US" sz="2200" dirty="0">
              <a:solidFill>
                <a:prstClr val="black"/>
              </a:solidFill>
              <a:latin typeface="Tw Cen MT" panose="020B0602020104020603"/>
            </a:endParaRPr>
          </a:p>
        </p:txBody>
      </p:sp>
    </p:spTree>
    <p:extLst>
      <p:ext uri="{BB962C8B-B14F-4D97-AF65-F5344CB8AC3E}">
        <p14:creationId xmlns:p14="http://schemas.microsoft.com/office/powerpoint/2010/main" val="1045560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1124" y="2554510"/>
            <a:ext cx="8911687" cy="1280890"/>
          </a:xfrm>
        </p:spPr>
        <p:txBody>
          <a:bodyPr/>
          <a:lstStyle/>
          <a:p>
            <a:pPr algn="ctr"/>
            <a:r>
              <a:rPr lang="en-US" dirty="0"/>
              <a:t>Thank you</a:t>
            </a:r>
            <a:endParaRPr lang="en-IN" dirty="0"/>
          </a:p>
        </p:txBody>
      </p:sp>
    </p:spTree>
    <p:extLst>
      <p:ext uri="{BB962C8B-B14F-4D97-AF65-F5344CB8AC3E}">
        <p14:creationId xmlns:p14="http://schemas.microsoft.com/office/powerpoint/2010/main" val="214615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rotWithShape="1">
          <a:blip r:embed="rId2">
            <a:extLst>
              <a:ext uri="{28A0092B-C50C-407E-A947-70E740481C1C}">
                <a14:useLocalDpi xmlns:a14="http://schemas.microsoft.com/office/drawing/2010/main" val="0"/>
              </a:ext>
            </a:extLst>
          </a:blip>
          <a:srcRect l="4405" t="9112" r="6780" b="9376"/>
          <a:stretch/>
        </p:blipFill>
        <p:spPr bwMode="auto">
          <a:xfrm>
            <a:off x="6091707" y="1700011"/>
            <a:ext cx="5752560" cy="4230714"/>
          </a:xfrm>
          <a:prstGeom prst="rect">
            <a:avLst/>
          </a:prstGeom>
          <a:ln>
            <a:noFill/>
          </a:ln>
          <a:extLst>
            <a:ext uri="{53640926-AAD7-44D8-BBD7-CCE9431645EC}">
              <a14:shadowObscured xmlns:a14="http://schemas.microsoft.com/office/drawing/2010/main"/>
            </a:ext>
          </a:extLst>
        </p:spPr>
      </p:pic>
      <p:sp>
        <p:nvSpPr>
          <p:cNvPr id="13" name="TextBox 12"/>
          <p:cNvSpPr txBox="1"/>
          <p:nvPr/>
        </p:nvSpPr>
        <p:spPr>
          <a:xfrm>
            <a:off x="2485621" y="301151"/>
            <a:ext cx="7508383" cy="923330"/>
          </a:xfrm>
          <a:prstGeom prst="rect">
            <a:avLst/>
          </a:prstGeom>
          <a:noFill/>
        </p:spPr>
        <p:txBody>
          <a:bodyPr wrap="square" rtlCol="0">
            <a:spAutoFit/>
          </a:bodyPr>
          <a:lstStyle/>
          <a:p>
            <a:pPr algn="ctr"/>
            <a:r>
              <a:rPr lang="en-US" sz="5400" b="1" dirty="0">
                <a:solidFill>
                  <a:schemeClr val="accent2">
                    <a:lumMod val="75000"/>
                  </a:schemeClr>
                </a:solidFill>
              </a:rPr>
              <a:t>Reading The CSV Files</a:t>
            </a:r>
          </a:p>
        </p:txBody>
      </p:sp>
      <p:sp>
        <p:nvSpPr>
          <p:cNvPr id="14" name="TextBox 13"/>
          <p:cNvSpPr txBox="1"/>
          <p:nvPr/>
        </p:nvSpPr>
        <p:spPr>
          <a:xfrm>
            <a:off x="1223492" y="2189408"/>
            <a:ext cx="6606862" cy="2523768"/>
          </a:xfrm>
          <a:prstGeom prst="rect">
            <a:avLst/>
          </a:prstGeom>
          <a:noFill/>
        </p:spPr>
        <p:txBody>
          <a:bodyPr wrap="square" rtlCol="0">
            <a:spAutoFit/>
          </a:bodyPr>
          <a:lstStyle/>
          <a:p>
            <a:r>
              <a:rPr lang="en-US" sz="2000" b="1" dirty="0" smtClean="0"/>
              <a:t>Before reading the file :</a:t>
            </a:r>
          </a:p>
          <a:p>
            <a:endParaRPr lang="en-US" b="1" dirty="0" smtClean="0"/>
          </a:p>
          <a:p>
            <a:pPr marL="285750" indent="-285750">
              <a:buFont typeface="Wingdings" panose="05000000000000000000" pitchFamily="2" charset="2"/>
              <a:buChar char="ü"/>
            </a:pPr>
            <a:r>
              <a:rPr lang="en-US" sz="2000" b="1" dirty="0"/>
              <a:t>Filtering out the </a:t>
            </a:r>
            <a:r>
              <a:rPr lang="en-US" sz="2000" b="1" dirty="0" smtClean="0"/>
              <a:t>warnings.</a:t>
            </a:r>
          </a:p>
          <a:p>
            <a:endParaRPr lang="en-US" sz="2000" b="1" dirty="0" smtClean="0"/>
          </a:p>
          <a:p>
            <a:pPr marL="285750" indent="-285750">
              <a:buFont typeface="Wingdings" panose="05000000000000000000" pitchFamily="2" charset="2"/>
              <a:buChar char="ü"/>
            </a:pPr>
            <a:r>
              <a:rPr lang="en-US" sz="2000" b="1" dirty="0" smtClean="0"/>
              <a:t>Importing </a:t>
            </a:r>
            <a:r>
              <a:rPr lang="en-US" sz="2000" b="1" dirty="0"/>
              <a:t>required </a:t>
            </a:r>
            <a:r>
              <a:rPr lang="en-US" sz="2000" b="1" dirty="0" smtClean="0"/>
              <a:t>Libraries.</a:t>
            </a:r>
          </a:p>
          <a:p>
            <a:endParaRPr lang="en-US" sz="2000" b="1" dirty="0" smtClean="0"/>
          </a:p>
          <a:p>
            <a:pPr marL="285750" indent="-285750">
              <a:buFont typeface="Wingdings" panose="05000000000000000000" pitchFamily="2" charset="2"/>
              <a:buChar char="ü"/>
            </a:pPr>
            <a:r>
              <a:rPr lang="en-US" sz="2000" b="1" dirty="0" smtClean="0"/>
              <a:t>Read </a:t>
            </a:r>
            <a:r>
              <a:rPr lang="en-US" sz="2000" b="1" dirty="0"/>
              <a:t>the CSV </a:t>
            </a:r>
            <a:r>
              <a:rPr lang="en-US" sz="2000" b="1" dirty="0" smtClean="0"/>
              <a:t>files</a:t>
            </a:r>
          </a:p>
          <a:p>
            <a:endParaRPr lang="en-US" sz="2000" b="1" dirty="0"/>
          </a:p>
        </p:txBody>
      </p:sp>
    </p:spTree>
    <p:extLst>
      <p:ext uri="{BB962C8B-B14F-4D97-AF65-F5344CB8AC3E}">
        <p14:creationId xmlns:p14="http://schemas.microsoft.com/office/powerpoint/2010/main" val="364844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2695" y="0"/>
            <a:ext cx="8915399" cy="1840996"/>
          </a:xfrm>
        </p:spPr>
        <p:txBody>
          <a:bodyPr/>
          <a:lstStyle/>
          <a:p>
            <a:pPr algn="ctr"/>
            <a:r>
              <a:rPr lang="en-US" b="1" dirty="0"/>
              <a:t>Structure Of Data</a:t>
            </a:r>
            <a:br>
              <a:rPr lang="en-US" b="1" dirty="0"/>
            </a:br>
            <a:endParaRPr lang="en-US" dirty="0"/>
          </a:p>
        </p:txBody>
      </p:sp>
      <p:pic>
        <p:nvPicPr>
          <p:cNvPr id="4" name="Picture 3" descr="C:\Users\Mohammad Aftab Alam\Pictures\Screenshots\Screenshot (6).png"/>
          <p:cNvPicPr/>
          <p:nvPr/>
        </p:nvPicPr>
        <p:blipFill rotWithShape="1">
          <a:blip r:embed="rId2">
            <a:extLst>
              <a:ext uri="{28A0092B-C50C-407E-A947-70E740481C1C}">
                <a14:useLocalDpi xmlns:a14="http://schemas.microsoft.com/office/drawing/2010/main" val="0"/>
              </a:ext>
            </a:extLst>
          </a:blip>
          <a:srcRect t="8949" b="5249"/>
          <a:stretch/>
        </p:blipFill>
        <p:spPr bwMode="auto">
          <a:xfrm>
            <a:off x="4494727" y="1783722"/>
            <a:ext cx="7125040" cy="4475410"/>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437882" y="1783722"/>
            <a:ext cx="3850783" cy="2862322"/>
          </a:xfrm>
          <a:prstGeom prst="rect">
            <a:avLst/>
          </a:prstGeom>
          <a:noFill/>
        </p:spPr>
        <p:txBody>
          <a:bodyPr wrap="square" rtlCol="0">
            <a:spAutoFit/>
          </a:bodyPr>
          <a:lstStyle/>
          <a:p>
            <a:r>
              <a:rPr lang="en-US" b="1" dirty="0" smtClean="0"/>
              <a:t>Steps to check structure of data:</a:t>
            </a:r>
          </a:p>
          <a:p>
            <a:endParaRPr lang="en-US" b="1" dirty="0" smtClean="0"/>
          </a:p>
          <a:p>
            <a:pPr marL="285750" indent="-285750">
              <a:buFont typeface="Wingdings" panose="05000000000000000000" pitchFamily="2" charset="2"/>
              <a:buChar char="ü"/>
            </a:pPr>
            <a:r>
              <a:rPr lang="en-US" b="1" dirty="0" smtClean="0"/>
              <a:t>Shape</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US" b="1" dirty="0" smtClean="0"/>
              <a:t>Info</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US" b="1" dirty="0" smtClean="0"/>
              <a:t>Describe</a:t>
            </a:r>
          </a:p>
          <a:p>
            <a:endParaRPr lang="en-US"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val="71710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825" y="0"/>
            <a:ext cx="11243257" cy="769441"/>
          </a:xfrm>
          <a:prstGeom prst="rect">
            <a:avLst/>
          </a:prstGeom>
          <a:noFill/>
        </p:spPr>
        <p:txBody>
          <a:bodyPr wrap="square" rtlCol="0">
            <a:spAutoFit/>
          </a:bodyPr>
          <a:lstStyle/>
          <a:p>
            <a:r>
              <a:rPr lang="en-US" sz="4400" b="1" dirty="0">
                <a:solidFill>
                  <a:schemeClr val="accent2">
                    <a:lumMod val="75000"/>
                  </a:schemeClr>
                </a:solidFill>
              </a:rPr>
              <a:t>Data Quality and Missing Values Check</a:t>
            </a:r>
          </a:p>
        </p:txBody>
      </p:sp>
      <p:pic>
        <p:nvPicPr>
          <p:cNvPr id="3" name="Picture 2" descr="C:\Users\Mohammad Aftab Alam\Pictures\Screenshots\Screenshot (7).png"/>
          <p:cNvPicPr/>
          <p:nvPr/>
        </p:nvPicPr>
        <p:blipFill rotWithShape="1">
          <a:blip r:embed="rId2">
            <a:extLst>
              <a:ext uri="{28A0092B-C50C-407E-A947-70E740481C1C}">
                <a14:useLocalDpi xmlns:a14="http://schemas.microsoft.com/office/drawing/2010/main" val="0"/>
              </a:ext>
            </a:extLst>
          </a:blip>
          <a:srcRect l="3404" t="8683" r="5139" b="18939"/>
          <a:stretch/>
        </p:blipFill>
        <p:spPr bwMode="auto">
          <a:xfrm>
            <a:off x="5517363" y="1118979"/>
            <a:ext cx="5433060" cy="2416810"/>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1311041" y="1983346"/>
            <a:ext cx="4113565" cy="923330"/>
          </a:xfrm>
          <a:prstGeom prst="rect">
            <a:avLst/>
          </a:prstGeom>
          <a:noFill/>
        </p:spPr>
        <p:txBody>
          <a:bodyPr wrap="square" rtlCol="0">
            <a:spAutoFit/>
          </a:bodyPr>
          <a:lstStyle/>
          <a:p>
            <a:r>
              <a:rPr lang="en-US" b="1" dirty="0"/>
              <a:t>Checking data quality and missing values of </a:t>
            </a:r>
            <a:r>
              <a:rPr lang="en-US" b="1" dirty="0" err="1"/>
              <a:t>application_data</a:t>
            </a:r>
            <a:r>
              <a:rPr lang="en-US" b="1" dirty="0"/>
              <a:t>[AD]</a:t>
            </a:r>
          </a:p>
          <a:p>
            <a:endParaRPr lang="en-US" dirty="0"/>
          </a:p>
        </p:txBody>
      </p:sp>
      <p:sp>
        <p:nvSpPr>
          <p:cNvPr id="9" name="TextBox 8"/>
          <p:cNvSpPr txBox="1"/>
          <p:nvPr/>
        </p:nvSpPr>
        <p:spPr>
          <a:xfrm>
            <a:off x="1311042" y="4606544"/>
            <a:ext cx="4113565" cy="1200329"/>
          </a:xfrm>
          <a:prstGeom prst="rect">
            <a:avLst/>
          </a:prstGeom>
          <a:noFill/>
        </p:spPr>
        <p:txBody>
          <a:bodyPr wrap="square" rtlCol="0">
            <a:spAutoFit/>
          </a:bodyPr>
          <a:lstStyle/>
          <a:p>
            <a:r>
              <a:rPr lang="en-US" b="1" dirty="0"/>
              <a:t>Dropping columns where missing values are greater than </a:t>
            </a:r>
            <a:r>
              <a:rPr lang="en-US" b="1" dirty="0" smtClean="0"/>
              <a:t>19% </a:t>
            </a:r>
            <a:r>
              <a:rPr lang="en-US" b="1" dirty="0"/>
              <a:t>in </a:t>
            </a:r>
            <a:r>
              <a:rPr lang="en-US" b="1" dirty="0" smtClean="0"/>
              <a:t>application_data</a:t>
            </a:r>
            <a:endParaRPr lang="en-US" b="1" dirty="0"/>
          </a:p>
          <a:p>
            <a:endParaRPr lang="en-US" dirty="0"/>
          </a:p>
        </p:txBody>
      </p:sp>
      <p:pic>
        <p:nvPicPr>
          <p:cNvPr id="10" name="Picture 9" descr="C:\Users\Mohammad Aftab Alam\Pictures\Screenshots\Screenshot (9).png"/>
          <p:cNvPicPr/>
          <p:nvPr/>
        </p:nvPicPr>
        <p:blipFill rotWithShape="1">
          <a:blip r:embed="rId3">
            <a:extLst>
              <a:ext uri="{28A0092B-C50C-407E-A947-70E740481C1C}">
                <a14:useLocalDpi xmlns:a14="http://schemas.microsoft.com/office/drawing/2010/main" val="0"/>
              </a:ext>
            </a:extLst>
          </a:blip>
          <a:srcRect l="3552" t="8949" r="4245" b="5244"/>
          <a:stretch/>
        </p:blipFill>
        <p:spPr bwMode="auto">
          <a:xfrm>
            <a:off x="5495138" y="3885327"/>
            <a:ext cx="5477510" cy="28657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347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4204" y="103031"/>
            <a:ext cx="10547796" cy="1384995"/>
          </a:xfrm>
          <a:prstGeom prst="rect">
            <a:avLst/>
          </a:prstGeom>
          <a:noFill/>
        </p:spPr>
        <p:txBody>
          <a:bodyPr wrap="square" rtlCol="0">
            <a:spAutoFit/>
          </a:bodyPr>
          <a:lstStyle/>
          <a:p>
            <a:r>
              <a:rPr lang="en-US" sz="2800" b="1" dirty="0" smtClean="0">
                <a:solidFill>
                  <a:schemeClr val="accent2">
                    <a:lumMod val="75000"/>
                  </a:schemeClr>
                </a:solidFill>
              </a:rPr>
              <a:t>Imputation </a:t>
            </a:r>
            <a:r>
              <a:rPr lang="en-US" sz="2800" b="1" dirty="0">
                <a:solidFill>
                  <a:schemeClr val="accent2">
                    <a:lumMod val="75000"/>
                  </a:schemeClr>
                </a:solidFill>
              </a:rPr>
              <a:t>of values for columns where missing values are less than around 13% in application_data[AD]</a:t>
            </a:r>
          </a:p>
          <a:p>
            <a:endParaRPr lang="en-US" sz="2800" dirty="0"/>
          </a:p>
        </p:txBody>
      </p:sp>
      <p:pic>
        <p:nvPicPr>
          <p:cNvPr id="3" name="Picture 2" descr="C:\Users\Mohammad Aftab Alam\Pictures\Screenshots\Screenshot (10).png"/>
          <p:cNvPicPr/>
          <p:nvPr/>
        </p:nvPicPr>
        <p:blipFill rotWithShape="1">
          <a:blip r:embed="rId2">
            <a:extLst>
              <a:ext uri="{28A0092B-C50C-407E-A947-70E740481C1C}">
                <a14:useLocalDpi xmlns:a14="http://schemas.microsoft.com/office/drawing/2010/main" val="0"/>
              </a:ext>
            </a:extLst>
          </a:blip>
          <a:srcRect l="3109" t="8422" r="3644" b="5237"/>
          <a:stretch/>
        </p:blipFill>
        <p:spPr bwMode="auto">
          <a:xfrm>
            <a:off x="4095482" y="1603936"/>
            <a:ext cx="7890456" cy="4861774"/>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270456" y="1603936"/>
            <a:ext cx="4121240" cy="1969770"/>
          </a:xfrm>
          <a:prstGeom prst="rect">
            <a:avLst/>
          </a:prstGeom>
          <a:noFill/>
        </p:spPr>
        <p:txBody>
          <a:bodyPr wrap="square" rtlCol="0">
            <a:spAutoFit/>
          </a:bodyPr>
          <a:lstStyle/>
          <a:p>
            <a:r>
              <a:rPr lang="en-US" b="1" dirty="0"/>
              <a:t>Imputation in Categorical </a:t>
            </a:r>
            <a:r>
              <a:rPr lang="en-US" b="1" dirty="0" smtClean="0"/>
              <a:t>variables:-</a:t>
            </a:r>
          </a:p>
          <a:p>
            <a:endParaRPr lang="en-US" b="1" dirty="0" smtClean="0"/>
          </a:p>
          <a:p>
            <a:r>
              <a:rPr lang="en-US" sz="1600" b="1" dirty="0" smtClean="0"/>
              <a:t>Missing values in </a:t>
            </a:r>
            <a:r>
              <a:rPr lang="en-US" sz="1600" b="1" dirty="0"/>
              <a:t>categorical variables NAME_TYPE_SUITE should be replace with Mode value 'Unaccompanied</a:t>
            </a:r>
            <a:r>
              <a:rPr lang="en-US" dirty="0"/>
              <a:t>'</a:t>
            </a:r>
            <a:endParaRPr lang="en-US" dirty="0"/>
          </a:p>
          <a:p>
            <a:endParaRPr lang="en-US" dirty="0"/>
          </a:p>
        </p:txBody>
      </p:sp>
      <p:sp>
        <p:nvSpPr>
          <p:cNvPr id="5" name="TextBox 4"/>
          <p:cNvSpPr txBox="1"/>
          <p:nvPr/>
        </p:nvSpPr>
        <p:spPr>
          <a:xfrm>
            <a:off x="373487" y="3786389"/>
            <a:ext cx="3915178" cy="2185214"/>
          </a:xfrm>
          <a:prstGeom prst="rect">
            <a:avLst/>
          </a:prstGeom>
          <a:noFill/>
        </p:spPr>
        <p:txBody>
          <a:bodyPr wrap="square" rtlCol="0">
            <a:spAutoFit/>
          </a:bodyPr>
          <a:lstStyle/>
          <a:p>
            <a:r>
              <a:rPr lang="en-US" b="1" dirty="0"/>
              <a:t>Imputation in Numerical </a:t>
            </a:r>
            <a:r>
              <a:rPr lang="en-US" b="1" dirty="0" smtClean="0"/>
              <a:t>variables:-</a:t>
            </a:r>
          </a:p>
          <a:p>
            <a:endParaRPr lang="en-US" b="1" dirty="0" smtClean="0"/>
          </a:p>
          <a:p>
            <a:r>
              <a:rPr lang="en-US" sz="1600" b="1" dirty="0"/>
              <a:t>Missing values in AMT_GOODS_PRICE could be imputed by mean value for this </a:t>
            </a:r>
            <a:r>
              <a:rPr lang="en-US" sz="1600" b="1" dirty="0" err="1"/>
              <a:t>var</a:t>
            </a:r>
            <a:r>
              <a:rPr lang="en-US" sz="1600" b="1" dirty="0"/>
              <a:t> since this is a continuous float </a:t>
            </a:r>
            <a:r>
              <a:rPr lang="en-US" sz="1600" b="1" dirty="0" smtClean="0"/>
              <a:t>variables.</a:t>
            </a:r>
            <a:endParaRPr lang="en-US" sz="1600" b="1" dirty="0"/>
          </a:p>
          <a:p>
            <a:endParaRPr lang="en-US" dirty="0"/>
          </a:p>
        </p:txBody>
      </p:sp>
    </p:spTree>
    <p:extLst>
      <p:ext uri="{BB962C8B-B14F-4D97-AF65-F5344CB8AC3E}">
        <p14:creationId xmlns:p14="http://schemas.microsoft.com/office/powerpoint/2010/main" val="412280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900" y="141668"/>
            <a:ext cx="10728100" cy="1354217"/>
          </a:xfrm>
          <a:prstGeom prst="rect">
            <a:avLst/>
          </a:prstGeom>
          <a:noFill/>
        </p:spPr>
        <p:txBody>
          <a:bodyPr wrap="square" rtlCol="0">
            <a:spAutoFit/>
          </a:bodyPr>
          <a:lstStyle/>
          <a:p>
            <a:r>
              <a:rPr lang="en-US" sz="3200" b="1" dirty="0">
                <a:solidFill>
                  <a:schemeClr val="accent2">
                    <a:lumMod val="75000"/>
                  </a:schemeClr>
                </a:solidFill>
              </a:rPr>
              <a:t>Checking for outliers and treating at least 3 variables in application_data[AD]</a:t>
            </a:r>
          </a:p>
          <a:p>
            <a:endParaRPr lang="en-US" dirty="0"/>
          </a:p>
        </p:txBody>
      </p:sp>
      <p:sp>
        <p:nvSpPr>
          <p:cNvPr id="3" name="TextBox 2"/>
          <p:cNvSpPr txBox="1"/>
          <p:nvPr/>
        </p:nvSpPr>
        <p:spPr>
          <a:xfrm>
            <a:off x="2009103" y="1495885"/>
            <a:ext cx="5718221" cy="400110"/>
          </a:xfrm>
          <a:prstGeom prst="rect">
            <a:avLst/>
          </a:prstGeom>
          <a:noFill/>
        </p:spPr>
        <p:txBody>
          <a:bodyPr wrap="square" rtlCol="0">
            <a:spAutoFit/>
          </a:bodyPr>
          <a:lstStyle/>
          <a:p>
            <a:r>
              <a:rPr lang="en-US" sz="2000" b="1" dirty="0" smtClean="0"/>
              <a:t>Checking for outliers for at least 3 variables</a:t>
            </a:r>
            <a:endParaRPr lang="en-US" sz="2000" dirty="0"/>
          </a:p>
        </p:txBody>
      </p:sp>
      <p:pic>
        <p:nvPicPr>
          <p:cNvPr id="7" name="Picture 6" descr="C:\Users\Mohammad Aftab Alam\Pictures\Screenshots\Screenshot (13).png"/>
          <p:cNvPicPr/>
          <p:nvPr/>
        </p:nvPicPr>
        <p:blipFill rotWithShape="1">
          <a:blip r:embed="rId2">
            <a:extLst>
              <a:ext uri="{28A0092B-C50C-407E-A947-70E740481C1C}">
                <a14:useLocalDpi xmlns:a14="http://schemas.microsoft.com/office/drawing/2010/main" val="0"/>
              </a:ext>
            </a:extLst>
          </a:blip>
          <a:srcRect l="6362" t="8226" r="8492" b="38292"/>
          <a:stretch/>
        </p:blipFill>
        <p:spPr bwMode="auto">
          <a:xfrm>
            <a:off x="7909971" y="1913610"/>
            <a:ext cx="4093986" cy="2691322"/>
          </a:xfrm>
          <a:prstGeom prst="rect">
            <a:avLst/>
          </a:prstGeom>
          <a:noFill/>
          <a:ln>
            <a:noFill/>
          </a:ln>
          <a:extLst>
            <a:ext uri="{53640926-AAD7-44D8-BBD7-CCE9431645EC}">
              <a14:shadowObscured xmlns:a14="http://schemas.microsoft.com/office/drawing/2010/main"/>
            </a:ext>
          </a:extLst>
        </p:spPr>
      </p:pic>
      <p:pic>
        <p:nvPicPr>
          <p:cNvPr id="9" name="Picture 8" descr="C:\Users\Mohammad Aftab Alam\Pictures\Screenshots\Screenshot (12).png"/>
          <p:cNvPicPr/>
          <p:nvPr/>
        </p:nvPicPr>
        <p:blipFill rotWithShape="1">
          <a:blip r:embed="rId3">
            <a:extLst>
              <a:ext uri="{28A0092B-C50C-407E-A947-70E740481C1C}">
                <a14:useLocalDpi xmlns:a14="http://schemas.microsoft.com/office/drawing/2010/main" val="0"/>
              </a:ext>
            </a:extLst>
          </a:blip>
          <a:srcRect l="12698" t="23689" r="19592" b="41400"/>
          <a:stretch/>
        </p:blipFill>
        <p:spPr bwMode="auto">
          <a:xfrm>
            <a:off x="207396" y="1983670"/>
            <a:ext cx="3603414" cy="2559456"/>
          </a:xfrm>
          <a:prstGeom prst="rect">
            <a:avLst/>
          </a:prstGeom>
          <a:noFill/>
          <a:ln>
            <a:noFill/>
          </a:ln>
          <a:extLst>
            <a:ext uri="{53640926-AAD7-44D8-BBD7-CCE9431645EC}">
              <a14:shadowObscured xmlns:a14="http://schemas.microsoft.com/office/drawing/2010/main"/>
            </a:ext>
          </a:extLst>
        </p:spPr>
      </p:pic>
      <p:pic>
        <p:nvPicPr>
          <p:cNvPr id="10" name="Picture 9" descr="C:\Users\Mohammad Aftab Alam\Pictures\Screenshots\Screenshot (12).png"/>
          <p:cNvPicPr/>
          <p:nvPr/>
        </p:nvPicPr>
        <p:blipFill rotWithShape="1">
          <a:blip r:embed="rId3">
            <a:extLst>
              <a:ext uri="{28A0092B-C50C-407E-A947-70E740481C1C}">
                <a14:useLocalDpi xmlns:a14="http://schemas.microsoft.com/office/drawing/2010/main" val="0"/>
              </a:ext>
            </a:extLst>
          </a:blip>
          <a:srcRect l="7103" t="58953" r="28665" b="4966"/>
          <a:stretch/>
        </p:blipFill>
        <p:spPr bwMode="auto">
          <a:xfrm>
            <a:off x="3914784" y="4024734"/>
            <a:ext cx="3812540" cy="2435384"/>
          </a:xfrm>
          <a:prstGeom prst="rect">
            <a:avLst/>
          </a:prstGeom>
          <a:noFill/>
          <a:ln>
            <a:noFill/>
          </a:ln>
          <a:extLst>
            <a:ext uri="{53640926-AAD7-44D8-BBD7-CCE9431645EC}">
              <a14:shadowObscured xmlns:a14="http://schemas.microsoft.com/office/drawing/2010/main"/>
            </a:ext>
          </a:extLst>
        </p:spPr>
      </p:pic>
      <p:sp>
        <p:nvSpPr>
          <p:cNvPr id="11" name="TextBox 10"/>
          <p:cNvSpPr txBox="1"/>
          <p:nvPr/>
        </p:nvSpPr>
        <p:spPr>
          <a:xfrm>
            <a:off x="309091" y="4630802"/>
            <a:ext cx="2936385" cy="369332"/>
          </a:xfrm>
          <a:prstGeom prst="rect">
            <a:avLst/>
          </a:prstGeom>
          <a:noFill/>
        </p:spPr>
        <p:txBody>
          <a:bodyPr wrap="square" rtlCol="0">
            <a:spAutoFit/>
          </a:bodyPr>
          <a:lstStyle/>
          <a:p>
            <a:r>
              <a:rPr lang="en-US" dirty="0" smtClean="0"/>
              <a:t>DAYS_EMPLOYED</a:t>
            </a:r>
            <a:endParaRPr lang="en-US" dirty="0"/>
          </a:p>
        </p:txBody>
      </p:sp>
      <p:sp>
        <p:nvSpPr>
          <p:cNvPr id="12" name="TextBox 11"/>
          <p:cNvSpPr txBox="1"/>
          <p:nvPr/>
        </p:nvSpPr>
        <p:spPr>
          <a:xfrm>
            <a:off x="8488771" y="4681556"/>
            <a:ext cx="2936385" cy="369332"/>
          </a:xfrm>
          <a:prstGeom prst="rect">
            <a:avLst/>
          </a:prstGeom>
          <a:noFill/>
        </p:spPr>
        <p:txBody>
          <a:bodyPr wrap="square" rtlCol="0">
            <a:spAutoFit/>
          </a:bodyPr>
          <a:lstStyle/>
          <a:p>
            <a:r>
              <a:rPr lang="en-US" dirty="0" smtClean="0"/>
              <a:t>AMT_INCOME_TOTAL</a:t>
            </a:r>
            <a:endParaRPr lang="en-US" dirty="0"/>
          </a:p>
        </p:txBody>
      </p:sp>
      <p:sp>
        <p:nvSpPr>
          <p:cNvPr id="13" name="TextBox 12"/>
          <p:cNvSpPr txBox="1"/>
          <p:nvPr/>
        </p:nvSpPr>
        <p:spPr>
          <a:xfrm>
            <a:off x="4973586" y="6488668"/>
            <a:ext cx="2936385" cy="369332"/>
          </a:xfrm>
          <a:prstGeom prst="rect">
            <a:avLst/>
          </a:prstGeom>
          <a:noFill/>
        </p:spPr>
        <p:txBody>
          <a:bodyPr wrap="square" rtlCol="0">
            <a:spAutoFit/>
          </a:bodyPr>
          <a:lstStyle/>
          <a:p>
            <a:r>
              <a:rPr lang="en-US" dirty="0" smtClean="0"/>
              <a:t>AMT_ANNUITY</a:t>
            </a:r>
            <a:endParaRPr lang="en-US" dirty="0"/>
          </a:p>
        </p:txBody>
      </p:sp>
    </p:spTree>
    <p:extLst>
      <p:ext uri="{BB962C8B-B14F-4D97-AF65-F5344CB8AC3E}">
        <p14:creationId xmlns:p14="http://schemas.microsoft.com/office/powerpoint/2010/main" val="79043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8" y="1295830"/>
            <a:ext cx="5731099" cy="400110"/>
          </a:xfrm>
          <a:prstGeom prst="rect">
            <a:avLst/>
          </a:prstGeom>
          <a:noFill/>
        </p:spPr>
        <p:txBody>
          <a:bodyPr wrap="square" rtlCol="0">
            <a:spAutoFit/>
          </a:bodyPr>
          <a:lstStyle/>
          <a:p>
            <a:r>
              <a:rPr lang="en-US" sz="2000" b="1" dirty="0" smtClean="0"/>
              <a:t>After Treating outliers for at least 3 variables </a:t>
            </a:r>
            <a:endParaRPr lang="en-US" sz="2000" b="1" dirty="0"/>
          </a:p>
        </p:txBody>
      </p:sp>
      <p:sp>
        <p:nvSpPr>
          <p:cNvPr id="3" name="TextBox 2"/>
          <p:cNvSpPr txBox="1"/>
          <p:nvPr/>
        </p:nvSpPr>
        <p:spPr>
          <a:xfrm>
            <a:off x="1463900" y="141668"/>
            <a:ext cx="10728100" cy="1354217"/>
          </a:xfrm>
          <a:prstGeom prst="rect">
            <a:avLst/>
          </a:prstGeom>
          <a:noFill/>
        </p:spPr>
        <p:txBody>
          <a:bodyPr wrap="square" rtlCol="0">
            <a:spAutoFit/>
          </a:bodyPr>
          <a:lstStyle/>
          <a:p>
            <a:r>
              <a:rPr lang="en-US" sz="3200" b="1" dirty="0">
                <a:solidFill>
                  <a:schemeClr val="accent2">
                    <a:lumMod val="75000"/>
                  </a:schemeClr>
                </a:solidFill>
              </a:rPr>
              <a:t>Checking for outliers and treating at least 3 variables in application_data[AD]</a:t>
            </a:r>
          </a:p>
          <a:p>
            <a:endParaRPr lang="en-US" dirty="0"/>
          </a:p>
        </p:txBody>
      </p:sp>
      <p:pic>
        <p:nvPicPr>
          <p:cNvPr id="4" name="Picture 3" descr="C:\Users\Mohammad Aftab Alam\Pictures\Screenshots\Screenshot (15).png"/>
          <p:cNvPicPr/>
          <p:nvPr/>
        </p:nvPicPr>
        <p:blipFill rotWithShape="1">
          <a:blip r:embed="rId2">
            <a:extLst>
              <a:ext uri="{28A0092B-C50C-407E-A947-70E740481C1C}">
                <a14:useLocalDpi xmlns:a14="http://schemas.microsoft.com/office/drawing/2010/main" val="0"/>
              </a:ext>
            </a:extLst>
          </a:blip>
          <a:srcRect l="8289" t="22902" r="34845" b="39467"/>
          <a:stretch/>
        </p:blipFill>
        <p:spPr bwMode="auto">
          <a:xfrm>
            <a:off x="3992512" y="4378816"/>
            <a:ext cx="3757036" cy="1899804"/>
          </a:xfrm>
          <a:prstGeom prst="rect">
            <a:avLst/>
          </a:prstGeom>
          <a:noFill/>
          <a:ln>
            <a:noFill/>
          </a:ln>
          <a:extLst>
            <a:ext uri="{53640926-AAD7-44D8-BBD7-CCE9431645EC}">
              <a14:shadowObscured xmlns:a14="http://schemas.microsoft.com/office/drawing/2010/main"/>
            </a:ext>
          </a:extLst>
        </p:spPr>
      </p:pic>
      <p:pic>
        <p:nvPicPr>
          <p:cNvPr id="5" name="Picture 4" descr="C:\Users\Mohammad Aftab Alam\Pictures\Screenshots\Screenshot (14).png"/>
          <p:cNvPicPr/>
          <p:nvPr/>
        </p:nvPicPr>
        <p:blipFill rotWithShape="1">
          <a:blip r:embed="rId3">
            <a:extLst>
              <a:ext uri="{28A0092B-C50C-407E-A947-70E740481C1C}">
                <a14:useLocalDpi xmlns:a14="http://schemas.microsoft.com/office/drawing/2010/main" val="0"/>
              </a:ext>
            </a:extLst>
          </a:blip>
          <a:srcRect l="9767" t="23161" r="34883" b="41305"/>
          <a:stretch/>
        </p:blipFill>
        <p:spPr bwMode="auto">
          <a:xfrm>
            <a:off x="395140" y="2457521"/>
            <a:ext cx="3249581" cy="1921295"/>
          </a:xfrm>
          <a:prstGeom prst="rect">
            <a:avLst/>
          </a:prstGeom>
          <a:noFill/>
          <a:ln>
            <a:noFill/>
          </a:ln>
          <a:extLst>
            <a:ext uri="{53640926-AAD7-44D8-BBD7-CCE9431645EC}">
              <a14:shadowObscured xmlns:a14="http://schemas.microsoft.com/office/drawing/2010/main"/>
            </a:ext>
          </a:extLst>
        </p:spPr>
      </p:pic>
      <p:pic>
        <p:nvPicPr>
          <p:cNvPr id="6" name="Picture 5" descr="C:\Users\Mohammad Aftab Alam\Pictures\Screenshots\Screenshot (14).png"/>
          <p:cNvPicPr/>
          <p:nvPr/>
        </p:nvPicPr>
        <p:blipFill rotWithShape="1">
          <a:blip r:embed="rId3">
            <a:extLst>
              <a:ext uri="{28A0092B-C50C-407E-A947-70E740481C1C}">
                <a14:useLocalDpi xmlns:a14="http://schemas.microsoft.com/office/drawing/2010/main" val="0"/>
              </a:ext>
            </a:extLst>
          </a:blip>
          <a:srcRect l="8432" t="58164" r="36243" b="5237"/>
          <a:stretch/>
        </p:blipFill>
        <p:spPr bwMode="auto">
          <a:xfrm>
            <a:off x="8097340" y="2457522"/>
            <a:ext cx="3880011" cy="1921294"/>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1174319" y="4505322"/>
            <a:ext cx="2936385" cy="369332"/>
          </a:xfrm>
          <a:prstGeom prst="rect">
            <a:avLst/>
          </a:prstGeom>
          <a:noFill/>
        </p:spPr>
        <p:txBody>
          <a:bodyPr wrap="square" rtlCol="0">
            <a:spAutoFit/>
          </a:bodyPr>
          <a:lstStyle/>
          <a:p>
            <a:r>
              <a:rPr lang="en-US" dirty="0" smtClean="0"/>
              <a:t>AMT_ANNUITY</a:t>
            </a:r>
            <a:endParaRPr lang="en-US" dirty="0"/>
          </a:p>
        </p:txBody>
      </p:sp>
      <p:sp>
        <p:nvSpPr>
          <p:cNvPr id="8" name="TextBox 7"/>
          <p:cNvSpPr txBox="1"/>
          <p:nvPr/>
        </p:nvSpPr>
        <p:spPr>
          <a:xfrm>
            <a:off x="8822026" y="4505322"/>
            <a:ext cx="2936385" cy="369332"/>
          </a:xfrm>
          <a:prstGeom prst="rect">
            <a:avLst/>
          </a:prstGeom>
          <a:noFill/>
        </p:spPr>
        <p:txBody>
          <a:bodyPr wrap="square" rtlCol="0">
            <a:spAutoFit/>
          </a:bodyPr>
          <a:lstStyle/>
          <a:p>
            <a:r>
              <a:rPr lang="en-US" dirty="0" smtClean="0"/>
              <a:t>DAYS_EMPLOYED</a:t>
            </a:r>
            <a:endParaRPr lang="en-US" dirty="0"/>
          </a:p>
        </p:txBody>
      </p:sp>
      <p:sp>
        <p:nvSpPr>
          <p:cNvPr id="9" name="TextBox 8"/>
          <p:cNvSpPr txBox="1"/>
          <p:nvPr/>
        </p:nvSpPr>
        <p:spPr>
          <a:xfrm>
            <a:off x="4663745" y="6278620"/>
            <a:ext cx="2936385" cy="369332"/>
          </a:xfrm>
          <a:prstGeom prst="rect">
            <a:avLst/>
          </a:prstGeom>
          <a:noFill/>
        </p:spPr>
        <p:txBody>
          <a:bodyPr wrap="square" rtlCol="0">
            <a:spAutoFit/>
          </a:bodyPr>
          <a:lstStyle/>
          <a:p>
            <a:r>
              <a:rPr lang="en-US" dirty="0" smtClean="0"/>
              <a:t>AMT_INCOME_TOTAL</a:t>
            </a:r>
            <a:endParaRPr lang="en-US" dirty="0"/>
          </a:p>
        </p:txBody>
      </p:sp>
    </p:spTree>
    <p:extLst>
      <p:ext uri="{BB962C8B-B14F-4D97-AF65-F5344CB8AC3E}">
        <p14:creationId xmlns:p14="http://schemas.microsoft.com/office/powerpoint/2010/main" val="421792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solidFill>
                  <a:schemeClr val="bg2">
                    <a:lumMod val="25000"/>
                  </a:schemeClr>
                </a:solidFill>
                <a:latin typeface="Tw Cen MT" panose="020B0602020104020603"/>
              </a:rPr>
              <a:t>Correlation For target 0</a:t>
            </a:r>
            <a:endParaRPr lang="en-IN" dirty="0">
              <a:solidFill>
                <a:schemeClr val="bg2">
                  <a:lumMod val="25000"/>
                </a:schemeClr>
              </a:solidFill>
            </a:endParaRPr>
          </a:p>
        </p:txBody>
      </p:sp>
      <p:sp>
        <p:nvSpPr>
          <p:cNvPr id="6" name="Content Placeholder 5"/>
          <p:cNvSpPr>
            <a:spLocks noGrp="1"/>
          </p:cNvSpPr>
          <p:nvPr>
            <p:ph idx="1"/>
          </p:nvPr>
        </p:nvSpPr>
        <p:spPr/>
        <p:txBody>
          <a:bodyPr>
            <a:normAutofit fontScale="77500" lnSpcReduction="20000"/>
          </a:bodyPr>
          <a:lstStyle/>
          <a:p>
            <a:pPr marL="0" indent="0">
              <a:buNone/>
            </a:pPr>
            <a:r>
              <a:rPr lang="en-US" dirty="0">
                <a:solidFill>
                  <a:schemeClr val="bg1"/>
                </a:solidFill>
              </a:rPr>
              <a:t>Points to be concluded from the graph presented before.</a:t>
            </a:r>
          </a:p>
          <a:p>
            <a:pPr lvl="0" defTabSz="914400">
              <a:lnSpc>
                <a:spcPct val="120000"/>
              </a:lnSpc>
              <a:buClrTx/>
              <a:buSzPct val="125000"/>
              <a:buFont typeface="Wingdings" panose="05000000000000000000" pitchFamily="2" charset="2"/>
              <a:buChar char="Ø"/>
            </a:pPr>
            <a:r>
              <a:rPr lang="en-US" sz="1700" dirty="0" smtClean="0">
                <a:solidFill>
                  <a:schemeClr val="bg2">
                    <a:lumMod val="25000"/>
                  </a:schemeClr>
                </a:solidFill>
                <a:latin typeface="Tw Cen MT" panose="020B0602020104020603"/>
              </a:rPr>
              <a:t>Points </a:t>
            </a:r>
            <a:r>
              <a:rPr lang="en-US" sz="1700" dirty="0">
                <a:solidFill>
                  <a:schemeClr val="bg2">
                    <a:lumMod val="25000"/>
                  </a:schemeClr>
                </a:solidFill>
                <a:latin typeface="Tw Cen MT" panose="020B0602020104020603"/>
              </a:rPr>
              <a:t>to be concluded from the graph presented before</a:t>
            </a:r>
            <a:r>
              <a:rPr lang="en-US" sz="1700" dirty="0" smtClean="0">
                <a:solidFill>
                  <a:schemeClr val="bg2">
                    <a:lumMod val="25000"/>
                  </a:schemeClr>
                </a:solidFill>
                <a:latin typeface="Tw Cen MT" panose="020B0602020104020603"/>
              </a:rPr>
              <a:t>.</a:t>
            </a:r>
          </a:p>
          <a:p>
            <a:pPr lvl="0" defTabSz="914400">
              <a:lnSpc>
                <a:spcPct val="120000"/>
              </a:lnSpc>
              <a:buClrTx/>
              <a:buSzPct val="125000"/>
              <a:buFont typeface="Wingdings" panose="05000000000000000000" pitchFamily="2" charset="2"/>
              <a:buChar char="Ø"/>
            </a:pPr>
            <a:r>
              <a:rPr lang="en-IN" sz="1700" dirty="0">
                <a:solidFill>
                  <a:schemeClr val="bg2">
                    <a:lumMod val="25000"/>
                  </a:schemeClr>
                </a:solidFill>
                <a:latin typeface="Tw Cen MT" panose="020B0602020104020603"/>
              </a:rPr>
              <a:t>Credit sum is conversely relative to the date of birth, which means Credit sum is higher for low age and the other way around. </a:t>
            </a:r>
          </a:p>
          <a:p>
            <a:pPr lvl="0" defTabSz="914400">
              <a:lnSpc>
                <a:spcPct val="120000"/>
              </a:lnSpc>
              <a:buClrTx/>
              <a:buSzPct val="125000"/>
              <a:buFont typeface="Wingdings" panose="05000000000000000000" pitchFamily="2" charset="2"/>
              <a:buChar char="Ø"/>
            </a:pPr>
            <a:endParaRPr lang="en-IN" sz="1700" dirty="0">
              <a:solidFill>
                <a:schemeClr val="bg2">
                  <a:lumMod val="25000"/>
                </a:schemeClr>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1700" dirty="0">
                <a:solidFill>
                  <a:schemeClr val="bg2">
                    <a:lumMod val="25000"/>
                  </a:schemeClr>
                </a:solidFill>
                <a:latin typeface="Tw Cen MT" panose="020B0602020104020603"/>
              </a:rPr>
              <a:t>Credit sum is contrarily corresponding to the quantity of youngsters customer have, implies Credit sum is higher for less kids check customer have and the other way around. </a:t>
            </a:r>
          </a:p>
          <a:p>
            <a:pPr lvl="0" defTabSz="914400">
              <a:lnSpc>
                <a:spcPct val="120000"/>
              </a:lnSpc>
              <a:buClrTx/>
              <a:buSzPct val="125000"/>
              <a:buFont typeface="Wingdings" panose="05000000000000000000" pitchFamily="2" charset="2"/>
              <a:buChar char="Ø"/>
            </a:pPr>
            <a:endParaRPr lang="en-IN" sz="1700" dirty="0">
              <a:solidFill>
                <a:schemeClr val="bg2">
                  <a:lumMod val="25000"/>
                </a:schemeClr>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1700" dirty="0">
                <a:solidFill>
                  <a:schemeClr val="bg2">
                    <a:lumMod val="25000"/>
                  </a:schemeClr>
                </a:solidFill>
                <a:latin typeface="Tw Cen MT" panose="020B0602020104020603"/>
              </a:rPr>
              <a:t>Pay sum is contrarily relative to the quantity of kids customer have, implies more pay for less youngsters customer have and the other way around.</a:t>
            </a:r>
            <a:endParaRPr lang="en-US" sz="1700" dirty="0">
              <a:solidFill>
                <a:schemeClr val="bg2">
                  <a:lumMod val="25000"/>
                </a:schemeClr>
              </a:solidFill>
              <a:latin typeface="Tw Cen MT" panose="020B0602020104020603"/>
            </a:endParaRPr>
          </a:p>
          <a:p>
            <a:pPr lvl="0" defTabSz="914400">
              <a:lnSpc>
                <a:spcPct val="120000"/>
              </a:lnSpc>
              <a:buClrTx/>
              <a:buSzPct val="125000"/>
              <a:buFont typeface="Wingdings" panose="05000000000000000000" pitchFamily="2" charset="2"/>
              <a:buChar char="Ø"/>
            </a:pPr>
            <a:endParaRPr lang="en-IN" sz="1700" dirty="0" smtClean="0">
              <a:solidFill>
                <a:schemeClr val="bg2">
                  <a:lumMod val="25000"/>
                </a:schemeClr>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1700" dirty="0" smtClean="0">
                <a:solidFill>
                  <a:schemeClr val="bg2">
                    <a:lumMod val="25000"/>
                  </a:schemeClr>
                </a:solidFill>
                <a:latin typeface="Tw Cen MT" panose="020B0602020104020603"/>
              </a:rPr>
              <a:t>less </a:t>
            </a:r>
            <a:r>
              <a:rPr lang="en-IN" sz="1700" dirty="0">
                <a:solidFill>
                  <a:schemeClr val="bg2">
                    <a:lumMod val="25000"/>
                  </a:schemeClr>
                </a:solidFill>
                <a:latin typeface="Tw Cen MT" panose="020B0602020104020603"/>
              </a:rPr>
              <a:t>youngsters customer have in thickly populated zone. </a:t>
            </a:r>
            <a:endParaRPr lang="en-IN" sz="1700" dirty="0" smtClean="0">
              <a:solidFill>
                <a:schemeClr val="bg2">
                  <a:lumMod val="25000"/>
                </a:schemeClr>
              </a:solidFill>
              <a:latin typeface="Tw Cen MT" panose="020B0602020104020603"/>
            </a:endParaRPr>
          </a:p>
          <a:p>
            <a:pPr lvl="0" defTabSz="914400">
              <a:lnSpc>
                <a:spcPct val="120000"/>
              </a:lnSpc>
              <a:buClrTx/>
              <a:buSzPct val="125000"/>
              <a:buFont typeface="Wingdings" panose="05000000000000000000" pitchFamily="2" charset="2"/>
              <a:buChar char="Ø"/>
            </a:pPr>
            <a:r>
              <a:rPr lang="en-IN" sz="1700" dirty="0" smtClean="0">
                <a:solidFill>
                  <a:schemeClr val="bg2">
                    <a:lumMod val="25000"/>
                  </a:schemeClr>
                </a:solidFill>
                <a:latin typeface="Tw Cen MT" panose="020B0602020104020603"/>
              </a:rPr>
              <a:t>Credit </a:t>
            </a:r>
            <a:r>
              <a:rPr lang="en-IN" sz="1700" dirty="0">
                <a:solidFill>
                  <a:schemeClr val="bg2">
                    <a:lumMod val="25000"/>
                  </a:schemeClr>
                </a:solidFill>
                <a:latin typeface="Tw Cen MT" panose="020B0602020104020603"/>
              </a:rPr>
              <a:t>sum is higher to thickly populated zone.</a:t>
            </a:r>
            <a:endParaRPr lang="en-US" sz="1700" dirty="0">
              <a:solidFill>
                <a:schemeClr val="bg2">
                  <a:lumMod val="25000"/>
                </a:schemeClr>
              </a:solidFill>
              <a:latin typeface="Tw Cen MT" panose="020B0602020104020603"/>
            </a:endParaRPr>
          </a:p>
        </p:txBody>
      </p:sp>
    </p:spTree>
    <p:extLst>
      <p:ext uri="{BB962C8B-B14F-4D97-AF65-F5344CB8AC3E}">
        <p14:creationId xmlns:p14="http://schemas.microsoft.com/office/powerpoint/2010/main" val="16841900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475</TotalTime>
  <Words>1040</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Tw Cen MT</vt:lpstr>
      <vt:lpstr>Wingdings</vt:lpstr>
      <vt:lpstr>Wingdings 3</vt:lpstr>
      <vt:lpstr>Wisp</vt:lpstr>
      <vt:lpstr>   CREDIT_EDA_CASE-STUDY  </vt:lpstr>
      <vt:lpstr>BRIEF OVERVIEW</vt:lpstr>
      <vt:lpstr>PowerPoint Presentation</vt:lpstr>
      <vt:lpstr>Structure Of Data </vt:lpstr>
      <vt:lpstr>PowerPoint Presentation</vt:lpstr>
      <vt:lpstr>PowerPoint Presentation</vt:lpstr>
      <vt:lpstr>PowerPoint Presentation</vt:lpstr>
      <vt:lpstr>PowerPoint Presentation</vt:lpstr>
      <vt:lpstr>Correlation For target 0</vt:lpstr>
      <vt:lpstr>Correlation for type 1</vt:lpstr>
      <vt:lpstr>Boxplot for income  amount</vt:lpstr>
      <vt:lpstr>Boxplot for credit amount</vt:lpstr>
      <vt:lpstr>Boxplot for annuity amount</vt:lpstr>
      <vt:lpstr>Imbalance with respect to TARGET 0 &amp; 1 </vt:lpstr>
      <vt:lpstr>1. we can notice that revolving loans are lesser in the defaulted population. Hence we can infer that revolving loans have comparatively safer.   2. This may be attributed to the Nature of revolving loan as it is considered a flexible financing tool due to its repayment and re-borrowing flexibility.      </vt:lpstr>
      <vt:lpstr>NAME_INCOME_TYPE  </vt:lpstr>
      <vt:lpstr>NAME_FAMILY_STATUS </vt:lpstr>
      <vt:lpstr>PowerPoint Presentation</vt:lpstr>
      <vt:lpstr>PowerPoint Presentation</vt:lpstr>
      <vt:lpstr>PowerPoint Presentation</vt:lpstr>
      <vt:lpstr>PowerPoint Presentation</vt:lpstr>
      <vt:lpstr>Correlation For target 0</vt:lpstr>
      <vt:lpstr>Correlation for type 1</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Praveen (Kicha)</dc:creator>
  <cp:lastModifiedBy>MD AFTAB ALAM</cp:lastModifiedBy>
  <cp:revision>35</cp:revision>
  <dcterms:created xsi:type="dcterms:W3CDTF">2020-11-21T17:52:40Z</dcterms:created>
  <dcterms:modified xsi:type="dcterms:W3CDTF">2020-11-23T06:59:14Z</dcterms:modified>
</cp:coreProperties>
</file>