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13-Jan-21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13-Jan-21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13-Jan-21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13-Jan-21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13-Jan-21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13-Jan-21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13-Jan-21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13-Jan-21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13-Jan-21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13-Jan-21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13-Jan-21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13-Jan-21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13-Jan-21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13-Jan-21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13-Jan-21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13-Jan-21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13-Jan-21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13-Jan-21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b="1" dirty="0" smtClean="0"/>
              <a:t>IMDB </a:t>
            </a:r>
            <a:r>
              <a:rPr lang="en-US" b="1" dirty="0"/>
              <a:t>movie assignment</a:t>
            </a:r>
            <a:r>
              <a:rPr lang="en-US" dirty="0"/>
              <a:t/>
            </a:r>
            <a:br>
              <a:rPr lang="en-US" dirty="0"/>
            </a:br>
            <a:endParaRPr lang="en-US" dirty="0"/>
          </a:p>
        </p:txBody>
      </p:sp>
      <p:sp>
        <p:nvSpPr>
          <p:cNvPr id="4" name="TextBox 3"/>
          <p:cNvSpPr txBox="1"/>
          <p:nvPr/>
        </p:nvSpPr>
        <p:spPr>
          <a:xfrm>
            <a:off x="7237927" y="4687114"/>
            <a:ext cx="4082603" cy="830997"/>
          </a:xfrm>
          <a:prstGeom prst="rect">
            <a:avLst/>
          </a:prstGeom>
          <a:noFill/>
        </p:spPr>
        <p:txBody>
          <a:bodyPr wrap="square" rtlCol="0">
            <a:spAutoFit/>
          </a:bodyPr>
          <a:lstStyle/>
          <a:p>
            <a:r>
              <a:rPr lang="en-US" sz="2400" dirty="0" smtClean="0">
                <a:solidFill>
                  <a:schemeClr val="bg1"/>
                </a:solidFill>
                <a:latin typeface="Berlin Sans FB" panose="020E0602020502020306" pitchFamily="34" charset="0"/>
              </a:rPr>
              <a:t>Prepared By:</a:t>
            </a:r>
          </a:p>
          <a:p>
            <a:r>
              <a:rPr lang="en-US" sz="2400" dirty="0" smtClean="0">
                <a:solidFill>
                  <a:schemeClr val="bg1"/>
                </a:solidFill>
                <a:latin typeface="Berlin Sans FB" panose="020E0602020502020306" pitchFamily="34" charset="0"/>
              </a:rPr>
              <a:t>Mohammad Aftab Alam</a:t>
            </a:r>
          </a:p>
        </p:txBody>
      </p:sp>
    </p:spTree>
    <p:extLst>
      <p:ext uri="{BB962C8B-B14F-4D97-AF65-F5344CB8AC3E}">
        <p14:creationId xmlns:p14="http://schemas.microsoft.com/office/powerpoint/2010/main" val="2074923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26147" y="927654"/>
            <a:ext cx="8062174" cy="4620057"/>
          </a:xfrm>
        </p:spPr>
      </p:pic>
      <p:sp>
        <p:nvSpPr>
          <p:cNvPr id="6" name="TextBox 5"/>
          <p:cNvSpPr txBox="1"/>
          <p:nvPr/>
        </p:nvSpPr>
        <p:spPr>
          <a:xfrm>
            <a:off x="2794716" y="115910"/>
            <a:ext cx="5525036" cy="1046440"/>
          </a:xfrm>
          <a:prstGeom prst="rect">
            <a:avLst/>
          </a:prstGeom>
          <a:noFill/>
        </p:spPr>
        <p:txBody>
          <a:bodyPr wrap="square" rtlCol="0">
            <a:spAutoFit/>
          </a:bodyPr>
          <a:lstStyle/>
          <a:p>
            <a:r>
              <a:rPr lang="en-US" sz="4400" dirty="0">
                <a:solidFill>
                  <a:srgbClr val="C00000"/>
                </a:solidFill>
                <a:latin typeface="Berlin Sans FB" panose="020E0602020502020306" pitchFamily="34" charset="0"/>
              </a:rPr>
              <a:t>Runtime Analysis</a:t>
            </a:r>
          </a:p>
          <a:p>
            <a:endParaRPr lang="en-US" dirty="0">
              <a:solidFill>
                <a:srgbClr val="C00000"/>
              </a:solidFill>
            </a:endParaRPr>
          </a:p>
        </p:txBody>
      </p:sp>
    </p:spTree>
    <p:extLst>
      <p:ext uri="{BB962C8B-B14F-4D97-AF65-F5344CB8AC3E}">
        <p14:creationId xmlns:p14="http://schemas.microsoft.com/office/powerpoint/2010/main" val="60883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31830" y="906945"/>
            <a:ext cx="7598535" cy="4661513"/>
          </a:xfrm>
        </p:spPr>
      </p:pic>
      <p:sp>
        <p:nvSpPr>
          <p:cNvPr id="4" name="TextBox 3"/>
          <p:cNvSpPr txBox="1"/>
          <p:nvPr/>
        </p:nvSpPr>
        <p:spPr>
          <a:xfrm>
            <a:off x="3219717" y="0"/>
            <a:ext cx="6310648" cy="1046440"/>
          </a:xfrm>
          <a:prstGeom prst="rect">
            <a:avLst/>
          </a:prstGeom>
          <a:noFill/>
        </p:spPr>
        <p:txBody>
          <a:bodyPr wrap="square" rtlCol="0">
            <a:spAutoFit/>
          </a:bodyPr>
          <a:lstStyle/>
          <a:p>
            <a:r>
              <a:rPr lang="en-US" sz="4400" dirty="0">
                <a:solidFill>
                  <a:srgbClr val="C00000"/>
                </a:solidFill>
                <a:latin typeface="Berlin Sans FB" panose="020E0602020502020306" pitchFamily="34" charset="0"/>
              </a:rPr>
              <a:t>R-Rated Movies</a:t>
            </a:r>
          </a:p>
          <a:p>
            <a:endParaRPr lang="en-US" dirty="0"/>
          </a:p>
        </p:txBody>
      </p:sp>
    </p:spTree>
    <p:extLst>
      <p:ext uri="{BB962C8B-B14F-4D97-AF65-F5344CB8AC3E}">
        <p14:creationId xmlns:p14="http://schemas.microsoft.com/office/powerpoint/2010/main" val="193800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55311" y="735515"/>
            <a:ext cx="7894749" cy="4869009"/>
          </a:xfrm>
        </p:spPr>
      </p:pic>
      <p:sp>
        <p:nvSpPr>
          <p:cNvPr id="4" name="TextBox 3"/>
          <p:cNvSpPr txBox="1"/>
          <p:nvPr/>
        </p:nvSpPr>
        <p:spPr>
          <a:xfrm>
            <a:off x="3554569" y="0"/>
            <a:ext cx="6259132" cy="1046440"/>
          </a:xfrm>
          <a:prstGeom prst="rect">
            <a:avLst/>
          </a:prstGeom>
          <a:noFill/>
        </p:spPr>
        <p:txBody>
          <a:bodyPr wrap="square" rtlCol="0">
            <a:spAutoFit/>
          </a:bodyPr>
          <a:lstStyle/>
          <a:p>
            <a:r>
              <a:rPr lang="en-US" sz="4400" dirty="0">
                <a:solidFill>
                  <a:srgbClr val="C00000"/>
                </a:solidFill>
                <a:latin typeface="Berlin Sans FB" panose="020E0602020502020306" pitchFamily="34" charset="0"/>
              </a:rPr>
              <a:t>Genre Counts!</a:t>
            </a:r>
          </a:p>
          <a:p>
            <a:endParaRPr lang="en-US" dirty="0">
              <a:solidFill>
                <a:srgbClr val="C00000"/>
              </a:solidFill>
            </a:endParaRPr>
          </a:p>
        </p:txBody>
      </p:sp>
    </p:spTree>
    <p:extLst>
      <p:ext uri="{BB962C8B-B14F-4D97-AF65-F5344CB8AC3E}">
        <p14:creationId xmlns:p14="http://schemas.microsoft.com/office/powerpoint/2010/main" val="355052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48495" y="785612"/>
            <a:ext cx="7933387" cy="4840829"/>
          </a:xfrm>
        </p:spPr>
      </p:pic>
      <p:sp>
        <p:nvSpPr>
          <p:cNvPr id="4" name="TextBox 3"/>
          <p:cNvSpPr txBox="1"/>
          <p:nvPr/>
        </p:nvSpPr>
        <p:spPr>
          <a:xfrm>
            <a:off x="3193961" y="0"/>
            <a:ext cx="5653825" cy="1046440"/>
          </a:xfrm>
          <a:prstGeom prst="rect">
            <a:avLst/>
          </a:prstGeom>
          <a:noFill/>
        </p:spPr>
        <p:txBody>
          <a:bodyPr wrap="square" rtlCol="0">
            <a:spAutoFit/>
          </a:bodyPr>
          <a:lstStyle/>
          <a:p>
            <a:r>
              <a:rPr lang="en-US" sz="4400" dirty="0">
                <a:solidFill>
                  <a:srgbClr val="C00000"/>
                </a:solidFill>
                <a:latin typeface="Berlin Sans FB" panose="020E0602020502020306" pitchFamily="34" charset="0"/>
              </a:rPr>
              <a:t>Gender and Genre</a:t>
            </a:r>
          </a:p>
          <a:p>
            <a:endParaRPr lang="en-US" dirty="0"/>
          </a:p>
        </p:txBody>
      </p:sp>
      <p:sp>
        <p:nvSpPr>
          <p:cNvPr id="7" name="TextBox 6"/>
          <p:cNvSpPr txBox="1"/>
          <p:nvPr/>
        </p:nvSpPr>
        <p:spPr>
          <a:xfrm>
            <a:off x="1777285" y="5769735"/>
            <a:ext cx="7070501" cy="461665"/>
          </a:xfrm>
          <a:prstGeom prst="rect">
            <a:avLst/>
          </a:prstGeom>
          <a:noFill/>
        </p:spPr>
        <p:txBody>
          <a:bodyPr wrap="square" rtlCol="0">
            <a:spAutoFit/>
          </a:bodyPr>
          <a:lstStyle/>
          <a:p>
            <a:r>
              <a:rPr lang="en-US" sz="2400" dirty="0">
                <a:solidFill>
                  <a:schemeClr val="bg1"/>
                </a:solidFill>
                <a:latin typeface="Berlin Sans FB" panose="020E0602020502020306" pitchFamily="34" charset="0"/>
              </a:rPr>
              <a:t>1st set of heat maps for </a:t>
            </a:r>
            <a:r>
              <a:rPr lang="en-US" sz="2400" dirty="0" err="1">
                <a:solidFill>
                  <a:schemeClr val="bg1"/>
                </a:solidFill>
                <a:latin typeface="Berlin Sans FB" panose="020E0602020502020306" pitchFamily="34" charset="0"/>
              </a:rPr>
              <a:t>CVotes</a:t>
            </a:r>
            <a:r>
              <a:rPr lang="en-US" sz="2400" dirty="0">
                <a:solidFill>
                  <a:schemeClr val="bg1"/>
                </a:solidFill>
                <a:latin typeface="Berlin Sans FB" panose="020E0602020502020306" pitchFamily="34" charset="0"/>
              </a:rPr>
              <a:t>-related columns</a:t>
            </a:r>
          </a:p>
        </p:txBody>
      </p:sp>
    </p:spTree>
    <p:extLst>
      <p:ext uri="{BB962C8B-B14F-4D97-AF65-F5344CB8AC3E}">
        <p14:creationId xmlns:p14="http://schemas.microsoft.com/office/powerpoint/2010/main" val="3644135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79194" y="1094704"/>
            <a:ext cx="7345865" cy="4479816"/>
          </a:xfrm>
        </p:spPr>
      </p:pic>
      <p:sp>
        <p:nvSpPr>
          <p:cNvPr id="5" name="TextBox 4"/>
          <p:cNvSpPr txBox="1"/>
          <p:nvPr/>
        </p:nvSpPr>
        <p:spPr>
          <a:xfrm>
            <a:off x="1777285" y="5769735"/>
            <a:ext cx="7070501" cy="461665"/>
          </a:xfrm>
          <a:prstGeom prst="rect">
            <a:avLst/>
          </a:prstGeom>
          <a:noFill/>
        </p:spPr>
        <p:txBody>
          <a:bodyPr wrap="square" rtlCol="0">
            <a:spAutoFit/>
          </a:bodyPr>
          <a:lstStyle/>
          <a:p>
            <a:r>
              <a:rPr lang="en-US" sz="2400" dirty="0">
                <a:solidFill>
                  <a:schemeClr val="bg1"/>
                </a:solidFill>
                <a:latin typeface="Berlin Sans FB" panose="020E0602020502020306" pitchFamily="34" charset="0"/>
              </a:rPr>
              <a:t>2nd set of heat maps for Votes-related columns</a:t>
            </a:r>
          </a:p>
        </p:txBody>
      </p:sp>
    </p:spTree>
    <p:extLst>
      <p:ext uri="{BB962C8B-B14F-4D97-AF65-F5344CB8AC3E}">
        <p14:creationId xmlns:p14="http://schemas.microsoft.com/office/powerpoint/2010/main" val="379248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00005" y="695461"/>
            <a:ext cx="7984908" cy="4907244"/>
          </a:xfrm>
        </p:spPr>
      </p:pic>
      <p:sp>
        <p:nvSpPr>
          <p:cNvPr id="4" name="TextBox 3"/>
          <p:cNvSpPr txBox="1"/>
          <p:nvPr/>
        </p:nvSpPr>
        <p:spPr>
          <a:xfrm>
            <a:off x="1931830" y="5782614"/>
            <a:ext cx="6555347" cy="461665"/>
          </a:xfrm>
          <a:prstGeom prst="rect">
            <a:avLst/>
          </a:prstGeom>
          <a:noFill/>
        </p:spPr>
        <p:txBody>
          <a:bodyPr wrap="square" rtlCol="0">
            <a:spAutoFit/>
          </a:bodyPr>
          <a:lstStyle/>
          <a:p>
            <a:r>
              <a:rPr lang="en-US" sz="2400" dirty="0">
                <a:solidFill>
                  <a:schemeClr val="bg1"/>
                </a:solidFill>
                <a:latin typeface="Berlin Sans FB" panose="020E0602020502020306" pitchFamily="34" charset="0"/>
              </a:rPr>
              <a:t>Box plot - 1: </a:t>
            </a:r>
            <a:r>
              <a:rPr lang="en-US" sz="2400" dirty="0" err="1" smtClean="0">
                <a:solidFill>
                  <a:schemeClr val="bg1"/>
                </a:solidFill>
                <a:latin typeface="Berlin Sans FB" panose="020E0602020502020306" pitchFamily="34" charset="0"/>
              </a:rPr>
              <a:t>CVotesUS</a:t>
            </a:r>
            <a:r>
              <a:rPr lang="en-US" sz="2400" dirty="0" smtClean="0">
                <a:solidFill>
                  <a:schemeClr val="bg1"/>
                </a:solidFill>
                <a:latin typeface="Berlin Sans FB" panose="020E0602020502020306" pitchFamily="34" charset="0"/>
              </a:rPr>
              <a:t> (</a:t>
            </a:r>
            <a:r>
              <a:rPr lang="en-US" sz="2400" dirty="0">
                <a:solidFill>
                  <a:schemeClr val="bg1"/>
                </a:solidFill>
                <a:latin typeface="Berlin Sans FB" panose="020E0602020502020306" pitchFamily="34" charset="0"/>
              </a:rPr>
              <a:t>y) </a:t>
            </a:r>
            <a:r>
              <a:rPr lang="en-US" sz="2400" dirty="0" err="1">
                <a:solidFill>
                  <a:schemeClr val="bg1"/>
                </a:solidFill>
                <a:latin typeface="Berlin Sans FB" panose="020E0602020502020306" pitchFamily="34" charset="0"/>
              </a:rPr>
              <a:t>vs</a:t>
            </a:r>
            <a:r>
              <a:rPr lang="en-US" sz="2400" dirty="0">
                <a:solidFill>
                  <a:schemeClr val="bg1"/>
                </a:solidFill>
                <a:latin typeface="Berlin Sans FB" panose="020E0602020502020306" pitchFamily="34" charset="0"/>
              </a:rPr>
              <a:t> </a:t>
            </a:r>
            <a:r>
              <a:rPr lang="en-US" sz="2400" dirty="0" smtClean="0">
                <a:solidFill>
                  <a:schemeClr val="bg1"/>
                </a:solidFill>
                <a:latin typeface="Berlin Sans FB" panose="020E0602020502020306" pitchFamily="34" charset="0"/>
              </a:rPr>
              <a:t>IFUS (</a:t>
            </a:r>
            <a:r>
              <a:rPr lang="en-US" sz="2400" dirty="0">
                <a:solidFill>
                  <a:schemeClr val="bg1"/>
                </a:solidFill>
                <a:latin typeface="Berlin Sans FB" panose="020E0602020502020306" pitchFamily="34" charset="0"/>
              </a:rPr>
              <a:t>x)</a:t>
            </a:r>
          </a:p>
        </p:txBody>
      </p:sp>
    </p:spTree>
    <p:extLst>
      <p:ext uri="{BB962C8B-B14F-4D97-AF65-F5344CB8AC3E}">
        <p14:creationId xmlns:p14="http://schemas.microsoft.com/office/powerpoint/2010/main" val="269188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51969" y="515156"/>
            <a:ext cx="8242655" cy="5066182"/>
          </a:xfrm>
        </p:spPr>
      </p:pic>
      <p:sp>
        <p:nvSpPr>
          <p:cNvPr id="6" name="TextBox 5"/>
          <p:cNvSpPr txBox="1"/>
          <p:nvPr/>
        </p:nvSpPr>
        <p:spPr>
          <a:xfrm>
            <a:off x="1493949" y="5718220"/>
            <a:ext cx="7340958" cy="461665"/>
          </a:xfrm>
          <a:prstGeom prst="rect">
            <a:avLst/>
          </a:prstGeom>
          <a:noFill/>
        </p:spPr>
        <p:txBody>
          <a:bodyPr wrap="square" rtlCol="0">
            <a:spAutoFit/>
          </a:bodyPr>
          <a:lstStyle/>
          <a:p>
            <a:r>
              <a:rPr lang="en-US" sz="2400" dirty="0">
                <a:solidFill>
                  <a:schemeClr val="bg1"/>
                </a:solidFill>
                <a:latin typeface="Berlin Sans FB" panose="020E0602020502020306" pitchFamily="34" charset="0"/>
              </a:rPr>
              <a:t>Box plot - 2: </a:t>
            </a:r>
            <a:r>
              <a:rPr lang="en-US" sz="2400" dirty="0" err="1" smtClean="0">
                <a:solidFill>
                  <a:schemeClr val="bg1"/>
                </a:solidFill>
                <a:latin typeface="Berlin Sans FB" panose="020E0602020502020306" pitchFamily="34" charset="0"/>
              </a:rPr>
              <a:t>VotesUS</a:t>
            </a:r>
            <a:r>
              <a:rPr lang="en-US" sz="2400" dirty="0" smtClean="0">
                <a:solidFill>
                  <a:schemeClr val="bg1"/>
                </a:solidFill>
                <a:latin typeface="Berlin Sans FB" panose="020E0602020502020306" pitchFamily="34" charset="0"/>
              </a:rPr>
              <a:t> (</a:t>
            </a:r>
            <a:r>
              <a:rPr lang="en-US" sz="2400" dirty="0">
                <a:solidFill>
                  <a:schemeClr val="bg1"/>
                </a:solidFill>
                <a:latin typeface="Berlin Sans FB" panose="020E0602020502020306" pitchFamily="34" charset="0"/>
              </a:rPr>
              <a:t>y) </a:t>
            </a:r>
            <a:r>
              <a:rPr lang="en-US" sz="2400" dirty="0" err="1">
                <a:solidFill>
                  <a:schemeClr val="bg1"/>
                </a:solidFill>
                <a:latin typeface="Berlin Sans FB" panose="020E0602020502020306" pitchFamily="34" charset="0"/>
              </a:rPr>
              <a:t>vs</a:t>
            </a:r>
            <a:r>
              <a:rPr lang="en-US" sz="2400" dirty="0">
                <a:solidFill>
                  <a:schemeClr val="bg1"/>
                </a:solidFill>
                <a:latin typeface="Berlin Sans FB" panose="020E0602020502020306" pitchFamily="34" charset="0"/>
              </a:rPr>
              <a:t> </a:t>
            </a:r>
            <a:r>
              <a:rPr lang="en-US" sz="2400" dirty="0" smtClean="0">
                <a:solidFill>
                  <a:schemeClr val="bg1"/>
                </a:solidFill>
                <a:latin typeface="Berlin Sans FB" panose="020E0602020502020306" pitchFamily="34" charset="0"/>
              </a:rPr>
              <a:t>IFUS (</a:t>
            </a:r>
            <a:r>
              <a:rPr lang="en-US" sz="2400" dirty="0">
                <a:solidFill>
                  <a:schemeClr val="bg1"/>
                </a:solidFill>
                <a:latin typeface="Berlin Sans FB" panose="020E0602020502020306" pitchFamily="34" charset="0"/>
              </a:rPr>
              <a:t>x)</a:t>
            </a:r>
          </a:p>
        </p:txBody>
      </p:sp>
    </p:spTree>
    <p:extLst>
      <p:ext uri="{BB962C8B-B14F-4D97-AF65-F5344CB8AC3E}">
        <p14:creationId xmlns:p14="http://schemas.microsoft.com/office/powerpoint/2010/main" val="37659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24099" y="794240"/>
            <a:ext cx="8721422" cy="4799977"/>
          </a:xfrm>
        </p:spPr>
      </p:pic>
      <p:sp>
        <p:nvSpPr>
          <p:cNvPr id="4" name="TextBox 3"/>
          <p:cNvSpPr txBox="1"/>
          <p:nvPr/>
        </p:nvSpPr>
        <p:spPr>
          <a:xfrm>
            <a:off x="2021983" y="5769735"/>
            <a:ext cx="6220496" cy="461665"/>
          </a:xfrm>
          <a:prstGeom prst="rect">
            <a:avLst/>
          </a:prstGeom>
          <a:noFill/>
        </p:spPr>
        <p:txBody>
          <a:bodyPr wrap="square" rtlCol="0">
            <a:spAutoFit/>
          </a:bodyPr>
          <a:lstStyle/>
          <a:p>
            <a:r>
              <a:rPr lang="en-US" sz="2400" dirty="0" err="1">
                <a:solidFill>
                  <a:schemeClr val="bg1"/>
                </a:solidFill>
                <a:latin typeface="Berlin Sans FB" panose="020E0602020502020306" pitchFamily="34" charset="0"/>
              </a:rPr>
              <a:t>Barplot</a:t>
            </a:r>
            <a:r>
              <a:rPr lang="en-US" sz="2400" dirty="0">
                <a:solidFill>
                  <a:schemeClr val="bg1"/>
                </a:solidFill>
                <a:latin typeface="Berlin Sans FB" panose="020E0602020502020306" pitchFamily="34" charset="0"/>
              </a:rPr>
              <a:t> For Genres And CVotes1000</a:t>
            </a:r>
          </a:p>
        </p:txBody>
      </p:sp>
    </p:spTree>
    <p:extLst>
      <p:ext uri="{BB962C8B-B14F-4D97-AF65-F5344CB8AC3E}">
        <p14:creationId xmlns:p14="http://schemas.microsoft.com/office/powerpoint/2010/main" val="411068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410563">
            <a:off x="312313" y="2231265"/>
            <a:ext cx="10396882" cy="1151965"/>
          </a:xfrm>
        </p:spPr>
        <p:txBody>
          <a:bodyPr>
            <a:noAutofit/>
          </a:bodyPr>
          <a:lstStyle/>
          <a:p>
            <a:pPr algn="ctr"/>
            <a:r>
              <a:rPr lang="en-US" sz="7200" dirty="0" smtClean="0"/>
              <a:t>Thanks</a:t>
            </a:r>
            <a:endParaRPr lang="en-US" sz="7200" dirty="0"/>
          </a:p>
        </p:txBody>
      </p:sp>
    </p:spTree>
    <p:extLst>
      <p:ext uri="{BB962C8B-B14F-4D97-AF65-F5344CB8AC3E}">
        <p14:creationId xmlns:p14="http://schemas.microsoft.com/office/powerpoint/2010/main" val="9032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396882" cy="1151965"/>
          </a:xfrm>
        </p:spPr>
        <p:txBody>
          <a:bodyPr>
            <a:noAutofit/>
          </a:bodyPr>
          <a:lstStyle/>
          <a:p>
            <a:pPr algn="ctr"/>
            <a:r>
              <a:rPr lang="en-US" sz="3200" b="1" u="sng" dirty="0"/>
              <a:t>About IMDB movie assignment</a:t>
            </a:r>
            <a:r>
              <a:rPr lang="en-US" sz="3200" dirty="0"/>
              <a:t/>
            </a:r>
            <a:br>
              <a:rPr lang="en-US" sz="3200" dirty="0"/>
            </a:br>
            <a:endParaRPr lang="en-US" sz="3200" dirty="0"/>
          </a:p>
        </p:txBody>
      </p:sp>
      <p:sp>
        <p:nvSpPr>
          <p:cNvPr id="4" name="TextBox 3"/>
          <p:cNvSpPr txBox="1"/>
          <p:nvPr/>
        </p:nvSpPr>
        <p:spPr>
          <a:xfrm>
            <a:off x="1634212" y="997418"/>
            <a:ext cx="8242479" cy="4555093"/>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You have the data for the 100 top-rated movies from the past decade along with various pieces of information about the movie, its actors, and the voters who have rated these movies online. In this assignment, you will find some interesting insights into these movies and their voters, using Python Language, Jupyter Notebook (you can use other but I used Jupyter Notebook as it is easy to operate.),Various Python Libraries (Like Matplotlib, Pandas, Numpy, Seaborn)</a:t>
            </a:r>
          </a:p>
          <a:p>
            <a:pPr algn="just"/>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This </a:t>
            </a:r>
            <a:r>
              <a:rPr lang="en-US" sz="1600" dirty="0">
                <a:latin typeface="Arial" panose="020B0604020202020204" pitchFamily="34" charset="0"/>
                <a:cs typeface="Arial" panose="020B0604020202020204" pitchFamily="34" charset="0"/>
              </a:rPr>
              <a:t>is a compulsory individual assignment wherein you will download a movie dataset, check my Python code to explore the data, gain insights into the movies, actors, votes, ratings and collections, and submit the code.</a:t>
            </a:r>
          </a:p>
          <a:p>
            <a:pPr algn="just"/>
            <a:r>
              <a:rPr lang="en-US" sz="1600" dirty="0">
                <a:latin typeface="Arial" panose="020B0604020202020204" pitchFamily="34" charset="0"/>
                <a:cs typeface="Arial" panose="020B0604020202020204" pitchFamily="34" charset="0"/>
              </a:rPr>
              <a:t> </a:t>
            </a:r>
          </a:p>
          <a:p>
            <a:pPr algn="just"/>
            <a:r>
              <a:rPr lang="en-US" sz="1600" b="1" dirty="0">
                <a:latin typeface="Arial" panose="020B0604020202020204" pitchFamily="34" charset="0"/>
                <a:cs typeface="Arial" panose="020B0604020202020204" pitchFamily="34" charset="0"/>
              </a:rPr>
              <a:t>Where do I get the data from?</a:t>
            </a:r>
          </a:p>
          <a:p>
            <a:pPr algn="just"/>
            <a:r>
              <a:rPr lang="en-US" sz="1600" dirty="0">
                <a:latin typeface="Arial" panose="020B0604020202020204" pitchFamily="34" charset="0"/>
                <a:cs typeface="Arial" panose="020B0604020202020204" pitchFamily="34" charset="0"/>
              </a:rPr>
              <a:t>You can download the movie dataset which is named as “Movie+Assignment+Data.csv”.</a:t>
            </a:r>
          </a:p>
          <a:p>
            <a:pPr algn="just"/>
            <a:r>
              <a:rPr lang="en-US" sz="1600" dirty="0">
                <a:latin typeface="Arial" panose="020B0604020202020204" pitchFamily="34" charset="0"/>
                <a:cs typeface="Arial" panose="020B0604020202020204" pitchFamily="34" charset="0"/>
              </a:rPr>
              <a:t> </a:t>
            </a:r>
          </a:p>
          <a:p>
            <a:pPr algn="just"/>
            <a:r>
              <a:rPr lang="en-US" sz="1600" b="1" dirty="0">
                <a:latin typeface="Arial" panose="020B0604020202020204" pitchFamily="34" charset="0"/>
                <a:cs typeface="Arial" panose="020B0604020202020204" pitchFamily="34" charset="0"/>
              </a:rPr>
              <a:t>How do I check the code?</a:t>
            </a:r>
          </a:p>
          <a:p>
            <a:pPr algn="just"/>
            <a:r>
              <a:rPr lang="en-US" sz="1600" dirty="0">
                <a:latin typeface="Arial" panose="020B0604020202020204" pitchFamily="34" charset="0"/>
                <a:cs typeface="Arial" panose="020B0604020202020204" pitchFamily="34" charset="0"/>
              </a:rPr>
              <a:t>Download the “IMDb+Movie+Assignment.ipynb” file and keep this file in the download folder and after that open it in Jupyter Notebook. It is a commented Jupyter Notebook file in which all the instructions and tasks which are performed by me are mentioned.</a:t>
            </a:r>
          </a:p>
          <a:p>
            <a:pPr algn="just"/>
            <a:endParaRPr lang="en-US" dirty="0"/>
          </a:p>
        </p:txBody>
      </p:sp>
    </p:spTree>
    <p:extLst>
      <p:ext uri="{BB962C8B-B14F-4D97-AF65-F5344CB8AC3E}">
        <p14:creationId xmlns:p14="http://schemas.microsoft.com/office/powerpoint/2010/main" val="743516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6524" y="965915"/>
            <a:ext cx="8590208" cy="3416320"/>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Some tips before starting the assignment</a:t>
            </a:r>
            <a:r>
              <a:rPr lang="en-US" b="1" dirty="0" smtClean="0">
                <a:latin typeface="Arial" panose="020B0604020202020204" pitchFamily="34" charset="0"/>
                <a:cs typeface="Arial" panose="020B0604020202020204" pitchFamily="34" charset="0"/>
              </a:rPr>
              <a:t>:-</a:t>
            </a:r>
          </a:p>
          <a:p>
            <a:pPr algn="just"/>
            <a:endParaRPr lang="en-US" b="1"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1.	Go through the data dictionary thoroughly before starting with the assignment. It will give you a good sense of what all the columns represent which is a good practice to follow before proceeding with the analysis.</a:t>
            </a:r>
          </a:p>
          <a:p>
            <a:pPr algn="just"/>
            <a:r>
              <a:rPr lang="en-US" dirty="0">
                <a:latin typeface="Arial" panose="020B0604020202020204" pitchFamily="34" charset="0"/>
                <a:cs typeface="Arial" panose="020B0604020202020204" pitchFamily="34" charset="0"/>
              </a:rPr>
              <a:t>2.	Always keep inspecting your data frame after you have performed a particular set of operations.</a:t>
            </a:r>
          </a:p>
          <a:p>
            <a:pPr algn="just"/>
            <a:r>
              <a:rPr lang="en-US" dirty="0">
                <a:latin typeface="Arial" panose="020B0604020202020204" pitchFamily="34" charset="0"/>
                <a:cs typeface="Arial" panose="020B0604020202020204" pitchFamily="34" charset="0"/>
              </a:rPr>
              <a:t>3.	Always run the cells of the notebook sequentially/restart the kernel and run all the cells to avoid runtime error.</a:t>
            </a:r>
          </a:p>
          <a:p>
            <a:pPr algn="just"/>
            <a:r>
              <a:rPr lang="en-US" dirty="0">
                <a:latin typeface="Arial" panose="020B0604020202020204" pitchFamily="34" charset="0"/>
                <a:cs typeface="Arial" panose="020B0604020202020204" pitchFamily="34" charset="0"/>
              </a:rPr>
              <a:t>4.	There are some checkpoints given in the Jupyter Notebook provided. They're just useful pieces of information you can use to check if the result you have obtained after performing a particular task is correct or not.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179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55049" y="1484201"/>
            <a:ext cx="8400240" cy="4105230"/>
          </a:xfrm>
        </p:spPr>
      </p:pic>
      <p:sp>
        <p:nvSpPr>
          <p:cNvPr id="5" name="TextBox 4"/>
          <p:cNvSpPr txBox="1"/>
          <p:nvPr/>
        </p:nvSpPr>
        <p:spPr>
          <a:xfrm>
            <a:off x="1555049" y="528034"/>
            <a:ext cx="8400240" cy="584775"/>
          </a:xfrm>
          <a:prstGeom prst="rect">
            <a:avLst/>
          </a:prstGeom>
          <a:noFill/>
        </p:spPr>
        <p:txBody>
          <a:bodyPr wrap="square" rtlCol="0">
            <a:spAutoFit/>
          </a:bodyPr>
          <a:lstStyle/>
          <a:p>
            <a:pPr algn="ctr"/>
            <a:r>
              <a:rPr lang="en-US" sz="3200" b="1" dirty="0" smtClean="0">
                <a:solidFill>
                  <a:srgbClr val="C00000"/>
                </a:solidFill>
                <a:latin typeface="Berlin Sans FB" panose="020E0602020502020306" pitchFamily="34" charset="0"/>
              </a:rPr>
              <a:t>Import Required Libraries and Warnings</a:t>
            </a:r>
            <a:endParaRPr lang="en-US" sz="3200" b="1" dirty="0">
              <a:solidFill>
                <a:srgbClr val="C00000"/>
              </a:solidFill>
              <a:latin typeface="Berlin Sans FB" panose="020E0602020502020306" pitchFamily="34" charset="0"/>
            </a:endParaRPr>
          </a:p>
        </p:txBody>
      </p:sp>
    </p:spTree>
    <p:extLst>
      <p:ext uri="{BB962C8B-B14F-4D97-AF65-F5344CB8AC3E}">
        <p14:creationId xmlns:p14="http://schemas.microsoft.com/office/powerpoint/2010/main" val="357646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stretch>
            <a:fillRect/>
          </a:stretch>
        </p:blipFill>
        <p:spPr>
          <a:xfrm>
            <a:off x="1300766" y="1064233"/>
            <a:ext cx="7675809" cy="4550201"/>
          </a:xfrm>
          <a:prstGeom prst="rect">
            <a:avLst/>
          </a:prstGeom>
        </p:spPr>
      </p:pic>
      <p:sp>
        <p:nvSpPr>
          <p:cNvPr id="4" name="TextBox 3"/>
          <p:cNvSpPr txBox="1"/>
          <p:nvPr/>
        </p:nvSpPr>
        <p:spPr>
          <a:xfrm>
            <a:off x="1030309" y="0"/>
            <a:ext cx="8487178" cy="769441"/>
          </a:xfrm>
          <a:prstGeom prst="rect">
            <a:avLst/>
          </a:prstGeom>
          <a:noFill/>
        </p:spPr>
        <p:txBody>
          <a:bodyPr wrap="square" rtlCol="0">
            <a:spAutoFit/>
          </a:bodyPr>
          <a:lstStyle/>
          <a:p>
            <a:r>
              <a:rPr lang="en-US" sz="4400" b="1" dirty="0" smtClean="0">
                <a:solidFill>
                  <a:srgbClr val="C00000"/>
                </a:solidFill>
                <a:latin typeface="Berlin Sans FB" panose="020E0602020502020306" pitchFamily="34" charset="0"/>
              </a:rPr>
              <a:t>Import And Read the CSV Files</a:t>
            </a:r>
            <a:endParaRPr lang="en-US" sz="4400" b="1" dirty="0">
              <a:solidFill>
                <a:srgbClr val="C00000"/>
              </a:solidFill>
              <a:latin typeface="Berlin Sans FB" panose="020E0602020502020306" pitchFamily="34" charset="0"/>
            </a:endParaRPr>
          </a:p>
        </p:txBody>
      </p:sp>
    </p:spTree>
    <p:extLst>
      <p:ext uri="{BB962C8B-B14F-4D97-AF65-F5344CB8AC3E}">
        <p14:creationId xmlns:p14="http://schemas.microsoft.com/office/powerpoint/2010/main" val="47627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stretch>
            <a:fillRect/>
          </a:stretch>
        </p:blipFill>
        <p:spPr>
          <a:xfrm>
            <a:off x="1184856" y="1077942"/>
            <a:ext cx="8023538" cy="4511037"/>
          </a:xfrm>
          <a:prstGeom prst="rect">
            <a:avLst/>
          </a:prstGeom>
        </p:spPr>
      </p:pic>
      <p:sp>
        <p:nvSpPr>
          <p:cNvPr id="4" name="TextBox 3"/>
          <p:cNvSpPr txBox="1"/>
          <p:nvPr/>
        </p:nvSpPr>
        <p:spPr>
          <a:xfrm>
            <a:off x="2163652" y="128789"/>
            <a:ext cx="6555346" cy="769441"/>
          </a:xfrm>
          <a:prstGeom prst="rect">
            <a:avLst/>
          </a:prstGeom>
          <a:noFill/>
        </p:spPr>
        <p:txBody>
          <a:bodyPr wrap="square" rtlCol="0">
            <a:spAutoFit/>
          </a:bodyPr>
          <a:lstStyle/>
          <a:p>
            <a:r>
              <a:rPr lang="en-US" sz="4400" b="1" dirty="0" smtClean="0">
                <a:solidFill>
                  <a:srgbClr val="C00000"/>
                </a:solidFill>
                <a:latin typeface="Berlin Sans FB" panose="020E0602020502020306" pitchFamily="34" charset="0"/>
              </a:rPr>
              <a:t>Structure of the Data</a:t>
            </a:r>
            <a:endParaRPr lang="en-US" sz="4400" b="1" dirty="0">
              <a:solidFill>
                <a:srgbClr val="C00000"/>
              </a:solidFill>
              <a:latin typeface="Berlin Sans FB" panose="020E0602020502020306" pitchFamily="34" charset="0"/>
            </a:endParaRPr>
          </a:p>
        </p:txBody>
      </p:sp>
    </p:spTree>
    <p:extLst>
      <p:ext uri="{BB962C8B-B14F-4D97-AF65-F5344CB8AC3E}">
        <p14:creationId xmlns:p14="http://schemas.microsoft.com/office/powerpoint/2010/main" val="279246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506828" y="1147561"/>
            <a:ext cx="7920507" cy="4453111"/>
          </a:xfrm>
          <a:prstGeom prst="rect">
            <a:avLst/>
          </a:prstGeom>
        </p:spPr>
      </p:pic>
      <p:sp>
        <p:nvSpPr>
          <p:cNvPr id="6" name="TextBox 5"/>
          <p:cNvSpPr txBox="1"/>
          <p:nvPr/>
        </p:nvSpPr>
        <p:spPr>
          <a:xfrm>
            <a:off x="3348507" y="180303"/>
            <a:ext cx="4636395" cy="769441"/>
          </a:xfrm>
          <a:prstGeom prst="rect">
            <a:avLst/>
          </a:prstGeom>
          <a:noFill/>
        </p:spPr>
        <p:txBody>
          <a:bodyPr wrap="square" rtlCol="0">
            <a:spAutoFit/>
          </a:bodyPr>
          <a:lstStyle/>
          <a:p>
            <a:r>
              <a:rPr lang="en-US" sz="4400" b="1" dirty="0" smtClean="0">
                <a:solidFill>
                  <a:srgbClr val="C00000"/>
                </a:solidFill>
                <a:latin typeface="Berlin Sans FB" panose="020E0602020502020306" pitchFamily="34" charset="0"/>
              </a:rPr>
              <a:t>Data Analysis</a:t>
            </a:r>
            <a:endParaRPr lang="en-US" sz="4400" b="1" dirty="0">
              <a:solidFill>
                <a:srgbClr val="C00000"/>
              </a:solidFill>
              <a:latin typeface="Berlin Sans FB" panose="020E0602020502020306" pitchFamily="34" charset="0"/>
            </a:endParaRPr>
          </a:p>
        </p:txBody>
      </p:sp>
    </p:spTree>
    <p:extLst>
      <p:ext uri="{BB962C8B-B14F-4D97-AF65-F5344CB8AC3E}">
        <p14:creationId xmlns:p14="http://schemas.microsoft.com/office/powerpoint/2010/main" val="403510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12890" y="887487"/>
            <a:ext cx="7817476" cy="4708176"/>
          </a:xfrm>
        </p:spPr>
      </p:pic>
      <p:sp>
        <p:nvSpPr>
          <p:cNvPr id="10" name="TextBox 9"/>
          <p:cNvSpPr txBox="1"/>
          <p:nvPr/>
        </p:nvSpPr>
        <p:spPr>
          <a:xfrm>
            <a:off x="1712890" y="0"/>
            <a:ext cx="8397025" cy="769441"/>
          </a:xfrm>
          <a:prstGeom prst="rect">
            <a:avLst/>
          </a:prstGeom>
          <a:noFill/>
        </p:spPr>
        <p:txBody>
          <a:bodyPr wrap="square" rtlCol="0">
            <a:spAutoFit/>
          </a:bodyPr>
          <a:lstStyle/>
          <a:p>
            <a:r>
              <a:rPr lang="da-DK" sz="4400" dirty="0">
                <a:solidFill>
                  <a:srgbClr val="C00000"/>
                </a:solidFill>
                <a:latin typeface="Berlin Sans FB" panose="020E0602020502020306" pitchFamily="34" charset="0"/>
              </a:rPr>
              <a:t>Scatter Plot For Profit Vs Budget</a:t>
            </a:r>
            <a:endParaRPr lang="en-US" sz="4400" dirty="0">
              <a:solidFill>
                <a:srgbClr val="C00000"/>
              </a:solidFill>
              <a:latin typeface="Berlin Sans FB" panose="020E0602020502020306" pitchFamily="34" charset="0"/>
            </a:endParaRPr>
          </a:p>
        </p:txBody>
      </p:sp>
    </p:spTree>
    <p:extLst>
      <p:ext uri="{BB962C8B-B14F-4D97-AF65-F5344CB8AC3E}">
        <p14:creationId xmlns:p14="http://schemas.microsoft.com/office/powerpoint/2010/main" val="350923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94704" y="947844"/>
            <a:ext cx="7997781" cy="4629190"/>
          </a:xfrm>
        </p:spPr>
      </p:pic>
      <p:sp>
        <p:nvSpPr>
          <p:cNvPr id="4" name="TextBox 3"/>
          <p:cNvSpPr txBox="1"/>
          <p:nvPr/>
        </p:nvSpPr>
        <p:spPr>
          <a:xfrm>
            <a:off x="1481071" y="103031"/>
            <a:ext cx="7431110" cy="1046440"/>
          </a:xfrm>
          <a:prstGeom prst="rect">
            <a:avLst/>
          </a:prstGeom>
          <a:noFill/>
        </p:spPr>
        <p:txBody>
          <a:bodyPr wrap="square" rtlCol="0">
            <a:spAutoFit/>
          </a:bodyPr>
          <a:lstStyle/>
          <a:p>
            <a:r>
              <a:rPr lang="en-US" b="1" dirty="0"/>
              <a:t> </a:t>
            </a:r>
            <a:r>
              <a:rPr lang="en-US" sz="4400" b="1" dirty="0">
                <a:solidFill>
                  <a:srgbClr val="C00000"/>
                </a:solidFill>
                <a:latin typeface="Berlin Sans FB" panose="020E0602020502020306" pitchFamily="34" charset="0"/>
              </a:rPr>
              <a:t>T</a:t>
            </a:r>
            <a:r>
              <a:rPr lang="en-US" sz="4400" b="1" dirty="0" smtClean="0">
                <a:solidFill>
                  <a:srgbClr val="C00000"/>
                </a:solidFill>
                <a:latin typeface="Berlin Sans FB" panose="020E0602020502020306" pitchFamily="34" charset="0"/>
              </a:rPr>
              <a:t>he </a:t>
            </a:r>
            <a:r>
              <a:rPr lang="en-US" sz="4400" b="1" dirty="0">
                <a:solidFill>
                  <a:srgbClr val="C00000"/>
                </a:solidFill>
                <a:latin typeface="Berlin Sans FB" panose="020E0602020502020306" pitchFamily="34" charset="0"/>
              </a:rPr>
              <a:t>Most Popular Trios - I</a:t>
            </a:r>
          </a:p>
          <a:p>
            <a:endParaRPr lang="en-US" dirty="0"/>
          </a:p>
        </p:txBody>
      </p:sp>
    </p:spTree>
    <p:extLst>
      <p:ext uri="{BB962C8B-B14F-4D97-AF65-F5344CB8AC3E}">
        <p14:creationId xmlns:p14="http://schemas.microsoft.com/office/powerpoint/2010/main" val="24823533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80</TotalTime>
  <Words>237</Words>
  <Application>Microsoft Office PowerPoint</Application>
  <PresentationFormat>Widescreen</PresentationFormat>
  <Paragraphs>34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Berlin Sans FB</vt:lpstr>
      <vt:lpstr>Impact</vt:lpstr>
      <vt:lpstr>Main Event</vt:lpstr>
      <vt:lpstr>IMDB movie assignment </vt:lpstr>
      <vt:lpstr>About IMDB movie assignment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assignment</dc:title>
  <dc:creator>MD AFTAB ALAM</dc:creator>
  <cp:lastModifiedBy>MD AFTAB ALAM</cp:lastModifiedBy>
  <cp:revision>9</cp:revision>
  <dcterms:created xsi:type="dcterms:W3CDTF">2021-01-13T17:13:22Z</dcterms:created>
  <dcterms:modified xsi:type="dcterms:W3CDTF">2021-01-13T18:34:05Z</dcterms:modified>
</cp:coreProperties>
</file>