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69" r:id="rId19"/>
    <p:sldId id="276" r:id="rId20"/>
    <p:sldId id="274" r:id="rId21"/>
    <p:sldId id="275" r:id="rId22"/>
    <p:sldId id="278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2FBECB9-6F90-4BAA-95BF-4C298EAD7EEC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69A8A1-96EA-447D-881E-866CA1367F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wnloads/workbench/" TargetMode="External"/><Relationship Id="rId4" Type="http://schemas.openxmlformats.org/officeDocument/2006/relationships/hyperlink" Target="https://dev.mysql.com/downloads/mysq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5410200"/>
            <a:ext cx="6705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DEVELOPMENT GUIDE</a:t>
            </a:r>
            <a:endParaRPr lang="en-US" sz="4800" dirty="0"/>
          </a:p>
        </p:txBody>
      </p:sp>
      <p:pic>
        <p:nvPicPr>
          <p:cNvPr id="5" name="Picture 4" descr="NamJavaProgramme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304800"/>
            <a:ext cx="2412699" cy="246349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86000" y="3810000"/>
            <a:ext cx="6705600" cy="1066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Project:</a:t>
            </a:r>
            <a:r>
              <a:rPr kumimoji="0" lang="en-US" sz="3600" b="1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400" b="1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Inventory</a:t>
            </a:r>
            <a:endParaRPr kumimoji="0" lang="en-US" sz="6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2971800"/>
            <a:ext cx="239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Nam Ha Minh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5. Code </a:t>
            </a:r>
            <a:r>
              <a:rPr lang="en-US" dirty="0" err="1" smtClean="0"/>
              <a:t>GeneralDao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Create Hibernate Configuration File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hibernate.cfg.xml</a:t>
            </a:r>
            <a:r>
              <a:rPr lang="en-US" dirty="0" smtClean="0"/>
              <a:t>):</a:t>
            </a:r>
          </a:p>
          <a:p>
            <a:r>
              <a:rPr lang="en-US" dirty="0" smtClean="0"/>
              <a:t>Code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GeneralDAO</a:t>
            </a:r>
            <a:r>
              <a:rPr lang="en-US" dirty="0" smtClean="0"/>
              <a:t> class: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connect(): </a:t>
            </a:r>
            <a:r>
              <a:rPr lang="en-US" sz="2000" dirty="0" smtClean="0"/>
              <a:t>connects to the database and loads a Session.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close(): </a:t>
            </a:r>
            <a:r>
              <a:rPr lang="en-US" sz="2000" dirty="0" smtClean="0"/>
              <a:t>closes the session and terminates connection to the database.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save(Object): </a:t>
            </a:r>
            <a:r>
              <a:rPr lang="en-US" sz="2000" dirty="0" smtClean="0"/>
              <a:t>persists a mapped object as a row to database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list(Class type): </a:t>
            </a:r>
            <a:r>
              <a:rPr lang="en-US" sz="2000" dirty="0" smtClean="0"/>
              <a:t>returns all rows in a table as a collection of mapped objects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delete(Object):</a:t>
            </a:r>
            <a:r>
              <a:rPr lang="en-US" sz="2000" dirty="0" smtClean="0"/>
              <a:t> removes a row that maps to the specified object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get(Class type, id):</a:t>
            </a:r>
            <a:r>
              <a:rPr lang="en-US" sz="2000" dirty="0" smtClean="0"/>
              <a:t> retrieves a row as a mapped object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Code </a:t>
            </a:r>
            <a:r>
              <a:rPr lang="en-US" dirty="0" err="1" smtClean="0"/>
              <a:t>GeneralDaoTest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GeneralDAOTest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Implement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Implement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tearDown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Write test method: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testSave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Write test method: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Write test method: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testDelete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Write test method: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testGet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6. Code Entity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/>
          <a:lstStyle/>
          <a:p>
            <a:r>
              <a:rPr lang="en-US" dirty="0" smtClean="0"/>
              <a:t>Code Category Class:</a:t>
            </a:r>
          </a:p>
          <a:p>
            <a:pPr lvl="1"/>
            <a:r>
              <a:rPr lang="en-US" dirty="0" smtClean="0"/>
              <a:t>Fields: id, name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Getters &amp; Setters</a:t>
            </a:r>
          </a:p>
          <a:p>
            <a:pPr lvl="1"/>
            <a:r>
              <a:rPr lang="en-US" dirty="0" smtClean="0"/>
              <a:t>Annotations: @Entity, @Table, @Id, @Column…</a:t>
            </a:r>
          </a:p>
          <a:p>
            <a:pPr lvl="1"/>
            <a:r>
              <a:rPr lang="en-US" dirty="0" smtClean="0"/>
              <a:t>One to Many Mapping: @</a:t>
            </a:r>
            <a:r>
              <a:rPr lang="en-US" dirty="0" err="1" smtClean="0"/>
              <a:t>OneToMany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Code Product Class:</a:t>
            </a:r>
          </a:p>
          <a:p>
            <a:pPr lvl="1"/>
            <a:r>
              <a:rPr lang="en-US" dirty="0" smtClean="0"/>
              <a:t>Fields: id, name, category, description, price</a:t>
            </a:r>
          </a:p>
          <a:p>
            <a:pPr lvl="1"/>
            <a:r>
              <a:rPr lang="en-US" dirty="0" smtClean="0"/>
              <a:t>Constructors</a:t>
            </a:r>
          </a:p>
          <a:p>
            <a:pPr lvl="1"/>
            <a:r>
              <a:rPr lang="en-US" dirty="0" smtClean="0"/>
              <a:t>Getters &amp; Setters</a:t>
            </a:r>
          </a:p>
          <a:p>
            <a:pPr lvl="1"/>
            <a:r>
              <a:rPr lang="en-US" dirty="0" smtClean="0"/>
              <a:t>Annotations: @Entity, @Table, @Id, @Column</a:t>
            </a:r>
          </a:p>
          <a:p>
            <a:pPr lvl="1"/>
            <a:r>
              <a:rPr lang="en-US" dirty="0" smtClean="0"/>
              <a:t>Many to One Mapping: @</a:t>
            </a:r>
            <a:r>
              <a:rPr lang="en-US" dirty="0" err="1" smtClean="0"/>
              <a:t>ManyToOne</a:t>
            </a:r>
            <a:r>
              <a:rPr lang="en-US" dirty="0" smtClean="0"/>
              <a:t>, @</a:t>
            </a:r>
            <a:r>
              <a:rPr lang="en-US" dirty="0" err="1" smtClean="0"/>
              <a:t>JoinColumn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/>
          <a:lstStyle/>
          <a:p>
            <a:r>
              <a:rPr lang="en-US" dirty="0" smtClean="0"/>
              <a:t>7. Code Business Classes &amp;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CategoryBusiness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listAll</a:t>
            </a:r>
            <a:r>
              <a:rPr lang="en-US" dirty="0" smtClean="0"/>
              <a:t>(): returns all categories</a:t>
            </a:r>
          </a:p>
          <a:p>
            <a:pPr lvl="1"/>
            <a:r>
              <a:rPr lang="en-US" dirty="0" smtClean="0"/>
              <a:t>save(Category): saves a category</a:t>
            </a:r>
          </a:p>
          <a:p>
            <a:pPr lvl="1"/>
            <a:r>
              <a:rPr lang="en-US" dirty="0" smtClean="0"/>
              <a:t>delete(Category): deletes a category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CategoryBusinessTest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testListAll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testSave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testDelete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ProductBusiness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listAll</a:t>
            </a:r>
            <a:r>
              <a:rPr lang="en-US" dirty="0" smtClean="0"/>
              <a:t>(): returns all categories</a:t>
            </a:r>
          </a:p>
          <a:p>
            <a:pPr lvl="1"/>
            <a:r>
              <a:rPr lang="en-US" dirty="0" smtClean="0"/>
              <a:t>save(Product): saves a product</a:t>
            </a:r>
          </a:p>
          <a:p>
            <a:pPr lvl="1"/>
            <a:r>
              <a:rPr lang="en-US" dirty="0" smtClean="0"/>
              <a:t>delete(Product): deletes a product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ProductBusinessTest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testListAll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testSave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testDelete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8. Code User Interface Layer</a:t>
            </a:r>
            <a:endParaRPr lang="en-US" dirty="0"/>
          </a:p>
        </p:txBody>
      </p:sp>
      <p:pic>
        <p:nvPicPr>
          <p:cNvPr id="4" name="Content Placeholder 3" descr="GUI - Main Window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4154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Code GUI – Category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CategoryTableModel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JTable</a:t>
            </a:r>
            <a:r>
              <a:rPr lang="en-US" dirty="0" smtClean="0"/>
              <a:t> with dummy data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JButtons</a:t>
            </a:r>
            <a:endParaRPr lang="en-US" dirty="0" smtClean="0"/>
          </a:p>
          <a:p>
            <a:r>
              <a:rPr lang="en-US" dirty="0" smtClean="0"/>
              <a:t>Layout manager: </a:t>
            </a:r>
            <a:r>
              <a:rPr lang="en-US" dirty="0" err="1" smtClean="0"/>
              <a:t>GridBagLayout</a:t>
            </a:r>
            <a:endParaRPr lang="en-US" dirty="0" smtClean="0"/>
          </a:p>
          <a:p>
            <a:r>
              <a:rPr lang="en-US" dirty="0" smtClean="0"/>
              <a:t>Handling events for </a:t>
            </a:r>
            <a:r>
              <a:rPr lang="en-US" dirty="0" err="1" smtClean="0"/>
              <a:t>JButtons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CategoryPanelTest</a:t>
            </a:r>
            <a:r>
              <a:rPr lang="en-US" dirty="0" smtClean="0"/>
              <a:t>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 Class 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143000"/>
            <a:ext cx="3505200" cy="5143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GUI - DESIGN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685800"/>
          </a:xfrm>
        </p:spPr>
        <p:txBody>
          <a:bodyPr/>
          <a:lstStyle/>
          <a:p>
            <a:r>
              <a:rPr lang="en-US" dirty="0" smtClean="0"/>
              <a:t>Classes in GUI Layer: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Unit Tests for GUI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685800"/>
          </a:xfrm>
        </p:spPr>
        <p:txBody>
          <a:bodyPr/>
          <a:lstStyle/>
          <a:p>
            <a:r>
              <a:rPr lang="en-US" dirty="0" smtClean="0"/>
              <a:t>Unit Test Classes for GUI Layer:</a:t>
            </a:r>
            <a:endParaRPr lang="en-US" dirty="0"/>
          </a:p>
        </p:txBody>
      </p:sp>
      <p:pic>
        <p:nvPicPr>
          <p:cNvPr id="4" name="Picture 3" descr="Unit Test GUI Class 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905000"/>
            <a:ext cx="4103354" cy="3490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8. Code GUI – Main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US" b="1" dirty="0" err="1" smtClean="0"/>
              <a:t>MainWindow</a:t>
            </a:r>
            <a:r>
              <a:rPr lang="en-US" dirty="0" smtClean="0"/>
              <a:t> (</a:t>
            </a:r>
            <a:r>
              <a:rPr lang="en-US" dirty="0" err="1" smtClean="0"/>
              <a:t>JFrame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Containers: </a:t>
            </a:r>
            <a:r>
              <a:rPr lang="en-US" dirty="0" err="1" smtClean="0"/>
              <a:t>JFrame</a:t>
            </a:r>
            <a:r>
              <a:rPr lang="en-US" dirty="0" smtClean="0"/>
              <a:t>, </a:t>
            </a:r>
            <a:r>
              <a:rPr lang="en-US" dirty="0" err="1" smtClean="0"/>
              <a:t>JPanel</a:t>
            </a:r>
            <a:r>
              <a:rPr lang="en-US" dirty="0" smtClean="0"/>
              <a:t>, </a:t>
            </a:r>
            <a:r>
              <a:rPr lang="en-US" dirty="0" err="1" smtClean="0"/>
              <a:t>JTabbedPane</a:t>
            </a:r>
            <a:endParaRPr lang="en-US" dirty="0" smtClean="0"/>
          </a:p>
          <a:p>
            <a:pPr lvl="1"/>
            <a:r>
              <a:rPr lang="en-US" dirty="0" smtClean="0"/>
              <a:t>Layout Manager: </a:t>
            </a:r>
            <a:r>
              <a:rPr lang="en-US" dirty="0" err="1" smtClean="0"/>
              <a:t>GridBagLayout</a:t>
            </a:r>
            <a:endParaRPr lang="en-US" dirty="0" smtClean="0"/>
          </a:p>
          <a:p>
            <a:pPr lvl="1"/>
            <a:r>
              <a:rPr lang="en-US" dirty="0" smtClean="0"/>
              <a:t>Menu items: </a:t>
            </a:r>
            <a:r>
              <a:rPr lang="en-US" dirty="0" err="1" smtClean="0"/>
              <a:t>JMenuBar</a:t>
            </a:r>
            <a:r>
              <a:rPr lang="en-US" dirty="0" smtClean="0"/>
              <a:t>, </a:t>
            </a:r>
            <a:r>
              <a:rPr lang="en-US" dirty="0" err="1" smtClean="0"/>
              <a:t>JMenu</a:t>
            </a:r>
            <a:r>
              <a:rPr lang="en-US" dirty="0" smtClean="0"/>
              <a:t>, </a:t>
            </a:r>
            <a:r>
              <a:rPr lang="en-US" dirty="0" err="1" smtClean="0"/>
              <a:t>JMenuItem</a:t>
            </a:r>
            <a:endParaRPr lang="en-US" dirty="0" smtClean="0"/>
          </a:p>
          <a:p>
            <a:pPr lvl="1"/>
            <a:r>
              <a:rPr lang="en-US" dirty="0" smtClean="0"/>
              <a:t>Toolbar buttons: </a:t>
            </a:r>
            <a:r>
              <a:rPr lang="en-US" dirty="0" err="1" smtClean="0"/>
              <a:t>JToolbar</a:t>
            </a:r>
            <a:r>
              <a:rPr lang="en-US" dirty="0" smtClean="0"/>
              <a:t>, </a:t>
            </a:r>
            <a:r>
              <a:rPr lang="en-US" dirty="0" err="1" smtClean="0"/>
              <a:t>JButton</a:t>
            </a:r>
            <a:endParaRPr lang="en-US" dirty="0" smtClean="0"/>
          </a:p>
          <a:p>
            <a:pPr lvl="1"/>
            <a:r>
              <a:rPr lang="en-US" dirty="0" smtClean="0"/>
              <a:t>Tabbed pane contains </a:t>
            </a:r>
            <a:r>
              <a:rPr lang="en-US" dirty="0" err="1" smtClean="0"/>
              <a:t>CategoryPanel</a:t>
            </a:r>
            <a:r>
              <a:rPr lang="en-US" dirty="0" smtClean="0"/>
              <a:t> and </a:t>
            </a:r>
            <a:r>
              <a:rPr lang="en-US" dirty="0" err="1" smtClean="0"/>
              <a:t>ProductPanel</a:t>
            </a:r>
            <a:endParaRPr lang="en-US" dirty="0" smtClean="0"/>
          </a:p>
          <a:p>
            <a:r>
              <a:rPr lang="en-US" b="1" dirty="0" err="1" smtClean="0"/>
              <a:t>InventoryApp</a:t>
            </a:r>
            <a:r>
              <a:rPr lang="en-US" dirty="0" smtClean="0"/>
              <a:t>: Launches the </a:t>
            </a:r>
            <a:r>
              <a:rPr lang="en-US" dirty="0" err="1" smtClean="0"/>
              <a:t>MainWindow</a:t>
            </a:r>
            <a:endParaRPr lang="en-US" dirty="0" smtClean="0"/>
          </a:p>
          <a:p>
            <a:r>
              <a:rPr lang="en-US" dirty="0" smtClean="0"/>
              <a:t>Handling Events for menu items and toolbar buttons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 – PRODUCT TAB</a:t>
            </a:r>
            <a:endParaRPr lang="en-US" dirty="0"/>
          </a:p>
        </p:txBody>
      </p:sp>
      <p:pic>
        <p:nvPicPr>
          <p:cNvPr id="4" name="Content Placeholder 3" descr="GUI - Product Tab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199" y="1981200"/>
            <a:ext cx="7872691" cy="2667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1. Install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77200" cy="5254752"/>
          </a:xfrm>
        </p:spPr>
        <p:txBody>
          <a:bodyPr/>
          <a:lstStyle/>
          <a:p>
            <a:r>
              <a:rPr lang="en-US" dirty="0" smtClean="0"/>
              <a:t>Java: JDK 8:</a:t>
            </a:r>
          </a:p>
          <a:p>
            <a:pPr lvl="1"/>
            <a:r>
              <a:rPr lang="en-US" dirty="0" smtClean="0">
                <a:hlinkClick r:id="rId2"/>
              </a:rPr>
              <a:t>http://www.oracle.com/technetwork/java/javase/downloads/index.html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IDE: Eclipse Neon (4.6) for Java EE Developers</a:t>
            </a:r>
          </a:p>
          <a:p>
            <a:pPr lvl="1"/>
            <a:r>
              <a:rPr lang="en-US" dirty="0" smtClean="0">
                <a:hlinkClick r:id="rId3"/>
              </a:rPr>
              <a:t>http://www.eclipse.org/downloads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Database: </a:t>
            </a:r>
          </a:p>
          <a:p>
            <a:pPr lvl="1"/>
            <a:r>
              <a:rPr lang="en-US" dirty="0" smtClean="0"/>
              <a:t>MySQL Community Server:</a:t>
            </a:r>
          </a:p>
          <a:p>
            <a:pPr lvl="2"/>
            <a:r>
              <a:rPr lang="en-US" dirty="0" smtClean="0">
                <a:hlinkClick r:id="rId4"/>
              </a:rPr>
              <a:t>https://dev.mysql.com/downloads/mysql/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MySQL Workbench:</a:t>
            </a:r>
          </a:p>
          <a:p>
            <a:pPr lvl="2"/>
            <a:r>
              <a:rPr lang="en-US" dirty="0" smtClean="0">
                <a:hlinkClick r:id="rId5"/>
              </a:rPr>
              <a:t>https://dev.mysql.com/downloads/workbench/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Code GUI – Product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ProductTableModel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JTable</a:t>
            </a:r>
            <a:r>
              <a:rPr lang="en-US" dirty="0" smtClean="0"/>
              <a:t> with dummy data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JButtons</a:t>
            </a:r>
            <a:endParaRPr lang="en-US" dirty="0" smtClean="0"/>
          </a:p>
          <a:p>
            <a:r>
              <a:rPr lang="en-US" dirty="0" smtClean="0"/>
              <a:t>Layout manager: </a:t>
            </a:r>
            <a:r>
              <a:rPr lang="en-US" dirty="0" err="1" smtClean="0"/>
              <a:t>GridBagLayout</a:t>
            </a:r>
            <a:endParaRPr lang="en-US" dirty="0" smtClean="0"/>
          </a:p>
          <a:p>
            <a:r>
              <a:rPr lang="en-US" dirty="0" smtClean="0"/>
              <a:t>Handling events for </a:t>
            </a:r>
            <a:r>
              <a:rPr lang="en-US" dirty="0" err="1" smtClean="0"/>
              <a:t>JButtons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ProductPanelTest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9. Code Integration (BUSINESS &amp; 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Category Management: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Load Category Table in Category Panel (on startup)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Integrate List Categories function with menu item, toolbar button and Refresh button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Integrate New Category function with menu item, toolbar button and form button:</a:t>
            </a:r>
          </a:p>
          <a:p>
            <a:pPr lvl="2"/>
            <a:r>
              <a:rPr lang="en-US" dirty="0" smtClean="0"/>
              <a:t>Enter category name from an input dialog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Integrate Delete Category function with form button:</a:t>
            </a:r>
          </a:p>
          <a:p>
            <a:pPr lvl="2"/>
            <a:r>
              <a:rPr lang="en-US" dirty="0" smtClean="0"/>
              <a:t>Ask for confirmation in a dialog before deleting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Integrate Edit Category function with form button:</a:t>
            </a:r>
          </a:p>
          <a:p>
            <a:pPr lvl="2"/>
            <a:r>
              <a:rPr lang="en-US" dirty="0" smtClean="0"/>
              <a:t>Edit category name from an input dialog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9. Code Integration (BUSINESS &amp; 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791200"/>
          </a:xfrm>
        </p:spPr>
        <p:txBody>
          <a:bodyPr/>
          <a:lstStyle/>
          <a:p>
            <a:r>
              <a:rPr lang="en-US" dirty="0" smtClean="0"/>
              <a:t>Product Management:</a:t>
            </a:r>
          </a:p>
          <a:p>
            <a:pPr lvl="1"/>
            <a:r>
              <a:rPr lang="en-US" dirty="0" smtClean="0"/>
              <a:t>Load Product Table in Product Panel (on startup)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Integrate List Products function with menu item, toolbar button and Refresh button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Integrate New Product function with menu item, toolbar button and form button:</a:t>
            </a:r>
          </a:p>
          <a:p>
            <a:pPr lvl="2"/>
            <a:r>
              <a:rPr lang="en-US" dirty="0" smtClean="0"/>
              <a:t>Show a new form (dialog) to enter the product information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Integrate Delete Product function with form button:</a:t>
            </a:r>
          </a:p>
          <a:p>
            <a:pPr lvl="2"/>
            <a:r>
              <a:rPr lang="en-US" dirty="0" smtClean="0"/>
              <a:t>Ask for confirmation in a dialog before deleting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Integrate Edit Product function with form button:</a:t>
            </a:r>
          </a:p>
          <a:p>
            <a:pPr lvl="2"/>
            <a:r>
              <a:rPr lang="en-US" dirty="0" smtClean="0"/>
              <a:t>Show an edit form (dialog) to edit the product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9. Code Integration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/>
          <a:lstStyle/>
          <a:p>
            <a:r>
              <a:rPr lang="en-US" dirty="0" smtClean="0"/>
              <a:t>Implement Help function:</a:t>
            </a:r>
          </a:p>
          <a:p>
            <a:pPr lvl="1"/>
            <a:r>
              <a:rPr lang="en-US" dirty="0" smtClean="0"/>
              <a:t>Open a webpage</a:t>
            </a:r>
          </a:p>
          <a:p>
            <a:endParaRPr lang="en-US" dirty="0" smtClean="0"/>
          </a:p>
          <a:p>
            <a:r>
              <a:rPr lang="en-US" dirty="0" smtClean="0"/>
              <a:t>Implement About function:</a:t>
            </a:r>
          </a:p>
          <a:p>
            <a:pPr lvl="1"/>
            <a:r>
              <a:rPr lang="en-US" dirty="0" smtClean="0"/>
              <a:t>Display a message dialog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9. Code Integration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r>
              <a:rPr lang="en-US" dirty="0" smtClean="0"/>
              <a:t>Handling Exceptions for:</a:t>
            </a:r>
          </a:p>
          <a:p>
            <a:pPr lvl="1"/>
            <a:r>
              <a:rPr lang="en-US" dirty="0" smtClean="0"/>
              <a:t>List categories</a:t>
            </a:r>
          </a:p>
          <a:p>
            <a:pPr lvl="1"/>
            <a:r>
              <a:rPr lang="en-US" dirty="0" smtClean="0"/>
              <a:t>List products</a:t>
            </a:r>
          </a:p>
          <a:p>
            <a:pPr lvl="1"/>
            <a:r>
              <a:rPr lang="en-US" dirty="0" smtClean="0"/>
              <a:t>Save category</a:t>
            </a:r>
          </a:p>
          <a:p>
            <a:pPr lvl="1"/>
            <a:r>
              <a:rPr lang="en-US" dirty="0" smtClean="0"/>
              <a:t>Save product</a:t>
            </a:r>
          </a:p>
          <a:p>
            <a:pPr lvl="1"/>
            <a:r>
              <a:rPr lang="en-US" dirty="0" smtClean="0"/>
              <a:t>Delete category</a:t>
            </a:r>
          </a:p>
          <a:p>
            <a:pPr lvl="1"/>
            <a:r>
              <a:rPr lang="en-US" smtClean="0"/>
              <a:t>Delete product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Disconnect from database when the program exits</a:t>
            </a:r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Package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Package the application to an executable JAR file using Maven build</a:t>
            </a:r>
          </a:p>
          <a:p>
            <a:r>
              <a:rPr lang="en-US" dirty="0" smtClean="0"/>
              <a:t>Test all the functionalities</a:t>
            </a:r>
            <a:endParaRPr lang="en-US" dirty="0"/>
          </a:p>
        </p:txBody>
      </p:sp>
      <p:pic>
        <p:nvPicPr>
          <p:cNvPr id="4" name="Picture 3" descr="JAR 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3505200"/>
            <a:ext cx="2514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Packing jar file with maven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Add the following XML code to pom.xml file: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maven-assembly-</a:t>
            </a:r>
            <a:r>
              <a:rPr lang="en-US" sz="1400" u="sng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u="sng" dirty="0" err="1" smtClean="0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400" u="sng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&lt;configuration&gt;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&lt;archive&gt;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&lt;manifest&gt;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mainClass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com.inventory.gui.InventoryApp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mainClass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&lt;/manifest&gt;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&lt;/archive&gt;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descriptorRefs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descriptorRef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&gt;jar-with-dependencies&lt;/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descriptorRef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descriptorRefs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&lt;/configuration&gt;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plugins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Run As &gt; Maven build… &gt; Goals: </a:t>
            </a:r>
            <a:r>
              <a:rPr lang="en-US" dirty="0" err="1" smtClean="0"/>
              <a:t>assembly:single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2. Design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102352"/>
          </a:xfrm>
        </p:spPr>
        <p:txBody>
          <a:bodyPr/>
          <a:lstStyle/>
          <a:p>
            <a:r>
              <a:rPr lang="en-US" dirty="0" smtClean="0"/>
              <a:t>Table </a:t>
            </a:r>
            <a:r>
              <a:rPr lang="en-US" b="1" dirty="0" smtClean="0"/>
              <a:t>Category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category_id</a:t>
            </a:r>
            <a:r>
              <a:rPr lang="en-US" dirty="0" smtClean="0"/>
              <a:t>: primary key, integer, auto-increment, not null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</a:t>
            </a:r>
            <a:r>
              <a:rPr lang="en-US" dirty="0" err="1" smtClean="0"/>
              <a:t>varchar</a:t>
            </a:r>
            <a:r>
              <a:rPr lang="en-US" dirty="0" smtClean="0"/>
              <a:t>(64), not null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Table </a:t>
            </a:r>
            <a:r>
              <a:rPr lang="en-US" b="1" dirty="0" smtClean="0"/>
              <a:t>Product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product_id</a:t>
            </a:r>
            <a:r>
              <a:rPr lang="en-US" dirty="0" smtClean="0"/>
              <a:t>: primary key, integer, auto-increment, not null</a:t>
            </a:r>
          </a:p>
          <a:p>
            <a:pPr lvl="1"/>
            <a:r>
              <a:rPr lang="en-US" b="1" dirty="0" err="1" smtClean="0"/>
              <a:t>category_id</a:t>
            </a:r>
            <a:r>
              <a:rPr lang="en-US" dirty="0" smtClean="0"/>
              <a:t>: foreign key, integer, not null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</a:t>
            </a:r>
            <a:r>
              <a:rPr lang="en-US" dirty="0" err="1" smtClean="0"/>
              <a:t>varchar</a:t>
            </a:r>
            <a:r>
              <a:rPr lang="en-US" dirty="0" smtClean="0"/>
              <a:t>(128)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</a:t>
            </a:r>
            <a:r>
              <a:rPr lang="en-US" dirty="0" err="1" smtClean="0"/>
              <a:t>varchar</a:t>
            </a:r>
            <a:r>
              <a:rPr lang="en-US" dirty="0" smtClean="0"/>
              <a:t>(1024)</a:t>
            </a:r>
          </a:p>
          <a:p>
            <a:pPr lvl="1"/>
            <a:r>
              <a:rPr lang="en-US" b="1" dirty="0" smtClean="0"/>
              <a:t>price</a:t>
            </a:r>
            <a:r>
              <a:rPr lang="en-US" dirty="0" smtClean="0"/>
              <a:t>: float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base desig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7162800" cy="453156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Design </a:t>
            </a:r>
            <a:r>
              <a:rPr lang="en-US" dirty="0" smtClean="0"/>
              <a:t>Database – ER DIAGRAM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3. DESIGN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609600"/>
          </a:xfrm>
        </p:spPr>
        <p:txBody>
          <a:bodyPr/>
          <a:lstStyle/>
          <a:p>
            <a:r>
              <a:rPr lang="en-US" dirty="0" smtClean="0"/>
              <a:t>Classes in DAO &amp; Business Layers:</a:t>
            </a:r>
            <a:endParaRPr lang="en-US" dirty="0"/>
          </a:p>
        </p:txBody>
      </p:sp>
      <p:pic>
        <p:nvPicPr>
          <p:cNvPr id="4" name="Picture 3" descr="DAO Class 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7888147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 Class 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1143000"/>
            <a:ext cx="3505200" cy="5143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3. DESIGN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685800"/>
          </a:xfrm>
        </p:spPr>
        <p:txBody>
          <a:bodyPr/>
          <a:lstStyle/>
          <a:p>
            <a:r>
              <a:rPr lang="en-US" dirty="0" smtClean="0"/>
              <a:t>Classes in GUI Layer: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DESIGN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685800"/>
          </a:xfrm>
        </p:spPr>
        <p:txBody>
          <a:bodyPr/>
          <a:lstStyle/>
          <a:p>
            <a:r>
              <a:rPr lang="en-US" dirty="0" smtClean="0"/>
              <a:t>Unit Test Classes for DAO &amp; Business Layer:</a:t>
            </a:r>
            <a:endParaRPr lang="en-US" dirty="0"/>
          </a:p>
        </p:txBody>
      </p:sp>
      <p:pic>
        <p:nvPicPr>
          <p:cNvPr id="4" name="Picture 3" descr="Unit Test DAO Class 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7848600" cy="470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DESIGN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685800"/>
          </a:xfrm>
        </p:spPr>
        <p:txBody>
          <a:bodyPr/>
          <a:lstStyle/>
          <a:p>
            <a:r>
              <a:rPr lang="en-US" dirty="0" smtClean="0"/>
              <a:t>Unit Test Classes for GUI Layer:</a:t>
            </a:r>
            <a:endParaRPr lang="en-US" dirty="0"/>
          </a:p>
        </p:txBody>
      </p:sp>
      <p:pic>
        <p:nvPicPr>
          <p:cNvPr id="4" name="Picture 3" descr="Unit Test GUI Class 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1905000"/>
            <a:ext cx="4103354" cy="3490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09600"/>
          </a:xfrm>
        </p:spPr>
        <p:txBody>
          <a:bodyPr/>
          <a:lstStyle/>
          <a:p>
            <a:r>
              <a:rPr lang="en-US" dirty="0" smtClean="0"/>
              <a:t>4. Setup Project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Maven Project: Inventory</a:t>
            </a:r>
          </a:p>
          <a:p>
            <a:r>
              <a:rPr lang="en-US" dirty="0" smtClean="0"/>
              <a:t>Maven Artifact:</a:t>
            </a:r>
          </a:p>
          <a:p>
            <a:pPr lvl="1"/>
            <a:r>
              <a:rPr lang="en-US" dirty="0" smtClean="0"/>
              <a:t>Group Id: </a:t>
            </a:r>
            <a:r>
              <a:rPr lang="en-US" dirty="0" err="1" smtClean="0"/>
              <a:t>com.inventory</a:t>
            </a:r>
            <a:endParaRPr lang="en-US" dirty="0" smtClean="0"/>
          </a:p>
          <a:p>
            <a:pPr lvl="1"/>
            <a:r>
              <a:rPr lang="en-US" dirty="0" smtClean="0"/>
              <a:t>Artifact Id: Inventory</a:t>
            </a:r>
          </a:p>
          <a:p>
            <a:pPr lvl="1"/>
            <a:r>
              <a:rPr lang="en-US" dirty="0" smtClean="0"/>
              <a:t>Package type: JAR</a:t>
            </a:r>
          </a:p>
          <a:p>
            <a:pPr lvl="1"/>
            <a:r>
              <a:rPr lang="en-US" dirty="0" smtClean="0"/>
              <a:t>Name: Inventory Management</a:t>
            </a:r>
          </a:p>
          <a:p>
            <a:pPr lvl="1"/>
            <a:r>
              <a:rPr lang="en-US" dirty="0" smtClean="0"/>
              <a:t>Description: Manage categories and products in an inventory</a:t>
            </a:r>
          </a:p>
          <a:p>
            <a:r>
              <a:rPr lang="en-US" dirty="0" smtClean="0"/>
              <a:t>Add Dependencies for:</a:t>
            </a:r>
          </a:p>
          <a:p>
            <a:pPr lvl="1"/>
            <a:r>
              <a:rPr lang="en-US" dirty="0" smtClean="0"/>
              <a:t>Hibernate Core (</a:t>
            </a:r>
            <a:r>
              <a:rPr lang="en-US" dirty="0" err="1" smtClean="0"/>
              <a:t>ORM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MySQL Connector Java (JDBC Driver)</a:t>
            </a:r>
          </a:p>
          <a:p>
            <a:r>
              <a:rPr lang="en-US" dirty="0" smtClean="0"/>
              <a:t>Create Java Packages: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com.inventory.dao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com.inventory.business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com.inventory.gui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4342</TotalTime>
  <Words>978</Words>
  <Application>Microsoft Office PowerPoint</Application>
  <PresentationFormat>On-screen Show (4:3)</PresentationFormat>
  <Paragraphs>200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DEVELOPMENT GUIDE</vt:lpstr>
      <vt:lpstr>1. Install Development Tools</vt:lpstr>
      <vt:lpstr>2. Design Database</vt:lpstr>
      <vt:lpstr>2. Design Database – ER DIAGRAM</vt:lpstr>
      <vt:lpstr>3. DESIGN CLASS DIAGRAMS</vt:lpstr>
      <vt:lpstr>3. DESIGN CLASS DIAGRAMS</vt:lpstr>
      <vt:lpstr>DESIGN CLASS DIAGRAMS</vt:lpstr>
      <vt:lpstr>DESIGN CLASS DIAGRAMS</vt:lpstr>
      <vt:lpstr>4. Setup Project in Eclipse</vt:lpstr>
      <vt:lpstr>5. Code GeneralDao class</vt:lpstr>
      <vt:lpstr>5. Code GeneralDaoTest class</vt:lpstr>
      <vt:lpstr>6. Code Entity Classes</vt:lpstr>
      <vt:lpstr>7. Code Business Classes &amp; Unit Tests</vt:lpstr>
      <vt:lpstr>8. Code User Interface Layer</vt:lpstr>
      <vt:lpstr>8. Code GUI – Category panel</vt:lpstr>
      <vt:lpstr>GUI - DESIGN CLASS DIAGRAMS</vt:lpstr>
      <vt:lpstr>Unit Tests for GUI Classes</vt:lpstr>
      <vt:lpstr>8. Code GUI – Main Window</vt:lpstr>
      <vt:lpstr>GUI DESIGN – PRODUCT TAB</vt:lpstr>
      <vt:lpstr>8. Code GUI – Product Panel</vt:lpstr>
      <vt:lpstr>9. Code Integration (BUSINESS &amp; GUI)</vt:lpstr>
      <vt:lpstr>9. Code Integration (BUSINESS &amp; GUI)</vt:lpstr>
      <vt:lpstr>9. Code Integration (continued)</vt:lpstr>
      <vt:lpstr>9. Code Integration (continued)</vt:lpstr>
      <vt:lpstr>10. Package application</vt:lpstr>
      <vt:lpstr>Packing jar file with maven build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MiniPOS PROJECT</dc:title>
  <dc:creator>Ha Minh Nam</dc:creator>
  <cp:lastModifiedBy>admin</cp:lastModifiedBy>
  <cp:revision>149</cp:revision>
  <dcterms:created xsi:type="dcterms:W3CDTF">2017-01-14T05:39:23Z</dcterms:created>
  <dcterms:modified xsi:type="dcterms:W3CDTF">2017-02-20T15:20:45Z</dcterms:modified>
</cp:coreProperties>
</file>