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31" r:id="rId3"/>
    <p:sldId id="332" r:id="rId4"/>
    <p:sldId id="333" r:id="rId5"/>
    <p:sldId id="334" r:id="rId6"/>
    <p:sldId id="335" r:id="rId7"/>
    <p:sldId id="336" r:id="rId8"/>
    <p:sldId id="337" r:id="rId9"/>
    <p:sldId id="338" r:id="rId10"/>
    <p:sldId id="339" r:id="rId11"/>
    <p:sldId id="340" r:id="rId12"/>
    <p:sldId id="341" r:id="rId13"/>
    <p:sldId id="268" r:id="rId14"/>
    <p:sldId id="300" r:id="rId15"/>
    <p:sldId id="303" r:id="rId16"/>
    <p:sldId id="308" r:id="rId17"/>
    <p:sldId id="305" r:id="rId18"/>
    <p:sldId id="314" r:id="rId19"/>
    <p:sldId id="307" r:id="rId20"/>
    <p:sldId id="323" r:id="rId21"/>
    <p:sldId id="330" r:id="rId22"/>
    <p:sldId id="31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4F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8" autoAdjust="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76F4B-60A5-4383-98BB-29296BEEDA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78E2348-BD43-4D17-8899-D508333EAE56}">
      <dgm:prSet phldrT="[Text]" custT="1"/>
      <dgm:spPr/>
      <dgm:t>
        <a:bodyPr/>
        <a:lstStyle/>
        <a:p>
          <a:r>
            <a:rPr lang="en-IN" sz="3200" dirty="0" smtClean="0">
              <a:solidFill>
                <a:schemeClr val="tx1"/>
              </a:solidFill>
            </a:rPr>
            <a:t>Noida Sector 48</a:t>
          </a:r>
          <a:endParaRPr lang="en-IN" sz="3200" dirty="0">
            <a:solidFill>
              <a:schemeClr val="tx1"/>
            </a:solidFill>
          </a:endParaRPr>
        </a:p>
      </dgm:t>
    </dgm:pt>
    <dgm:pt modelId="{5A1574D3-4083-4384-989E-EC082FF512D9}" type="parTrans" cxnId="{84657B7D-A353-4743-A226-17E121586C24}">
      <dgm:prSet/>
      <dgm:spPr/>
      <dgm:t>
        <a:bodyPr/>
        <a:lstStyle/>
        <a:p>
          <a:endParaRPr lang="en-IN"/>
        </a:p>
      </dgm:t>
    </dgm:pt>
    <dgm:pt modelId="{121FAA87-E750-413C-9926-BFEF13113F98}" type="sibTrans" cxnId="{84657B7D-A353-4743-A226-17E121586C24}">
      <dgm:prSet/>
      <dgm:spPr/>
      <dgm:t>
        <a:bodyPr/>
        <a:lstStyle/>
        <a:p>
          <a:endParaRPr lang="en-IN"/>
        </a:p>
      </dgm:t>
    </dgm:pt>
    <dgm:pt modelId="{A5DF638C-3868-4197-BD48-68F33AA33992}">
      <dgm:prSet phldrT="[Text]" custT="1"/>
      <dgm:spPr/>
      <dgm:t>
        <a:bodyPr/>
        <a:lstStyle/>
        <a:p>
          <a:r>
            <a:rPr lang="pt-BR" sz="1600" b="0" i="0" dirty="0" smtClean="0">
              <a:solidFill>
                <a:schemeClr val="tx1"/>
              </a:solidFill>
            </a:rPr>
            <a:t>A - 181, Sector - 48, Noida - 201301 </a:t>
          </a:r>
          <a:r>
            <a:rPr lang="pt-BR" sz="1600" b="0" dirty="0" smtClean="0">
              <a:solidFill>
                <a:schemeClr val="tx1"/>
              </a:solidFill>
            </a:rPr>
            <a:t/>
          </a:r>
          <a:br>
            <a:rPr lang="pt-BR" sz="1600" b="0" dirty="0" smtClean="0">
              <a:solidFill>
                <a:schemeClr val="tx1"/>
              </a:solidFill>
            </a:rPr>
          </a:br>
          <a:r>
            <a:rPr lang="pt-BR" sz="1600" b="0" i="0" dirty="0" smtClean="0">
              <a:solidFill>
                <a:schemeClr val="tx1"/>
              </a:solidFill>
            </a:rPr>
            <a:t>Email: info@swarvandana.com </a:t>
          </a:r>
          <a:r>
            <a:rPr lang="pt-BR" sz="1600" b="0" dirty="0" smtClean="0">
              <a:solidFill>
                <a:schemeClr val="tx1"/>
              </a:solidFill>
            </a:rPr>
            <a:t/>
          </a:r>
          <a:br>
            <a:rPr lang="pt-BR" sz="1600" b="0" dirty="0" smtClean="0">
              <a:solidFill>
                <a:schemeClr val="tx1"/>
              </a:solidFill>
            </a:rPr>
          </a:br>
          <a:r>
            <a:rPr lang="en-IN" sz="1600" b="0" dirty="0" smtClean="0">
              <a:solidFill>
                <a:schemeClr val="tx1"/>
              </a:solidFill>
            </a:rPr>
            <a:t>Contact no:- 0120-4213725/ 9910494141</a:t>
          </a:r>
          <a:endParaRPr lang="en-IN" sz="1600" b="0" dirty="0">
            <a:solidFill>
              <a:schemeClr val="tx1"/>
            </a:solidFill>
          </a:endParaRPr>
        </a:p>
      </dgm:t>
    </dgm:pt>
    <dgm:pt modelId="{7B94788E-FF8D-4DA1-B741-CA0A6D7984B4}" type="parTrans" cxnId="{00ACB0B2-E029-43EC-9432-04DB8BE22FA4}">
      <dgm:prSet/>
      <dgm:spPr/>
      <dgm:t>
        <a:bodyPr/>
        <a:lstStyle/>
        <a:p>
          <a:endParaRPr lang="en-IN"/>
        </a:p>
      </dgm:t>
    </dgm:pt>
    <dgm:pt modelId="{8888927A-B750-4780-96D5-11DC939CE1CE}" type="sibTrans" cxnId="{00ACB0B2-E029-43EC-9432-04DB8BE22FA4}">
      <dgm:prSet/>
      <dgm:spPr/>
      <dgm:t>
        <a:bodyPr/>
        <a:lstStyle/>
        <a:p>
          <a:endParaRPr lang="en-IN"/>
        </a:p>
      </dgm:t>
    </dgm:pt>
    <dgm:pt modelId="{32990FE8-1EDA-49DF-9A7B-0117F118568C}">
      <dgm:prSet phldrT="[Text]" custT="1"/>
      <dgm:spPr/>
      <dgm:t>
        <a:bodyPr/>
        <a:lstStyle/>
        <a:p>
          <a:r>
            <a:rPr lang="en-IN" sz="3200" dirty="0" smtClean="0">
              <a:solidFill>
                <a:schemeClr val="tx1"/>
              </a:solidFill>
            </a:rPr>
            <a:t>Noida Sector 122</a:t>
          </a:r>
          <a:endParaRPr lang="en-IN" sz="3200" dirty="0">
            <a:solidFill>
              <a:schemeClr val="tx1"/>
            </a:solidFill>
          </a:endParaRPr>
        </a:p>
      </dgm:t>
    </dgm:pt>
    <dgm:pt modelId="{AF7B23C2-D28E-43CC-B8E0-55979F8A2230}" type="parTrans" cxnId="{08E9F1CA-198B-4168-9CD0-645DA9595773}">
      <dgm:prSet/>
      <dgm:spPr/>
      <dgm:t>
        <a:bodyPr/>
        <a:lstStyle/>
        <a:p>
          <a:endParaRPr lang="en-IN"/>
        </a:p>
      </dgm:t>
    </dgm:pt>
    <dgm:pt modelId="{6CECAA4F-7FDE-4F83-BBC9-6D067CB27DBE}" type="sibTrans" cxnId="{08E9F1CA-198B-4168-9CD0-645DA9595773}">
      <dgm:prSet/>
      <dgm:spPr/>
      <dgm:t>
        <a:bodyPr/>
        <a:lstStyle/>
        <a:p>
          <a:endParaRPr lang="en-IN"/>
        </a:p>
      </dgm:t>
    </dgm:pt>
    <dgm:pt modelId="{B2C20A2C-FDD1-47C8-B8C5-05FBF71E3EE5}">
      <dgm:prSet phldrT="[Text]" custT="1"/>
      <dgm:spPr/>
      <dgm:t>
        <a:bodyPr/>
        <a:lstStyle/>
        <a:p>
          <a:r>
            <a:rPr lang="en-IN" sz="1800" dirty="0" smtClean="0">
              <a:solidFill>
                <a:schemeClr val="tx1"/>
              </a:solidFill>
            </a:rPr>
            <a:t>Pk-5,Sector-122,Noida</a:t>
          </a:r>
          <a:endParaRPr lang="en-IN" sz="1800" dirty="0">
            <a:solidFill>
              <a:schemeClr val="tx1"/>
            </a:solidFill>
          </a:endParaRPr>
        </a:p>
      </dgm:t>
    </dgm:pt>
    <dgm:pt modelId="{756AD8C3-E6DB-4F2D-B107-BED321865C26}" type="parTrans" cxnId="{5DDF65D6-A1EE-4D07-A8CF-ECE8C44AF2BD}">
      <dgm:prSet/>
      <dgm:spPr/>
      <dgm:t>
        <a:bodyPr/>
        <a:lstStyle/>
        <a:p>
          <a:endParaRPr lang="en-IN"/>
        </a:p>
      </dgm:t>
    </dgm:pt>
    <dgm:pt modelId="{16886CEF-114B-4DAC-934C-233D844F5D2E}" type="sibTrans" cxnId="{5DDF65D6-A1EE-4D07-A8CF-ECE8C44AF2BD}">
      <dgm:prSet/>
      <dgm:spPr/>
      <dgm:t>
        <a:bodyPr/>
        <a:lstStyle/>
        <a:p>
          <a:endParaRPr lang="en-IN"/>
        </a:p>
      </dgm:t>
    </dgm:pt>
    <dgm:pt modelId="{27C039AF-38BA-4B9B-9C3B-DA0CB7FF39E8}">
      <dgm:prSet phldrT="[Text]" custT="1"/>
      <dgm:spPr/>
      <dgm:t>
        <a:bodyPr/>
        <a:lstStyle/>
        <a:p>
          <a:r>
            <a:rPr lang="en-IN" sz="3200" dirty="0" smtClean="0">
              <a:solidFill>
                <a:schemeClr val="tx1"/>
              </a:solidFill>
            </a:rPr>
            <a:t>Gurgaon Sector 40</a:t>
          </a:r>
          <a:endParaRPr lang="en-IN" sz="3200" dirty="0">
            <a:solidFill>
              <a:schemeClr val="tx1"/>
            </a:solidFill>
          </a:endParaRPr>
        </a:p>
      </dgm:t>
    </dgm:pt>
    <dgm:pt modelId="{687AECE5-9F37-454E-A23E-F10DC9BB63A5}" type="parTrans" cxnId="{5DE41765-4497-4479-BFC6-50D5829C5F6B}">
      <dgm:prSet/>
      <dgm:spPr/>
      <dgm:t>
        <a:bodyPr/>
        <a:lstStyle/>
        <a:p>
          <a:endParaRPr lang="en-IN"/>
        </a:p>
      </dgm:t>
    </dgm:pt>
    <dgm:pt modelId="{B923D261-52EF-42B5-99D5-4200DC5A815B}" type="sibTrans" cxnId="{5DE41765-4497-4479-BFC6-50D5829C5F6B}">
      <dgm:prSet/>
      <dgm:spPr/>
      <dgm:t>
        <a:bodyPr/>
        <a:lstStyle/>
        <a:p>
          <a:endParaRPr lang="en-IN"/>
        </a:p>
      </dgm:t>
    </dgm:pt>
    <dgm:pt modelId="{31EB7EAB-0792-4787-98D3-15FCCB8B2A7C}">
      <dgm:prSet phldrT="[Text]" custT="1"/>
      <dgm:spPr/>
      <dgm:t>
        <a:bodyPr/>
        <a:lstStyle/>
        <a:p>
          <a:r>
            <a:rPr lang="en-IN" sz="1600" b="0" i="0" dirty="0" smtClean="0">
              <a:solidFill>
                <a:schemeClr val="tx1"/>
              </a:solidFill>
            </a:rPr>
            <a:t>SCO - 70, Sector - 40, Huda Market, Gurgaon, Haryana - 122002 </a:t>
          </a:r>
          <a:r>
            <a:rPr lang="en-IN" sz="1600" dirty="0" smtClean="0">
              <a:solidFill>
                <a:schemeClr val="tx1"/>
              </a:solidFill>
            </a:rPr>
            <a:t/>
          </a:r>
          <a:br>
            <a:rPr lang="en-IN" sz="1600" dirty="0" smtClean="0">
              <a:solidFill>
                <a:schemeClr val="tx1"/>
              </a:solidFill>
            </a:rPr>
          </a:br>
          <a:r>
            <a:rPr lang="en-IN" sz="1600" b="0" i="0" dirty="0" smtClean="0">
              <a:solidFill>
                <a:schemeClr val="tx1"/>
              </a:solidFill>
            </a:rPr>
            <a:t>Email: info@swarvandana.com </a:t>
          </a:r>
          <a:endParaRPr lang="en-IN" sz="2400" dirty="0">
            <a:solidFill>
              <a:srgbClr val="FF0000"/>
            </a:solidFill>
          </a:endParaRPr>
        </a:p>
      </dgm:t>
    </dgm:pt>
    <dgm:pt modelId="{94B85274-559A-45BC-A3DE-F5E08E8EC426}" type="parTrans" cxnId="{47B1AB37-31FD-4F33-AA84-200719B5A666}">
      <dgm:prSet/>
      <dgm:spPr/>
      <dgm:t>
        <a:bodyPr/>
        <a:lstStyle/>
        <a:p>
          <a:endParaRPr lang="en-IN"/>
        </a:p>
      </dgm:t>
    </dgm:pt>
    <dgm:pt modelId="{D2DA376D-4623-421E-839D-CB9AAAF148C9}" type="sibTrans" cxnId="{47B1AB37-31FD-4F33-AA84-200719B5A666}">
      <dgm:prSet/>
      <dgm:spPr/>
      <dgm:t>
        <a:bodyPr/>
        <a:lstStyle/>
        <a:p>
          <a:endParaRPr lang="en-IN"/>
        </a:p>
      </dgm:t>
    </dgm:pt>
    <dgm:pt modelId="{B0550C4A-AF1D-43F8-869C-59E870AD4389}">
      <dgm:prSet phldrT="[Text]" custT="1"/>
      <dgm:spPr/>
      <dgm:t>
        <a:bodyPr/>
        <a:lstStyle/>
        <a:p>
          <a:r>
            <a:rPr lang="en-IN" sz="1800" dirty="0" smtClean="0">
              <a:solidFill>
                <a:schemeClr val="tx1"/>
              </a:solidFill>
            </a:rPr>
            <a:t>Email:info@swarvandana.com</a:t>
          </a:r>
          <a:endParaRPr lang="en-IN" sz="1800" dirty="0">
            <a:solidFill>
              <a:schemeClr val="tx1"/>
            </a:solidFill>
          </a:endParaRPr>
        </a:p>
      </dgm:t>
    </dgm:pt>
    <dgm:pt modelId="{32D501B8-E44C-4EE4-8817-614E041D405F}" type="parTrans" cxnId="{81C3289C-8755-4B20-878A-AC78B19EA1E9}">
      <dgm:prSet/>
      <dgm:spPr/>
      <dgm:t>
        <a:bodyPr/>
        <a:lstStyle/>
        <a:p>
          <a:endParaRPr lang="en-IN"/>
        </a:p>
      </dgm:t>
    </dgm:pt>
    <dgm:pt modelId="{EEF95633-9BD6-4726-80C9-2AF49C1328B9}" type="sibTrans" cxnId="{81C3289C-8755-4B20-878A-AC78B19EA1E9}">
      <dgm:prSet/>
      <dgm:spPr/>
      <dgm:t>
        <a:bodyPr/>
        <a:lstStyle/>
        <a:p>
          <a:endParaRPr lang="en-IN"/>
        </a:p>
      </dgm:t>
    </dgm:pt>
    <dgm:pt modelId="{545A7549-A4A9-422A-BBFD-084799E896CB}">
      <dgm:prSet phldrT="[Text]" custT="1"/>
      <dgm:spPr/>
      <dgm:t>
        <a:bodyPr/>
        <a:lstStyle/>
        <a:p>
          <a:r>
            <a:rPr lang="en-IN" sz="1800" dirty="0" smtClean="0">
              <a:solidFill>
                <a:schemeClr val="tx1"/>
              </a:solidFill>
            </a:rPr>
            <a:t>Contact no:-9899219816</a:t>
          </a:r>
          <a:endParaRPr lang="en-IN" sz="1800" dirty="0">
            <a:solidFill>
              <a:schemeClr val="tx1"/>
            </a:solidFill>
          </a:endParaRPr>
        </a:p>
      </dgm:t>
    </dgm:pt>
    <dgm:pt modelId="{92CBE8C0-3D75-4EEF-A355-B94E4AB396D0}" type="parTrans" cxnId="{3E92B93A-6CA5-45A5-943A-63B3C4309485}">
      <dgm:prSet/>
      <dgm:spPr/>
      <dgm:t>
        <a:bodyPr/>
        <a:lstStyle/>
        <a:p>
          <a:endParaRPr lang="en-IN"/>
        </a:p>
      </dgm:t>
    </dgm:pt>
    <dgm:pt modelId="{EA6AD45B-3A83-480C-A1AC-4E565A227DE3}" type="sibTrans" cxnId="{3E92B93A-6CA5-45A5-943A-63B3C4309485}">
      <dgm:prSet/>
      <dgm:spPr/>
      <dgm:t>
        <a:bodyPr/>
        <a:lstStyle/>
        <a:p>
          <a:endParaRPr lang="en-IN"/>
        </a:p>
      </dgm:t>
    </dgm:pt>
    <dgm:pt modelId="{49445BBB-8BEF-48A7-B099-787670CCD6CF}">
      <dgm:prSet phldrT="[Text]" custT="1"/>
      <dgm:spPr/>
      <dgm:t>
        <a:bodyPr/>
        <a:lstStyle/>
        <a:p>
          <a:r>
            <a:rPr lang="en-IN" sz="1600" dirty="0" smtClean="0">
              <a:solidFill>
                <a:schemeClr val="tx1"/>
              </a:solidFill>
            </a:rPr>
            <a:t>Contact no</a:t>
          </a:r>
          <a:r>
            <a:rPr lang="en-IN" sz="1600" b="0" i="0" dirty="0" smtClean="0">
              <a:solidFill>
                <a:schemeClr val="tx1"/>
              </a:solidFill>
            </a:rPr>
            <a:t>: 0124- 4371653 / 9643250627 </a:t>
          </a:r>
          <a:r>
            <a:rPr lang="en-IN" sz="1600" dirty="0" smtClean="0">
              <a:solidFill>
                <a:schemeClr val="tx1"/>
              </a:solidFill>
            </a:rPr>
            <a:t/>
          </a:r>
          <a:br>
            <a:rPr lang="en-IN" sz="1600" dirty="0" smtClean="0">
              <a:solidFill>
                <a:schemeClr val="tx1"/>
              </a:solidFill>
            </a:rPr>
          </a:br>
          <a:r>
            <a:rPr lang="en-IN" sz="3200" b="1" i="0" dirty="0" smtClean="0">
              <a:solidFill>
                <a:srgbClr val="FF0000"/>
              </a:solidFill>
            </a:rPr>
            <a:t>Website: www.swarvandana.com</a:t>
          </a:r>
          <a:endParaRPr lang="en-IN" sz="3200" b="1" dirty="0">
            <a:solidFill>
              <a:srgbClr val="FF0000"/>
            </a:solidFill>
          </a:endParaRPr>
        </a:p>
      </dgm:t>
    </dgm:pt>
    <dgm:pt modelId="{3FDB787D-BD71-4579-8502-09CC67D19868}" type="parTrans" cxnId="{4D05632D-414E-4CB0-8A42-2EE69C858179}">
      <dgm:prSet/>
      <dgm:spPr/>
    </dgm:pt>
    <dgm:pt modelId="{AE0E3372-9FB9-473C-8A91-3476DFCA3B41}" type="sibTrans" cxnId="{4D05632D-414E-4CB0-8A42-2EE69C858179}">
      <dgm:prSet/>
      <dgm:spPr/>
    </dgm:pt>
    <dgm:pt modelId="{4D70BC20-E2A1-40A5-A965-274103E83A59}" type="pres">
      <dgm:prSet presAssocID="{E2E76F4B-60A5-4383-98BB-29296BEEDA00}" presName="linear" presStyleCnt="0">
        <dgm:presLayoutVars>
          <dgm:animLvl val="lvl"/>
          <dgm:resizeHandles val="exact"/>
        </dgm:presLayoutVars>
      </dgm:prSet>
      <dgm:spPr/>
      <dgm:t>
        <a:bodyPr/>
        <a:lstStyle/>
        <a:p>
          <a:endParaRPr lang="en-IN"/>
        </a:p>
      </dgm:t>
    </dgm:pt>
    <dgm:pt modelId="{D15C63F3-71D4-4744-9CA5-C389D3857BBC}" type="pres">
      <dgm:prSet presAssocID="{278E2348-BD43-4D17-8899-D508333EAE56}" presName="parentText" presStyleLbl="node1" presStyleIdx="0" presStyleCnt="3">
        <dgm:presLayoutVars>
          <dgm:chMax val="0"/>
          <dgm:bulletEnabled val="1"/>
        </dgm:presLayoutVars>
      </dgm:prSet>
      <dgm:spPr/>
      <dgm:t>
        <a:bodyPr/>
        <a:lstStyle/>
        <a:p>
          <a:endParaRPr lang="en-IN"/>
        </a:p>
      </dgm:t>
    </dgm:pt>
    <dgm:pt modelId="{FE4E54EC-F2E2-469C-8C76-136DBB48BE79}" type="pres">
      <dgm:prSet presAssocID="{278E2348-BD43-4D17-8899-D508333EAE56}" presName="childText" presStyleLbl="revTx" presStyleIdx="0" presStyleCnt="3">
        <dgm:presLayoutVars>
          <dgm:bulletEnabled val="1"/>
        </dgm:presLayoutVars>
      </dgm:prSet>
      <dgm:spPr/>
      <dgm:t>
        <a:bodyPr/>
        <a:lstStyle/>
        <a:p>
          <a:endParaRPr lang="en-IN"/>
        </a:p>
      </dgm:t>
    </dgm:pt>
    <dgm:pt modelId="{877668B0-8473-4210-9E30-933E80CCE0C0}" type="pres">
      <dgm:prSet presAssocID="{32990FE8-1EDA-49DF-9A7B-0117F118568C}" presName="parentText" presStyleLbl="node1" presStyleIdx="1" presStyleCnt="3">
        <dgm:presLayoutVars>
          <dgm:chMax val="0"/>
          <dgm:bulletEnabled val="1"/>
        </dgm:presLayoutVars>
      </dgm:prSet>
      <dgm:spPr/>
      <dgm:t>
        <a:bodyPr/>
        <a:lstStyle/>
        <a:p>
          <a:endParaRPr lang="en-IN"/>
        </a:p>
      </dgm:t>
    </dgm:pt>
    <dgm:pt modelId="{F73B7B2E-8D7E-43CA-BDED-00D18E5DC2C9}" type="pres">
      <dgm:prSet presAssocID="{32990FE8-1EDA-49DF-9A7B-0117F118568C}" presName="childText" presStyleLbl="revTx" presStyleIdx="1" presStyleCnt="3">
        <dgm:presLayoutVars>
          <dgm:bulletEnabled val="1"/>
        </dgm:presLayoutVars>
      </dgm:prSet>
      <dgm:spPr/>
      <dgm:t>
        <a:bodyPr/>
        <a:lstStyle/>
        <a:p>
          <a:endParaRPr lang="en-IN"/>
        </a:p>
      </dgm:t>
    </dgm:pt>
    <dgm:pt modelId="{5D089517-BBB1-4307-BCE3-7AAD484233ED}" type="pres">
      <dgm:prSet presAssocID="{27C039AF-38BA-4B9B-9C3B-DA0CB7FF39E8}" presName="parentText" presStyleLbl="node1" presStyleIdx="2" presStyleCnt="3">
        <dgm:presLayoutVars>
          <dgm:chMax val="0"/>
          <dgm:bulletEnabled val="1"/>
        </dgm:presLayoutVars>
      </dgm:prSet>
      <dgm:spPr/>
      <dgm:t>
        <a:bodyPr/>
        <a:lstStyle/>
        <a:p>
          <a:endParaRPr lang="en-IN"/>
        </a:p>
      </dgm:t>
    </dgm:pt>
    <dgm:pt modelId="{78C1B8F2-7BE0-4780-8E86-13040B2E2ACB}" type="pres">
      <dgm:prSet presAssocID="{27C039AF-38BA-4B9B-9C3B-DA0CB7FF39E8}" presName="childText" presStyleLbl="revTx" presStyleIdx="2" presStyleCnt="3">
        <dgm:presLayoutVars>
          <dgm:bulletEnabled val="1"/>
        </dgm:presLayoutVars>
      </dgm:prSet>
      <dgm:spPr/>
      <dgm:t>
        <a:bodyPr/>
        <a:lstStyle/>
        <a:p>
          <a:endParaRPr lang="en-IN"/>
        </a:p>
      </dgm:t>
    </dgm:pt>
  </dgm:ptLst>
  <dgm:cxnLst>
    <dgm:cxn modelId="{00ACB0B2-E029-43EC-9432-04DB8BE22FA4}" srcId="{278E2348-BD43-4D17-8899-D508333EAE56}" destId="{A5DF638C-3868-4197-BD48-68F33AA33992}" srcOrd="0" destOrd="0" parTransId="{7B94788E-FF8D-4DA1-B741-CA0A6D7984B4}" sibTransId="{8888927A-B750-4780-96D5-11DC939CE1CE}"/>
    <dgm:cxn modelId="{8C4F1D2D-2650-46A9-96CA-11B3B761B17A}" type="presOf" srcId="{27C039AF-38BA-4B9B-9C3B-DA0CB7FF39E8}" destId="{5D089517-BBB1-4307-BCE3-7AAD484233ED}" srcOrd="0" destOrd="0" presId="urn:microsoft.com/office/officeart/2005/8/layout/vList2"/>
    <dgm:cxn modelId="{375D24C1-797F-4838-8E0C-03DC81F0154F}" type="presOf" srcId="{545A7549-A4A9-422A-BBFD-084799E896CB}" destId="{F73B7B2E-8D7E-43CA-BDED-00D18E5DC2C9}" srcOrd="0" destOrd="2" presId="urn:microsoft.com/office/officeart/2005/8/layout/vList2"/>
    <dgm:cxn modelId="{B92FD066-7FFF-4764-827A-F109BBD956A4}" type="presOf" srcId="{B2C20A2C-FDD1-47C8-B8C5-05FBF71E3EE5}" destId="{F73B7B2E-8D7E-43CA-BDED-00D18E5DC2C9}" srcOrd="0" destOrd="0" presId="urn:microsoft.com/office/officeart/2005/8/layout/vList2"/>
    <dgm:cxn modelId="{4D05632D-414E-4CB0-8A42-2EE69C858179}" srcId="{27C039AF-38BA-4B9B-9C3B-DA0CB7FF39E8}" destId="{49445BBB-8BEF-48A7-B099-787670CCD6CF}" srcOrd="1" destOrd="0" parTransId="{3FDB787D-BD71-4579-8502-09CC67D19868}" sibTransId="{AE0E3372-9FB9-473C-8A91-3476DFCA3B41}"/>
    <dgm:cxn modelId="{4CE52975-FD43-4372-B54B-D578405C2392}" type="presOf" srcId="{278E2348-BD43-4D17-8899-D508333EAE56}" destId="{D15C63F3-71D4-4744-9CA5-C389D3857BBC}" srcOrd="0" destOrd="0" presId="urn:microsoft.com/office/officeart/2005/8/layout/vList2"/>
    <dgm:cxn modelId="{ED1BB417-B089-4548-A9FE-D44F829C92C0}" type="presOf" srcId="{32990FE8-1EDA-49DF-9A7B-0117F118568C}" destId="{877668B0-8473-4210-9E30-933E80CCE0C0}" srcOrd="0" destOrd="0" presId="urn:microsoft.com/office/officeart/2005/8/layout/vList2"/>
    <dgm:cxn modelId="{47B1AB37-31FD-4F33-AA84-200719B5A666}" srcId="{27C039AF-38BA-4B9B-9C3B-DA0CB7FF39E8}" destId="{31EB7EAB-0792-4787-98D3-15FCCB8B2A7C}" srcOrd="0" destOrd="0" parTransId="{94B85274-559A-45BC-A3DE-F5E08E8EC426}" sibTransId="{D2DA376D-4623-421E-839D-CB9AAAF148C9}"/>
    <dgm:cxn modelId="{3FFCBD47-5945-4C7C-94F6-8188A0ED631E}" type="presOf" srcId="{A5DF638C-3868-4197-BD48-68F33AA33992}" destId="{FE4E54EC-F2E2-469C-8C76-136DBB48BE79}" srcOrd="0" destOrd="0" presId="urn:microsoft.com/office/officeart/2005/8/layout/vList2"/>
    <dgm:cxn modelId="{A2057FC8-111B-46B1-BCF7-3EC7BDA0ECFC}" type="presOf" srcId="{31EB7EAB-0792-4787-98D3-15FCCB8B2A7C}" destId="{78C1B8F2-7BE0-4780-8E86-13040B2E2ACB}" srcOrd="0" destOrd="0" presId="urn:microsoft.com/office/officeart/2005/8/layout/vList2"/>
    <dgm:cxn modelId="{3E92B93A-6CA5-45A5-943A-63B3C4309485}" srcId="{32990FE8-1EDA-49DF-9A7B-0117F118568C}" destId="{545A7549-A4A9-422A-BBFD-084799E896CB}" srcOrd="2" destOrd="0" parTransId="{92CBE8C0-3D75-4EEF-A355-B94E4AB396D0}" sibTransId="{EA6AD45B-3A83-480C-A1AC-4E565A227DE3}"/>
    <dgm:cxn modelId="{C1E6A5F1-1257-45E7-810E-406F0960C9FA}" type="presOf" srcId="{B0550C4A-AF1D-43F8-869C-59E870AD4389}" destId="{F73B7B2E-8D7E-43CA-BDED-00D18E5DC2C9}" srcOrd="0" destOrd="1" presId="urn:microsoft.com/office/officeart/2005/8/layout/vList2"/>
    <dgm:cxn modelId="{946975C4-02CA-41FA-9CC1-4B809DCC123C}" type="presOf" srcId="{49445BBB-8BEF-48A7-B099-787670CCD6CF}" destId="{78C1B8F2-7BE0-4780-8E86-13040B2E2ACB}" srcOrd="0" destOrd="1" presId="urn:microsoft.com/office/officeart/2005/8/layout/vList2"/>
    <dgm:cxn modelId="{81C3289C-8755-4B20-878A-AC78B19EA1E9}" srcId="{32990FE8-1EDA-49DF-9A7B-0117F118568C}" destId="{B0550C4A-AF1D-43F8-869C-59E870AD4389}" srcOrd="1" destOrd="0" parTransId="{32D501B8-E44C-4EE4-8817-614E041D405F}" sibTransId="{EEF95633-9BD6-4726-80C9-2AF49C1328B9}"/>
    <dgm:cxn modelId="{5DE41765-4497-4479-BFC6-50D5829C5F6B}" srcId="{E2E76F4B-60A5-4383-98BB-29296BEEDA00}" destId="{27C039AF-38BA-4B9B-9C3B-DA0CB7FF39E8}" srcOrd="2" destOrd="0" parTransId="{687AECE5-9F37-454E-A23E-F10DC9BB63A5}" sibTransId="{B923D261-52EF-42B5-99D5-4200DC5A815B}"/>
    <dgm:cxn modelId="{08E9F1CA-198B-4168-9CD0-645DA9595773}" srcId="{E2E76F4B-60A5-4383-98BB-29296BEEDA00}" destId="{32990FE8-1EDA-49DF-9A7B-0117F118568C}" srcOrd="1" destOrd="0" parTransId="{AF7B23C2-D28E-43CC-B8E0-55979F8A2230}" sibTransId="{6CECAA4F-7FDE-4F83-BBC9-6D067CB27DBE}"/>
    <dgm:cxn modelId="{F31C474D-66E7-4367-A93C-63A3A11ACA1D}" type="presOf" srcId="{E2E76F4B-60A5-4383-98BB-29296BEEDA00}" destId="{4D70BC20-E2A1-40A5-A965-274103E83A59}" srcOrd="0" destOrd="0" presId="urn:microsoft.com/office/officeart/2005/8/layout/vList2"/>
    <dgm:cxn modelId="{5DDF65D6-A1EE-4D07-A8CF-ECE8C44AF2BD}" srcId="{32990FE8-1EDA-49DF-9A7B-0117F118568C}" destId="{B2C20A2C-FDD1-47C8-B8C5-05FBF71E3EE5}" srcOrd="0" destOrd="0" parTransId="{756AD8C3-E6DB-4F2D-B107-BED321865C26}" sibTransId="{16886CEF-114B-4DAC-934C-233D844F5D2E}"/>
    <dgm:cxn modelId="{84657B7D-A353-4743-A226-17E121586C24}" srcId="{E2E76F4B-60A5-4383-98BB-29296BEEDA00}" destId="{278E2348-BD43-4D17-8899-D508333EAE56}" srcOrd="0" destOrd="0" parTransId="{5A1574D3-4083-4384-989E-EC082FF512D9}" sibTransId="{121FAA87-E750-413C-9926-BFEF13113F98}"/>
    <dgm:cxn modelId="{FDD2F9DF-F6C3-4382-96ED-E0FBBA4D7F67}" type="presParOf" srcId="{4D70BC20-E2A1-40A5-A965-274103E83A59}" destId="{D15C63F3-71D4-4744-9CA5-C389D3857BBC}" srcOrd="0" destOrd="0" presId="urn:microsoft.com/office/officeart/2005/8/layout/vList2"/>
    <dgm:cxn modelId="{C8C0018B-09C3-49FB-B91C-B0F31762DA36}" type="presParOf" srcId="{4D70BC20-E2A1-40A5-A965-274103E83A59}" destId="{FE4E54EC-F2E2-469C-8C76-136DBB48BE79}" srcOrd="1" destOrd="0" presId="urn:microsoft.com/office/officeart/2005/8/layout/vList2"/>
    <dgm:cxn modelId="{C56DC406-09E9-439B-B4DB-42B941FFB9C7}" type="presParOf" srcId="{4D70BC20-E2A1-40A5-A965-274103E83A59}" destId="{877668B0-8473-4210-9E30-933E80CCE0C0}" srcOrd="2" destOrd="0" presId="urn:microsoft.com/office/officeart/2005/8/layout/vList2"/>
    <dgm:cxn modelId="{1D24673A-0E3B-437B-9D06-41F7B275305C}" type="presParOf" srcId="{4D70BC20-E2A1-40A5-A965-274103E83A59}" destId="{F73B7B2E-8D7E-43CA-BDED-00D18E5DC2C9}" srcOrd="3" destOrd="0" presId="urn:microsoft.com/office/officeart/2005/8/layout/vList2"/>
    <dgm:cxn modelId="{D884EDE2-0942-4831-9B08-666B5DAA78CB}" type="presParOf" srcId="{4D70BC20-E2A1-40A5-A965-274103E83A59}" destId="{5D089517-BBB1-4307-BCE3-7AAD484233ED}" srcOrd="4" destOrd="0" presId="urn:microsoft.com/office/officeart/2005/8/layout/vList2"/>
    <dgm:cxn modelId="{181B7ADB-5621-4F09-9163-F3962AC7E70F}" type="presParOf" srcId="{4D70BC20-E2A1-40A5-A965-274103E83A59}" destId="{78C1B8F2-7BE0-4780-8E86-13040B2E2ACB}" srcOrd="5"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5C63F3-71D4-4744-9CA5-C389D3857BBC}">
      <dsp:nvSpPr>
        <dsp:cNvPr id="0" name=""/>
        <dsp:cNvSpPr/>
      </dsp:nvSpPr>
      <dsp:spPr>
        <a:xfrm>
          <a:off x="0" y="28465"/>
          <a:ext cx="6768752" cy="95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tx1"/>
              </a:solidFill>
            </a:rPr>
            <a:t>Noida Sector 48</a:t>
          </a:r>
          <a:endParaRPr lang="en-IN" sz="3200" kern="1200" dirty="0">
            <a:solidFill>
              <a:schemeClr val="tx1"/>
            </a:solidFill>
          </a:endParaRPr>
        </a:p>
      </dsp:txBody>
      <dsp:txXfrm>
        <a:off x="0" y="28465"/>
        <a:ext cx="6768752" cy="954720"/>
      </dsp:txXfrm>
    </dsp:sp>
    <dsp:sp modelId="{FE4E54EC-F2E2-469C-8C76-136DBB48BE79}">
      <dsp:nvSpPr>
        <dsp:cNvPr id="0" name=""/>
        <dsp:cNvSpPr/>
      </dsp:nvSpPr>
      <dsp:spPr>
        <a:xfrm>
          <a:off x="0" y="983185"/>
          <a:ext cx="67687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pt-BR" sz="1600" b="0" i="0" kern="1200" dirty="0" smtClean="0">
              <a:solidFill>
                <a:schemeClr val="tx1"/>
              </a:solidFill>
            </a:rPr>
            <a:t>A - 181, Sector - 48, Noida - 201301 </a:t>
          </a:r>
          <a:r>
            <a:rPr lang="pt-BR" sz="1600" b="0" kern="1200" dirty="0" smtClean="0">
              <a:solidFill>
                <a:schemeClr val="tx1"/>
              </a:solidFill>
            </a:rPr>
            <a:t/>
          </a:r>
          <a:br>
            <a:rPr lang="pt-BR" sz="1600" b="0" kern="1200" dirty="0" smtClean="0">
              <a:solidFill>
                <a:schemeClr val="tx1"/>
              </a:solidFill>
            </a:rPr>
          </a:br>
          <a:r>
            <a:rPr lang="pt-BR" sz="1600" b="0" i="0" kern="1200" dirty="0" smtClean="0">
              <a:solidFill>
                <a:schemeClr val="tx1"/>
              </a:solidFill>
            </a:rPr>
            <a:t>Email: info@swarvandana.com </a:t>
          </a:r>
          <a:r>
            <a:rPr lang="pt-BR" sz="1600" b="0" kern="1200" dirty="0" smtClean="0">
              <a:solidFill>
                <a:schemeClr val="tx1"/>
              </a:solidFill>
            </a:rPr>
            <a:t/>
          </a:r>
          <a:br>
            <a:rPr lang="pt-BR" sz="1600" b="0" kern="1200" dirty="0" smtClean="0">
              <a:solidFill>
                <a:schemeClr val="tx1"/>
              </a:solidFill>
            </a:rPr>
          </a:br>
          <a:r>
            <a:rPr lang="en-IN" sz="1600" b="0" kern="1200" dirty="0" smtClean="0">
              <a:solidFill>
                <a:schemeClr val="tx1"/>
              </a:solidFill>
            </a:rPr>
            <a:t>Contact no:- 0120-4213725/ 9910494141</a:t>
          </a:r>
          <a:endParaRPr lang="en-IN" sz="1600" b="0" kern="1200" dirty="0">
            <a:solidFill>
              <a:schemeClr val="tx1"/>
            </a:solidFill>
          </a:endParaRPr>
        </a:p>
      </dsp:txBody>
      <dsp:txXfrm>
        <a:off x="0" y="983185"/>
        <a:ext cx="6768752" cy="844560"/>
      </dsp:txXfrm>
    </dsp:sp>
    <dsp:sp modelId="{877668B0-8473-4210-9E30-933E80CCE0C0}">
      <dsp:nvSpPr>
        <dsp:cNvPr id="0" name=""/>
        <dsp:cNvSpPr/>
      </dsp:nvSpPr>
      <dsp:spPr>
        <a:xfrm>
          <a:off x="0" y="1827745"/>
          <a:ext cx="6768752" cy="95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tx1"/>
              </a:solidFill>
            </a:rPr>
            <a:t>Noida Sector 122</a:t>
          </a:r>
          <a:endParaRPr lang="en-IN" sz="3200" kern="1200" dirty="0">
            <a:solidFill>
              <a:schemeClr val="tx1"/>
            </a:solidFill>
          </a:endParaRPr>
        </a:p>
      </dsp:txBody>
      <dsp:txXfrm>
        <a:off x="0" y="1827745"/>
        <a:ext cx="6768752" cy="954720"/>
      </dsp:txXfrm>
    </dsp:sp>
    <dsp:sp modelId="{F73B7B2E-8D7E-43CA-BDED-00D18E5DC2C9}">
      <dsp:nvSpPr>
        <dsp:cNvPr id="0" name=""/>
        <dsp:cNvSpPr/>
      </dsp:nvSpPr>
      <dsp:spPr>
        <a:xfrm>
          <a:off x="0" y="2782465"/>
          <a:ext cx="6768752" cy="87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N" sz="1800" kern="1200" dirty="0" smtClean="0">
              <a:solidFill>
                <a:schemeClr val="tx1"/>
              </a:solidFill>
            </a:rPr>
            <a:t>Pk-5,Sector-122,Noida</a:t>
          </a:r>
          <a:endParaRPr lang="en-IN" sz="1800" kern="1200" dirty="0">
            <a:solidFill>
              <a:schemeClr val="tx1"/>
            </a:solidFill>
          </a:endParaRPr>
        </a:p>
        <a:p>
          <a:pPr marL="171450" lvl="1" indent="-171450" algn="l" defTabSz="800100">
            <a:lnSpc>
              <a:spcPct val="90000"/>
            </a:lnSpc>
            <a:spcBef>
              <a:spcPct val="0"/>
            </a:spcBef>
            <a:spcAft>
              <a:spcPct val="20000"/>
            </a:spcAft>
            <a:buChar char="••"/>
          </a:pPr>
          <a:r>
            <a:rPr lang="en-IN" sz="1800" kern="1200" dirty="0" smtClean="0">
              <a:solidFill>
                <a:schemeClr val="tx1"/>
              </a:solidFill>
            </a:rPr>
            <a:t>Email:info@swarvandana.com</a:t>
          </a:r>
          <a:endParaRPr lang="en-IN" sz="1800" kern="1200" dirty="0">
            <a:solidFill>
              <a:schemeClr val="tx1"/>
            </a:solidFill>
          </a:endParaRPr>
        </a:p>
        <a:p>
          <a:pPr marL="171450" lvl="1" indent="-171450" algn="l" defTabSz="800100">
            <a:lnSpc>
              <a:spcPct val="90000"/>
            </a:lnSpc>
            <a:spcBef>
              <a:spcPct val="0"/>
            </a:spcBef>
            <a:spcAft>
              <a:spcPct val="20000"/>
            </a:spcAft>
            <a:buChar char="••"/>
          </a:pPr>
          <a:r>
            <a:rPr lang="en-IN" sz="1800" kern="1200" dirty="0" smtClean="0">
              <a:solidFill>
                <a:schemeClr val="tx1"/>
              </a:solidFill>
            </a:rPr>
            <a:t>Contact no:-9899219816</a:t>
          </a:r>
          <a:endParaRPr lang="en-IN" sz="1800" kern="1200" dirty="0">
            <a:solidFill>
              <a:schemeClr val="tx1"/>
            </a:solidFill>
          </a:endParaRPr>
        </a:p>
      </dsp:txBody>
      <dsp:txXfrm>
        <a:off x="0" y="2782465"/>
        <a:ext cx="6768752" cy="870952"/>
      </dsp:txXfrm>
    </dsp:sp>
    <dsp:sp modelId="{5D089517-BBB1-4307-BCE3-7AAD484233ED}">
      <dsp:nvSpPr>
        <dsp:cNvPr id="0" name=""/>
        <dsp:cNvSpPr/>
      </dsp:nvSpPr>
      <dsp:spPr>
        <a:xfrm>
          <a:off x="0" y="3653417"/>
          <a:ext cx="6768752" cy="95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tx1"/>
              </a:solidFill>
            </a:rPr>
            <a:t>Gurgaon Sector 40</a:t>
          </a:r>
          <a:endParaRPr lang="en-IN" sz="3200" kern="1200" dirty="0">
            <a:solidFill>
              <a:schemeClr val="tx1"/>
            </a:solidFill>
          </a:endParaRPr>
        </a:p>
      </dsp:txBody>
      <dsp:txXfrm>
        <a:off x="0" y="3653417"/>
        <a:ext cx="6768752" cy="954720"/>
      </dsp:txXfrm>
    </dsp:sp>
    <dsp:sp modelId="{78C1B8F2-7BE0-4780-8E86-13040B2E2ACB}">
      <dsp:nvSpPr>
        <dsp:cNvPr id="0" name=""/>
        <dsp:cNvSpPr/>
      </dsp:nvSpPr>
      <dsp:spPr>
        <a:xfrm>
          <a:off x="0" y="4608137"/>
          <a:ext cx="6768752" cy="113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b="0" i="0" kern="1200" dirty="0" smtClean="0">
              <a:solidFill>
                <a:schemeClr val="tx1"/>
              </a:solidFill>
            </a:rPr>
            <a:t>SCO - 70, Sector - 40, Huda Market, Gurgaon, Haryana - 122002 </a:t>
          </a:r>
          <a:r>
            <a:rPr lang="en-IN" sz="1600" kern="1200" dirty="0" smtClean="0">
              <a:solidFill>
                <a:schemeClr val="tx1"/>
              </a:solidFill>
            </a:rPr>
            <a:t/>
          </a:r>
          <a:br>
            <a:rPr lang="en-IN" sz="1600" kern="1200" dirty="0" smtClean="0">
              <a:solidFill>
                <a:schemeClr val="tx1"/>
              </a:solidFill>
            </a:rPr>
          </a:br>
          <a:r>
            <a:rPr lang="en-IN" sz="1600" b="0" i="0" kern="1200" dirty="0" smtClean="0">
              <a:solidFill>
                <a:schemeClr val="tx1"/>
              </a:solidFill>
            </a:rPr>
            <a:t>Email: info@swarvandana.com </a:t>
          </a:r>
          <a:endParaRPr lang="en-IN" sz="2400" kern="1200" dirty="0">
            <a:solidFill>
              <a:srgbClr val="FF0000"/>
            </a:solidFill>
          </a:endParaRPr>
        </a:p>
        <a:p>
          <a:pPr marL="171450" lvl="1" indent="-171450" algn="l" defTabSz="711200">
            <a:lnSpc>
              <a:spcPct val="90000"/>
            </a:lnSpc>
            <a:spcBef>
              <a:spcPct val="0"/>
            </a:spcBef>
            <a:spcAft>
              <a:spcPct val="20000"/>
            </a:spcAft>
            <a:buChar char="••"/>
          </a:pPr>
          <a:r>
            <a:rPr lang="en-IN" sz="1600" kern="1200" dirty="0" smtClean="0">
              <a:solidFill>
                <a:schemeClr val="tx1"/>
              </a:solidFill>
            </a:rPr>
            <a:t>Contact no</a:t>
          </a:r>
          <a:r>
            <a:rPr lang="en-IN" sz="1600" b="0" i="0" kern="1200" dirty="0" smtClean="0">
              <a:solidFill>
                <a:schemeClr val="tx1"/>
              </a:solidFill>
            </a:rPr>
            <a:t>: 0124- 4371653 / 9643250627 </a:t>
          </a:r>
          <a:r>
            <a:rPr lang="en-IN" sz="1600" kern="1200" dirty="0" smtClean="0">
              <a:solidFill>
                <a:schemeClr val="tx1"/>
              </a:solidFill>
            </a:rPr>
            <a:t/>
          </a:r>
          <a:br>
            <a:rPr lang="en-IN" sz="1600" kern="1200" dirty="0" smtClean="0">
              <a:solidFill>
                <a:schemeClr val="tx1"/>
              </a:solidFill>
            </a:rPr>
          </a:br>
          <a:r>
            <a:rPr lang="en-IN" sz="3200" b="1" i="0" kern="1200" dirty="0" smtClean="0">
              <a:solidFill>
                <a:srgbClr val="FF0000"/>
              </a:solidFill>
            </a:rPr>
            <a:t>Website: www.swarvandana.com</a:t>
          </a:r>
          <a:endParaRPr lang="en-IN" sz="3200" b="1" kern="1200" dirty="0">
            <a:solidFill>
              <a:srgbClr val="FF0000"/>
            </a:solidFill>
          </a:endParaRPr>
        </a:p>
      </dsp:txBody>
      <dsp:txXfrm>
        <a:off x="0" y="4608137"/>
        <a:ext cx="6768752" cy="11348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6AE42-C5EB-44F9-BC7E-997BBDA9878E}" type="datetimeFigureOut">
              <a:rPr lang="en-IN" smtClean="0"/>
              <a:pPr/>
              <a:t>23-02-2015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0E719-94B8-43BE-B4E6-7904F63E149D}" type="slidenum">
              <a:rPr lang="en-IN" smtClean="0"/>
              <a:pPr/>
              <a:t>‹#›</a:t>
            </a:fld>
            <a:endParaRPr lang="en-IN"/>
          </a:p>
        </p:txBody>
      </p:sp>
    </p:spTree>
    <p:extLst>
      <p:ext uri="{BB962C8B-B14F-4D97-AF65-F5344CB8AC3E}">
        <p14:creationId xmlns:p14="http://schemas.microsoft.com/office/powerpoint/2010/main" xmlns="" val="340482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70E719-94B8-43BE-B4E6-7904F63E149D}"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5E274CF9-8A9B-4EF8-B489-01B4B1E95F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5E274CF9-8A9B-4EF8-B489-01B4B1E95F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5E274CF9-8A9B-4EF8-B489-01B4B1E95FD0}"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5E274CF9-8A9B-4EF8-B489-01B4B1E95FD0}"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274CF9-8A9B-4EF8-B489-01B4B1E95F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6B80E6F-5D74-45AD-8979-9F6382DBC8BB}" type="datetimeFigureOut">
              <a:rPr lang="en-US" smtClean="0"/>
              <a:pPr/>
              <a:t>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E274CF9-8A9B-4EF8-B489-01B4B1E95FD0}"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6B80E6F-5D74-45AD-8979-9F6382DBC8BB}" type="datetimeFigureOut">
              <a:rPr lang="en-US" smtClean="0"/>
              <a:pPr/>
              <a:t>2/23/2015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E274CF9-8A9B-4EF8-B489-01B4B1E95FD0}"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mailto:sanjay@swarvandana.com" TargetMode="Externa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1524000" y="1447800"/>
            <a:ext cx="5897006" cy="3429000"/>
          </a:xfrm>
          <a:prstGeom prst="rect">
            <a:avLst/>
          </a:prstGeom>
        </p:spPr>
      </p:pic>
      <p:sp>
        <p:nvSpPr>
          <p:cNvPr id="6" name="TextBox 5"/>
          <p:cNvSpPr txBox="1"/>
          <p:nvPr/>
        </p:nvSpPr>
        <p:spPr>
          <a:xfrm>
            <a:off x="457201" y="5943600"/>
            <a:ext cx="7924800" cy="461665"/>
          </a:xfrm>
          <a:prstGeom prst="rect">
            <a:avLst/>
          </a:prstGeom>
          <a:noFill/>
        </p:spPr>
        <p:txBody>
          <a:bodyPr wrap="square" rtlCol="0">
            <a:spAutoFit/>
          </a:bodyPr>
          <a:lstStyle/>
          <a:p>
            <a:pPr algn="ctr"/>
            <a:r>
              <a:rPr lang="en-IN" sz="2400" dirty="0" smtClean="0">
                <a:latin typeface="Algerian" pitchFamily="82" charset="0"/>
              </a:rPr>
              <a:t>A WARM WELCOME TO OUR SVAR VANDANA FAMILY</a:t>
            </a:r>
            <a:endParaRPr lang="en-IN" sz="2400" dirty="0">
              <a:latin typeface="Algerian" pitchFamily="82" charset="0"/>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6" name="Picture 5" descr="DSC_0209.JPG"/>
          <p:cNvPicPr>
            <a:picLocks noChangeAspect="1"/>
          </p:cNvPicPr>
          <p:nvPr/>
        </p:nvPicPr>
        <p:blipFill>
          <a:blip r:embed="rId4" cstate="print"/>
          <a:stretch>
            <a:fillRect/>
          </a:stretch>
        </p:blipFill>
        <p:spPr>
          <a:xfrm>
            <a:off x="0" y="1371600"/>
            <a:ext cx="9144000" cy="5486400"/>
          </a:xfrm>
          <a:prstGeom prst="rect">
            <a:avLst/>
          </a:prstGeom>
        </p:spPr>
      </p:pic>
      <p:sp>
        <p:nvSpPr>
          <p:cNvPr id="9" name="TextBox 8"/>
          <p:cNvSpPr txBox="1"/>
          <p:nvPr/>
        </p:nvSpPr>
        <p:spPr>
          <a:xfrm>
            <a:off x="304800" y="533400"/>
            <a:ext cx="4726550" cy="584775"/>
          </a:xfrm>
          <a:prstGeom prst="rect">
            <a:avLst/>
          </a:prstGeom>
          <a:noFill/>
        </p:spPr>
        <p:txBody>
          <a:bodyPr wrap="none" rtlCol="0">
            <a:spAutoFit/>
          </a:bodyPr>
          <a:lstStyle/>
          <a:p>
            <a:r>
              <a:rPr lang="en-IN" sz="3200" dirty="0" smtClean="0"/>
              <a:t>WELCOME TO OUR FAMILY</a:t>
            </a:r>
            <a:endParaRPr lang="en-IN" sz="3200" dirty="0"/>
          </a:p>
        </p:txBody>
      </p:sp>
      <p:sp>
        <p:nvSpPr>
          <p:cNvPr id="7" name="Right Arrow 6">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9248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610600" y="6248400"/>
            <a:ext cx="533400" cy="609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51521" y="1484784"/>
            <a:ext cx="8892480" cy="646331"/>
          </a:xfrm>
          <a:prstGeom prst="rect">
            <a:avLst/>
          </a:prstGeom>
          <a:noFill/>
        </p:spPr>
        <p:txBody>
          <a:bodyPr wrap="square" rtlCol="0">
            <a:spAutoFit/>
          </a:bodyPr>
          <a:lstStyle/>
          <a:p>
            <a:endParaRPr lang="en-IN" b="1" dirty="0" smtClean="0">
              <a:solidFill>
                <a:schemeClr val="bg1"/>
              </a:solidFill>
            </a:endParaRPr>
          </a:p>
          <a:p>
            <a:pPr>
              <a:buFont typeface="Arial" charset="0"/>
              <a:buChar char="•"/>
            </a:pPr>
            <a:endParaRPr lang="en-IN" dirty="0">
              <a:solidFill>
                <a:schemeClr val="bg1"/>
              </a:solidFill>
            </a:endParaRPr>
          </a:p>
        </p:txBody>
      </p:sp>
      <p:sp>
        <p:nvSpPr>
          <p:cNvPr id="12" name="TextBox 11"/>
          <p:cNvSpPr txBox="1"/>
          <p:nvPr/>
        </p:nvSpPr>
        <p:spPr>
          <a:xfrm>
            <a:off x="0" y="1676400"/>
            <a:ext cx="9144000" cy="523220"/>
          </a:xfrm>
          <a:prstGeom prst="rect">
            <a:avLst/>
          </a:prstGeom>
          <a:noFill/>
        </p:spPr>
        <p:txBody>
          <a:bodyPr wrap="square" rtlCol="0">
            <a:spAutoFit/>
          </a:bodyPr>
          <a:lstStyle/>
          <a:p>
            <a:pPr algn="ctr"/>
            <a:r>
              <a:rPr lang="en-IN" sz="2800" dirty="0" smtClean="0">
                <a:solidFill>
                  <a:schemeClr val="bg1"/>
                </a:solidFill>
                <a:latin typeface="Algerian" pitchFamily="82" charset="0"/>
              </a:rPr>
              <a:t>LET US BEGIN YOUR memorable musical journey</a:t>
            </a:r>
            <a:endParaRPr lang="en-IN" sz="2800"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7999"/>
          </a:xfrm>
        </p:spPr>
      </p:pic>
      <p:pic>
        <p:nvPicPr>
          <p:cNvPr id="6" name="Picture 5" descr="logo.png"/>
          <p:cNvPicPr>
            <a:picLocks noChangeAspect="1"/>
          </p:cNvPicPr>
          <p:nvPr/>
        </p:nvPicPr>
        <p:blipFill>
          <a:blip r:embed="rId3" cstate="print"/>
          <a:stretch>
            <a:fillRect/>
          </a:stretch>
        </p:blipFill>
        <p:spPr>
          <a:xfrm>
            <a:off x="6620237" y="1"/>
            <a:ext cx="2523764" cy="1600199"/>
          </a:xfrm>
          <a:prstGeom prst="rect">
            <a:avLst/>
          </a:prstGeom>
        </p:spPr>
      </p:pic>
      <p:sp>
        <p:nvSpPr>
          <p:cNvPr id="7" name="Rectangle 6"/>
          <p:cNvSpPr/>
          <p:nvPr/>
        </p:nvSpPr>
        <p:spPr>
          <a:xfrm>
            <a:off x="0" y="1700808"/>
            <a:ext cx="9144000" cy="1692771"/>
          </a:xfrm>
          <a:prstGeom prst="rect">
            <a:avLst/>
          </a:prstGeom>
        </p:spPr>
        <p:txBody>
          <a:bodyPr wrap="square">
            <a:spAutoFit/>
          </a:bodyPr>
          <a:lstStyle/>
          <a:p>
            <a:pPr lvl="0"/>
            <a:r>
              <a:rPr lang="en-IN" sz="1600" dirty="0" smtClean="0"/>
              <a:t>Svar-Vandana  offers Hobby Classes as well as Diploma, Bachelor</a:t>
            </a:r>
            <a:r>
              <a:rPr lang="en-GB" sz="1600" dirty="0" smtClean="0"/>
              <a:t> and </a:t>
            </a:r>
            <a:r>
              <a:rPr lang="en-IN" sz="1600" dirty="0" smtClean="0"/>
              <a:t>Master Degree Level programmes in the following subjects:</a:t>
            </a:r>
            <a:endParaRPr lang="en-US" sz="1600" dirty="0" smtClean="0"/>
          </a:p>
          <a:p>
            <a:pPr lvl="0"/>
            <a:r>
              <a:rPr lang="en-IN" sz="2000" u="sng" dirty="0" smtClean="0"/>
              <a:t>Vocal</a:t>
            </a:r>
            <a:endParaRPr lang="en-US" sz="2000" dirty="0" smtClean="0"/>
          </a:p>
          <a:p>
            <a:r>
              <a:rPr lang="en-GB" sz="1600" b="1" dirty="0" smtClean="0"/>
              <a:t>Hindustani</a:t>
            </a:r>
            <a:r>
              <a:rPr lang="en-IN" sz="1600" b="1" dirty="0" smtClean="0"/>
              <a:t> Classical Vocal </a:t>
            </a:r>
            <a:r>
              <a:rPr lang="en-GB" sz="1600" b="1" dirty="0" smtClean="0"/>
              <a:t>Music </a:t>
            </a:r>
            <a:r>
              <a:rPr lang="en-GB" sz="1600" dirty="0" smtClean="0"/>
              <a:t>: </a:t>
            </a:r>
            <a:r>
              <a:rPr lang="en-GB" sz="1600" dirty="0" err="1" smtClean="0"/>
              <a:t>Khayal</a:t>
            </a:r>
            <a:r>
              <a:rPr lang="en-GB" sz="1600" dirty="0" smtClean="0"/>
              <a:t>, Dhrupad.</a:t>
            </a:r>
            <a:r>
              <a:rPr lang="en-IN" sz="1600" b="1" dirty="0" smtClean="0"/>
              <a:t>Semi Classical Vocal </a:t>
            </a:r>
            <a:r>
              <a:rPr lang="en-GB" sz="1600" dirty="0" smtClean="0"/>
              <a:t>(</a:t>
            </a:r>
            <a:r>
              <a:rPr lang="en-GB" sz="1600" dirty="0" err="1" smtClean="0"/>
              <a:t>Thumri,dadra,Tappa,Chaiti</a:t>
            </a:r>
            <a:r>
              <a:rPr lang="en-GB" sz="1600" dirty="0" smtClean="0"/>
              <a:t>) -</a:t>
            </a:r>
            <a:r>
              <a:rPr lang="en-GB" sz="1600" b="1" dirty="0" err="1" smtClean="0"/>
              <a:t>Sugam</a:t>
            </a:r>
            <a:r>
              <a:rPr lang="en-GB" sz="1600" b="1" dirty="0" smtClean="0"/>
              <a:t> </a:t>
            </a:r>
            <a:r>
              <a:rPr lang="en-GB" sz="1600" b="1" dirty="0" err="1" smtClean="0"/>
              <a:t>Sangeet</a:t>
            </a:r>
            <a:r>
              <a:rPr lang="en-GB" sz="1600" dirty="0" smtClean="0"/>
              <a:t>: </a:t>
            </a:r>
            <a:r>
              <a:rPr lang="en-GB" sz="1600" dirty="0" err="1" smtClean="0"/>
              <a:t>Geet,Ghazal,Bhajan</a:t>
            </a:r>
            <a:endParaRPr lang="en-GB" sz="3200" dirty="0" smtClean="0"/>
          </a:p>
          <a:p>
            <a:r>
              <a:rPr lang="en-GB" sz="2000" u="sng" dirty="0" smtClean="0"/>
              <a:t>Instrumental:</a:t>
            </a:r>
            <a:endParaRPr lang="en-US" sz="3200" dirty="0"/>
          </a:p>
        </p:txBody>
      </p:sp>
      <p:sp>
        <p:nvSpPr>
          <p:cNvPr id="8" name="Rectangle 7"/>
          <p:cNvSpPr/>
          <p:nvPr/>
        </p:nvSpPr>
        <p:spPr>
          <a:xfrm>
            <a:off x="228600" y="304800"/>
            <a:ext cx="39901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Area Of Work</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2" name="Rectangle 11"/>
          <p:cNvSpPr/>
          <p:nvPr/>
        </p:nvSpPr>
        <p:spPr>
          <a:xfrm>
            <a:off x="35496" y="3356993"/>
            <a:ext cx="8496944" cy="3046988"/>
          </a:xfrm>
          <a:prstGeom prst="rect">
            <a:avLst/>
          </a:prstGeom>
        </p:spPr>
        <p:txBody>
          <a:bodyPr wrap="square">
            <a:spAutoFit/>
          </a:bodyPr>
          <a:lstStyle/>
          <a:p>
            <a:r>
              <a:rPr lang="en-IN" b="1" dirty="0" smtClean="0"/>
              <a:t>1-String </a:t>
            </a:r>
            <a:r>
              <a:rPr lang="en-GB" b="1" dirty="0" smtClean="0"/>
              <a:t>Instruments</a:t>
            </a:r>
            <a:r>
              <a:rPr lang="en-IN" dirty="0" smtClean="0"/>
              <a:t>: </a:t>
            </a:r>
            <a:r>
              <a:rPr lang="en-GB" dirty="0" err="1" smtClean="0"/>
              <a:t>Santoor</a:t>
            </a:r>
            <a:r>
              <a:rPr lang="en-GB" dirty="0" smtClean="0"/>
              <a:t> ,</a:t>
            </a:r>
            <a:r>
              <a:rPr lang="en-IN" dirty="0" smtClean="0"/>
              <a:t> Sitar, Guitar, Violin, </a:t>
            </a:r>
            <a:endParaRPr lang="en-US" dirty="0" smtClean="0"/>
          </a:p>
          <a:p>
            <a:r>
              <a:rPr lang="en-GB" b="1" dirty="0" smtClean="0"/>
              <a:t>2-Wind Instruments</a:t>
            </a:r>
            <a:r>
              <a:rPr lang="en-IN" dirty="0" smtClean="0"/>
              <a:t>: Flute, Harmonium</a:t>
            </a:r>
            <a:endParaRPr lang="en-US" dirty="0" smtClean="0"/>
          </a:p>
          <a:p>
            <a:r>
              <a:rPr lang="en-GB" b="1" dirty="0" smtClean="0"/>
              <a:t>3-Western Instruments</a:t>
            </a:r>
            <a:r>
              <a:rPr lang="en-IN" dirty="0" smtClean="0"/>
              <a:t>: Piano, Keyboard,</a:t>
            </a:r>
            <a:r>
              <a:rPr lang="en-GB" dirty="0" smtClean="0"/>
              <a:t> Organ, Guitar* (Bass, Spanish, Electric)</a:t>
            </a:r>
            <a:endParaRPr lang="en-US" dirty="0" smtClean="0"/>
          </a:p>
          <a:p>
            <a:r>
              <a:rPr lang="en-GB" b="1" dirty="0" smtClean="0"/>
              <a:t>4-Percussion Instruments</a:t>
            </a:r>
            <a:r>
              <a:rPr lang="en-IN" dirty="0" smtClean="0"/>
              <a:t>:  </a:t>
            </a:r>
            <a:r>
              <a:rPr lang="en-IN" dirty="0" err="1" smtClean="0"/>
              <a:t>Tabla,Pakhawaj</a:t>
            </a:r>
            <a:r>
              <a:rPr lang="en-IN" dirty="0" smtClean="0"/>
              <a:t> , </a:t>
            </a:r>
            <a:r>
              <a:rPr lang="en-GB" dirty="0" err="1" smtClean="0"/>
              <a:t>Dholak</a:t>
            </a:r>
            <a:r>
              <a:rPr lang="en-GB" dirty="0" smtClean="0"/>
              <a:t>,</a:t>
            </a:r>
            <a:r>
              <a:rPr lang="en-IN" dirty="0" smtClean="0"/>
              <a:t> Congo, Bongo, Jazz Drum</a:t>
            </a:r>
          </a:p>
          <a:p>
            <a:r>
              <a:rPr lang="en-IN" sz="2000" u="sng" dirty="0" smtClean="0"/>
              <a:t>Dance:</a:t>
            </a:r>
          </a:p>
          <a:p>
            <a:r>
              <a:rPr lang="en-IN" sz="1600" b="1" dirty="0" smtClean="0"/>
              <a:t>1-Indian Classical Dance</a:t>
            </a:r>
            <a:r>
              <a:rPr lang="en-IN" sz="1600" dirty="0" smtClean="0"/>
              <a:t> – </a:t>
            </a:r>
            <a:r>
              <a:rPr lang="en-IN" sz="1600" dirty="0" err="1" smtClean="0"/>
              <a:t>Kathak</a:t>
            </a:r>
            <a:r>
              <a:rPr lang="en-IN" sz="1600" dirty="0" smtClean="0"/>
              <a:t>. </a:t>
            </a:r>
            <a:r>
              <a:rPr lang="en-IN" sz="1600" dirty="0" err="1" smtClean="0"/>
              <a:t>Bharatnatyam</a:t>
            </a:r>
            <a:r>
              <a:rPr lang="en-IN" sz="1600" dirty="0" smtClean="0"/>
              <a:t>, </a:t>
            </a:r>
            <a:r>
              <a:rPr lang="en-IN" sz="1600" dirty="0" err="1" smtClean="0"/>
              <a:t>Oddisi</a:t>
            </a:r>
            <a:endParaRPr lang="en-US" sz="1600" dirty="0" smtClean="0"/>
          </a:p>
          <a:p>
            <a:r>
              <a:rPr lang="en-IN" sz="1600" b="1" dirty="0" smtClean="0"/>
              <a:t>2-Folk Dance</a:t>
            </a:r>
            <a:r>
              <a:rPr lang="en-IN" sz="1600" dirty="0" smtClean="0"/>
              <a:t> – </a:t>
            </a:r>
            <a:r>
              <a:rPr lang="en-GB" sz="1600" dirty="0" err="1" smtClean="0"/>
              <a:t>Bhangra</a:t>
            </a:r>
            <a:r>
              <a:rPr lang="en-GB" sz="1600" dirty="0" smtClean="0"/>
              <a:t> </a:t>
            </a:r>
            <a:r>
              <a:rPr lang="en-IN" sz="1600" dirty="0" smtClean="0"/>
              <a:t>,</a:t>
            </a:r>
            <a:r>
              <a:rPr lang="en-GB" sz="1600" dirty="0" err="1" smtClean="0"/>
              <a:t>Dandiya</a:t>
            </a:r>
            <a:r>
              <a:rPr lang="en-GB" sz="1600" dirty="0" smtClean="0"/>
              <a:t>  and all other Indian Folk dances.</a:t>
            </a:r>
            <a:endParaRPr lang="en-US" sz="1600" dirty="0" smtClean="0"/>
          </a:p>
          <a:p>
            <a:r>
              <a:rPr lang="en-GB" sz="1600" b="1" dirty="0" smtClean="0"/>
              <a:t>3-Bolywood–</a:t>
            </a:r>
            <a:r>
              <a:rPr lang="en-GB" sz="1600" dirty="0" smtClean="0"/>
              <a:t> Contemporary and all others.</a:t>
            </a:r>
            <a:endParaRPr lang="en-US" sz="1600" dirty="0" smtClean="0"/>
          </a:p>
          <a:p>
            <a:r>
              <a:rPr lang="en-IN" sz="1600" b="1" dirty="0" smtClean="0"/>
              <a:t>4-Western </a:t>
            </a:r>
            <a:r>
              <a:rPr lang="en-GB" sz="1600" b="1" dirty="0" smtClean="0"/>
              <a:t>Dance Forms</a:t>
            </a:r>
            <a:r>
              <a:rPr lang="en-IN" sz="1600" dirty="0" smtClean="0"/>
              <a:t>: </a:t>
            </a:r>
            <a:r>
              <a:rPr lang="en-IN" sz="1600" dirty="0" err="1" smtClean="0"/>
              <a:t>Zumba</a:t>
            </a:r>
            <a:r>
              <a:rPr lang="en-IN" sz="1600" dirty="0" smtClean="0"/>
              <a:t>, Aerobics, Salsa, Jazz, Hip-hop, Cha-Cha-Cha, Belle, Ballroom, Rock n Roll, Rap </a:t>
            </a:r>
            <a:r>
              <a:rPr lang="en-GB" sz="1600" dirty="0" smtClean="0"/>
              <a:t>&amp;</a:t>
            </a:r>
            <a:r>
              <a:rPr lang="en-IN" sz="1600" dirty="0" smtClean="0"/>
              <a:t>Freestyle Dance</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8000"/>
          </a:xfrm>
        </p:spPr>
      </p:pic>
      <p:pic>
        <p:nvPicPr>
          <p:cNvPr id="6" name="Picture 5" descr="logo.png"/>
          <p:cNvPicPr>
            <a:picLocks noChangeAspect="1"/>
          </p:cNvPicPr>
          <p:nvPr/>
        </p:nvPicPr>
        <p:blipFill>
          <a:blip r:embed="rId3" cstate="print"/>
          <a:stretch>
            <a:fillRect/>
          </a:stretch>
        </p:blipFill>
        <p:spPr>
          <a:xfrm>
            <a:off x="6392064" y="0"/>
            <a:ext cx="2751936" cy="1600200"/>
          </a:xfrm>
          <a:prstGeom prst="rect">
            <a:avLst/>
          </a:prstGeom>
        </p:spPr>
      </p:pic>
      <p:sp>
        <p:nvSpPr>
          <p:cNvPr id="7" name="Rectangle 6"/>
          <p:cNvSpPr/>
          <p:nvPr/>
        </p:nvSpPr>
        <p:spPr>
          <a:xfrm>
            <a:off x="0" y="2743200"/>
            <a:ext cx="9144000" cy="369332"/>
          </a:xfrm>
          <a:prstGeom prst="rect">
            <a:avLst/>
          </a:prstGeom>
        </p:spPr>
        <p:txBody>
          <a:bodyPr wrap="square">
            <a:spAutoFit/>
          </a:bodyPr>
          <a:lstStyle/>
          <a:p>
            <a:r>
              <a:rPr lang="en-IN" dirty="0" smtClean="0"/>
              <a:t>.</a:t>
            </a:r>
            <a:endParaRPr lang="en-US" dirty="0"/>
          </a:p>
        </p:txBody>
      </p:sp>
      <p:sp>
        <p:nvSpPr>
          <p:cNvPr id="10" name="Rectangle 9"/>
          <p:cNvSpPr/>
          <p:nvPr/>
        </p:nvSpPr>
        <p:spPr>
          <a:xfrm>
            <a:off x="611560" y="1844824"/>
            <a:ext cx="8208912" cy="2492990"/>
          </a:xfrm>
          <a:prstGeom prst="rect">
            <a:avLst/>
          </a:prstGeom>
        </p:spPr>
        <p:txBody>
          <a:bodyPr wrap="square">
            <a:spAutoFit/>
          </a:bodyPr>
          <a:lstStyle/>
          <a:p>
            <a:r>
              <a:rPr lang="en-IN" sz="2400" u="sng" dirty="0" smtClean="0"/>
              <a:t>Affiliations:</a:t>
            </a:r>
          </a:p>
          <a:p>
            <a:endParaRPr lang="en-IN" sz="2400" u="sng" dirty="0" smtClean="0"/>
          </a:p>
          <a:p>
            <a:r>
              <a:rPr lang="en-IN" dirty="0" smtClean="0"/>
              <a:t>We are affiliated with major UGC accredited Music Societies of India </a:t>
            </a:r>
            <a:r>
              <a:rPr lang="en-IN" b="1" dirty="0" smtClean="0"/>
              <a:t>(</a:t>
            </a:r>
            <a:r>
              <a:rPr lang="en-IN" b="1" dirty="0" err="1" smtClean="0"/>
              <a:t>Prayag</a:t>
            </a:r>
            <a:r>
              <a:rPr lang="en-IN" b="1" dirty="0" smtClean="0"/>
              <a:t> </a:t>
            </a:r>
            <a:r>
              <a:rPr lang="en-IN" b="1" dirty="0" err="1" smtClean="0"/>
              <a:t>Sangeet</a:t>
            </a:r>
            <a:r>
              <a:rPr lang="en-IN" b="1" dirty="0" smtClean="0"/>
              <a:t> </a:t>
            </a:r>
            <a:r>
              <a:rPr lang="en-IN" b="1" dirty="0" err="1" smtClean="0"/>
              <a:t>Samiti</a:t>
            </a:r>
            <a:r>
              <a:rPr lang="en-IN" b="1" dirty="0" smtClean="0"/>
              <a:t>-Allahabad, </a:t>
            </a:r>
            <a:r>
              <a:rPr lang="en-IN" b="1" dirty="0" err="1" smtClean="0"/>
              <a:t>Prachin</a:t>
            </a:r>
            <a:r>
              <a:rPr lang="en-IN" b="1" dirty="0" smtClean="0"/>
              <a:t> Kala Kendra -Chandigarh</a:t>
            </a:r>
            <a:r>
              <a:rPr lang="en-IN" dirty="0" smtClean="0"/>
              <a:t>) for Hindustani Vocal, </a:t>
            </a:r>
            <a:r>
              <a:rPr lang="en-IN" dirty="0" err="1" smtClean="0"/>
              <a:t>Tabla</a:t>
            </a:r>
            <a:r>
              <a:rPr lang="en-IN" dirty="0" smtClean="0"/>
              <a:t> and </a:t>
            </a:r>
            <a:r>
              <a:rPr lang="en-IN" dirty="0" err="1" smtClean="0"/>
              <a:t>Kathak</a:t>
            </a:r>
            <a:r>
              <a:rPr lang="en-IN" dirty="0" smtClean="0"/>
              <a:t>.</a:t>
            </a:r>
          </a:p>
          <a:p>
            <a:endParaRPr lang="en-IN" dirty="0" smtClean="0"/>
          </a:p>
          <a:p>
            <a:r>
              <a:rPr lang="en-IN" dirty="0" smtClean="0"/>
              <a:t>We are also affiliated </a:t>
            </a:r>
            <a:r>
              <a:rPr lang="en-IN" b="1" dirty="0" smtClean="0"/>
              <a:t>with Trinity College- London,</a:t>
            </a:r>
            <a:r>
              <a:rPr lang="en-IN" dirty="0" smtClean="0"/>
              <a:t> whose certifications are world renowned, for Guitar, Keyboard, Piano and Drums.</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bg_img1.jpg"/>
          <p:cNvPicPr>
            <a:picLocks noGrp="1" noChangeAspect="1"/>
          </p:cNvPicPr>
          <p:nvPr>
            <p:ph idx="1"/>
          </p:nvPr>
        </p:nvPicPr>
        <p:blipFill>
          <a:blip r:embed="rId2" cstate="print"/>
          <a:stretch>
            <a:fillRect/>
          </a:stretch>
        </p:blipFill>
        <p:spPr>
          <a:xfrm>
            <a:off x="0" y="0"/>
            <a:ext cx="9144000" cy="6858000"/>
          </a:xfrm>
        </p:spPr>
      </p:pic>
      <p:pic>
        <p:nvPicPr>
          <p:cNvPr id="6" name="Picture 5" descr="logo.png"/>
          <p:cNvPicPr>
            <a:picLocks noChangeAspect="1"/>
          </p:cNvPicPr>
          <p:nvPr/>
        </p:nvPicPr>
        <p:blipFill>
          <a:blip r:embed="rId3" cstate="print"/>
          <a:stretch>
            <a:fillRect/>
          </a:stretch>
        </p:blipFill>
        <p:spPr>
          <a:xfrm>
            <a:off x="6815774" y="0"/>
            <a:ext cx="2328226" cy="1353820"/>
          </a:xfrm>
          <a:prstGeom prst="rect">
            <a:avLst/>
          </a:prstGeom>
        </p:spPr>
      </p:pic>
      <p:sp>
        <p:nvSpPr>
          <p:cNvPr id="7" name="Rectangle 6"/>
          <p:cNvSpPr/>
          <p:nvPr/>
        </p:nvSpPr>
        <p:spPr>
          <a:xfrm>
            <a:off x="0" y="1828800"/>
            <a:ext cx="9144000" cy="2185214"/>
          </a:xfrm>
          <a:prstGeom prst="rect">
            <a:avLst/>
          </a:prstGeom>
        </p:spPr>
        <p:txBody>
          <a:bodyPr wrap="square">
            <a:spAutoFit/>
          </a:bodyPr>
          <a:lstStyle/>
          <a:p>
            <a:pPr lvl="0"/>
            <a:r>
              <a:rPr lang="en-GB" sz="2000" dirty="0" smtClean="0"/>
              <a:t>1</a:t>
            </a:r>
            <a:r>
              <a:rPr lang="en-GB" sz="2800" dirty="0" smtClean="0"/>
              <a:t>- </a:t>
            </a:r>
            <a:r>
              <a:rPr lang="en-GB" sz="2000" dirty="0" smtClean="0"/>
              <a:t>Training and grooming interested candidates for Reality Shows.</a:t>
            </a:r>
            <a:endParaRPr lang="en-US" sz="2000" dirty="0" smtClean="0"/>
          </a:p>
          <a:p>
            <a:pPr lvl="0"/>
            <a:r>
              <a:rPr lang="en-GB" sz="2000" dirty="0" smtClean="0"/>
              <a:t>2- Music Therapy sessions to select SEN students.</a:t>
            </a:r>
            <a:endParaRPr lang="en-US" sz="2000" dirty="0" smtClean="0"/>
          </a:p>
          <a:p>
            <a:pPr lvl="0"/>
            <a:r>
              <a:rPr lang="en-GB" sz="2000" dirty="0" smtClean="0"/>
              <a:t>3-Annual tie-ups with Schools to provide support in all Music &amp; Dance activities in workshops at the School.</a:t>
            </a:r>
          </a:p>
          <a:p>
            <a:pPr lvl="0"/>
            <a:endParaRPr lang="en-GB" sz="2000" dirty="0" smtClean="0"/>
          </a:p>
          <a:p>
            <a:pPr lvl="0"/>
            <a:endParaRPr lang="en-US" sz="2800" dirty="0"/>
          </a:p>
        </p:txBody>
      </p:sp>
      <p:sp>
        <p:nvSpPr>
          <p:cNvPr id="8" name="Rectangle 7"/>
          <p:cNvSpPr/>
          <p:nvPr/>
        </p:nvSpPr>
        <p:spPr>
          <a:xfrm>
            <a:off x="274318" y="457200"/>
            <a:ext cx="4862741" cy="781752"/>
          </a:xfrm>
          <a:prstGeom prst="rect">
            <a:avLst/>
          </a:prstGeom>
          <a:noFill/>
        </p:spPr>
        <p:txBody>
          <a:bodyPr wrap="none" lIns="91440" tIns="45720" rIns="91440" bIns="45720">
            <a:spAutoFit/>
          </a:bodyPr>
          <a:lstStyle/>
          <a:p>
            <a:pPr algn="ctr"/>
            <a:r>
              <a:rPr lang="en-US" sz="4480" b="1" dirty="0" smtClean="0">
                <a:ln w="12700">
                  <a:solidFill>
                    <a:schemeClr val="tx2">
                      <a:satMod val="155000"/>
                    </a:schemeClr>
                  </a:solidFill>
                  <a:prstDash val="solid"/>
                </a:ln>
                <a:effectLst>
                  <a:outerShdw blurRad="41275" dist="20320" dir="1800000" algn="tl" rotWithShape="0">
                    <a:srgbClr val="000000">
                      <a:alpha val="40000"/>
                    </a:srgbClr>
                  </a:outerShdw>
                </a:effectLst>
              </a:rPr>
              <a:t>Additional</a:t>
            </a:r>
            <a:r>
              <a:rPr lang="en-US" sz="448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 Features</a:t>
            </a:r>
            <a:endParaRPr lang="en-US" sz="448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9" name="Rectangle 8"/>
          <p:cNvSpPr/>
          <p:nvPr/>
        </p:nvSpPr>
        <p:spPr>
          <a:xfrm>
            <a:off x="0" y="3200400"/>
            <a:ext cx="8686800" cy="1938992"/>
          </a:xfrm>
          <a:prstGeom prst="rect">
            <a:avLst/>
          </a:prstGeom>
        </p:spPr>
        <p:txBody>
          <a:bodyPr wrap="square">
            <a:spAutoFit/>
          </a:bodyPr>
          <a:lstStyle/>
          <a:p>
            <a:pPr lvl="0"/>
            <a:r>
              <a:rPr lang="en-GB" sz="2000" dirty="0" smtClean="0"/>
              <a:t>4.Tie-ups with Malls to conduct weekend live music &amp; dance shows by students.</a:t>
            </a:r>
            <a:endParaRPr lang="en-US" sz="2000" dirty="0" smtClean="0"/>
          </a:p>
          <a:p>
            <a:pPr lvl="0"/>
            <a:r>
              <a:rPr lang="en-GB" sz="2000" dirty="0" smtClean="0"/>
              <a:t>5-Ties-ups with Corporate for special customised packages for their executives.</a:t>
            </a:r>
            <a:endParaRPr lang="en-US" sz="2000" dirty="0" smtClean="0"/>
          </a:p>
          <a:p>
            <a:pPr lvl="0"/>
            <a:r>
              <a:rPr lang="en-GB" sz="2000" dirty="0" smtClean="0"/>
              <a:t>6-Customised packages for homemakers for </a:t>
            </a:r>
            <a:r>
              <a:rPr lang="en-GB" sz="2000" dirty="0" err="1" smtClean="0"/>
              <a:t>Zumba</a:t>
            </a:r>
            <a:r>
              <a:rPr lang="en-GB" sz="2000" dirty="0" smtClean="0"/>
              <a:t>, Aerobics, Meditation etc.</a:t>
            </a:r>
            <a:endParaRPr lang="en-US" sz="2000" dirty="0" smtClean="0"/>
          </a:p>
          <a:p>
            <a:pPr lvl="0"/>
            <a:r>
              <a:rPr lang="en-GB" sz="2000" dirty="0" smtClean="0"/>
              <a:t>7-Preparing students for B.A,M.A Music entrance, Govt. Scholarships from Ministry of Culture (CCRT), scholarship to young artists in Radio and TV.</a:t>
            </a:r>
            <a:endParaRPr lang="en-US" sz="2000" dirty="0"/>
          </a:p>
        </p:txBody>
      </p:sp>
      <p:sp>
        <p:nvSpPr>
          <p:cNvPr id="10" name="Right Arrow 9"/>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7848600" y="6373368"/>
            <a:ext cx="6096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ction Button: Home 11">
            <a:hlinkClick r:id="rId4" action="ppaction://hlinksldjump" highlightClick="1"/>
          </p:cNvPr>
          <p:cNvSpPr/>
          <p:nvPr/>
        </p:nvSpPr>
        <p:spPr>
          <a:xfrm>
            <a:off x="8558784" y="6348984"/>
            <a:ext cx="585216" cy="5090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6" name="Picture 5" descr="292267_436229979735066_917914719_n.jpg"/>
          <p:cNvPicPr>
            <a:picLocks noChangeAspect="1"/>
          </p:cNvPicPr>
          <p:nvPr/>
        </p:nvPicPr>
        <p:blipFill>
          <a:blip r:embed="rId4" cstate="print"/>
          <a:stretch>
            <a:fillRect/>
          </a:stretch>
        </p:blipFill>
        <p:spPr>
          <a:xfrm>
            <a:off x="0" y="1396921"/>
            <a:ext cx="9144000" cy="5461079"/>
          </a:xfrm>
          <a:prstGeom prst="rect">
            <a:avLst/>
          </a:prstGeom>
        </p:spPr>
      </p:pic>
      <p:sp>
        <p:nvSpPr>
          <p:cNvPr id="7" name="TextBox 6"/>
          <p:cNvSpPr txBox="1"/>
          <p:nvPr/>
        </p:nvSpPr>
        <p:spPr>
          <a:xfrm>
            <a:off x="381000" y="381000"/>
            <a:ext cx="6400800" cy="584775"/>
          </a:xfrm>
          <a:prstGeom prst="rect">
            <a:avLst/>
          </a:prstGeom>
          <a:noFill/>
        </p:spPr>
        <p:txBody>
          <a:bodyPr wrap="square" rtlCol="0">
            <a:spAutoFit/>
          </a:bodyPr>
          <a:lstStyle/>
          <a:p>
            <a:r>
              <a:rPr lang="en-IN" sz="3200" dirty="0" smtClean="0"/>
              <a:t>Organising Workshops In Malls</a:t>
            </a:r>
            <a:endParaRPr lang="en-IN" sz="3200" dirty="0"/>
          </a:p>
        </p:txBody>
      </p:sp>
      <p:sp>
        <p:nvSpPr>
          <p:cNvPr id="8" name="Right Arrow 7">
            <a:hlinkClick r:id="" action="ppaction://hlinkshowjump?jump=nextslide"/>
          </p:cNvPr>
          <p:cNvSpPr/>
          <p:nvPr/>
        </p:nvSpPr>
        <p:spPr>
          <a:xfrm>
            <a:off x="8001000" y="6373368"/>
            <a:ext cx="445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558784" y="6348984"/>
            <a:ext cx="585216" cy="5090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7047287" y="0"/>
            <a:ext cx="2096713" cy="1219200"/>
          </a:xfrm>
          <a:prstGeom prst="rect">
            <a:avLst/>
          </a:prstGeom>
        </p:spPr>
      </p:pic>
      <p:pic>
        <p:nvPicPr>
          <p:cNvPr id="6" name="Picture 5" descr="542872_436230216401709_708115415_n.jpg"/>
          <p:cNvPicPr>
            <a:picLocks noChangeAspect="1"/>
          </p:cNvPicPr>
          <p:nvPr/>
        </p:nvPicPr>
        <p:blipFill>
          <a:blip r:embed="rId4" cstate="print"/>
          <a:stretch>
            <a:fillRect/>
          </a:stretch>
        </p:blipFill>
        <p:spPr>
          <a:xfrm>
            <a:off x="0" y="1219200"/>
            <a:ext cx="9144000" cy="5638800"/>
          </a:xfrm>
          <a:prstGeom prst="rect">
            <a:avLst/>
          </a:prstGeom>
        </p:spPr>
      </p:pic>
      <p:sp>
        <p:nvSpPr>
          <p:cNvPr id="7" name="TextBox 6"/>
          <p:cNvSpPr txBox="1"/>
          <p:nvPr/>
        </p:nvSpPr>
        <p:spPr>
          <a:xfrm>
            <a:off x="228600" y="381000"/>
            <a:ext cx="4640053" cy="584775"/>
          </a:xfrm>
          <a:prstGeom prst="rect">
            <a:avLst/>
          </a:prstGeom>
          <a:noFill/>
        </p:spPr>
        <p:txBody>
          <a:bodyPr wrap="none" rtlCol="0">
            <a:spAutoFit/>
          </a:bodyPr>
          <a:lstStyle/>
          <a:p>
            <a:r>
              <a:rPr lang="en-IN" sz="3200" dirty="0" smtClean="0"/>
              <a:t>Western Dance Workshop</a:t>
            </a:r>
            <a:endParaRPr lang="en-IN" sz="3200" dirty="0"/>
          </a:p>
        </p:txBody>
      </p:sp>
      <p:sp>
        <p:nvSpPr>
          <p:cNvPr id="8" name="Action Button: Home 7">
            <a:hlinkClick r:id="rId5" action="ppaction://hlinksldjump" highlightClick="1"/>
          </p:cNvPr>
          <p:cNvSpPr/>
          <p:nvPr/>
        </p:nvSpPr>
        <p:spPr>
          <a:xfrm>
            <a:off x="8534400" y="6324600"/>
            <a:ext cx="6096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a:hlinkClick r:id="" action="ppaction://hlinkshowjump?jump=previousslide"/>
          </p:cNvPr>
          <p:cNvSpPr/>
          <p:nvPr/>
        </p:nvSpPr>
        <p:spPr>
          <a:xfrm>
            <a:off x="78486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654153" y="0"/>
            <a:ext cx="2489847" cy="1447800"/>
          </a:xfrm>
          <a:prstGeom prst="rect">
            <a:avLst/>
          </a:prstGeom>
        </p:spPr>
      </p:pic>
      <p:pic>
        <p:nvPicPr>
          <p:cNvPr id="6" name="Picture 5" descr="IMG_0745.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228600" y="533400"/>
            <a:ext cx="4891211" cy="584775"/>
          </a:xfrm>
          <a:prstGeom prst="rect">
            <a:avLst/>
          </a:prstGeom>
          <a:noFill/>
        </p:spPr>
        <p:txBody>
          <a:bodyPr wrap="none" rtlCol="0">
            <a:spAutoFit/>
          </a:bodyPr>
          <a:lstStyle/>
          <a:p>
            <a:r>
              <a:rPr lang="en-IN" sz="3200" dirty="0" smtClean="0"/>
              <a:t>Performance In Wave Malls</a:t>
            </a:r>
            <a:endParaRPr lang="en-IN" sz="3200" dirty="0"/>
          </a:p>
        </p:txBody>
      </p:sp>
      <p:sp>
        <p:nvSpPr>
          <p:cNvPr id="8" name="Right Arrow 7">
            <a:hlinkClick r:id="" action="ppaction://hlinkshowjump?jump=nextslide"/>
          </p:cNvPr>
          <p:cNvSpPr/>
          <p:nvPr/>
        </p:nvSpPr>
        <p:spPr>
          <a:xfrm>
            <a:off x="7391400" y="63733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80010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558784" y="6272784"/>
            <a:ext cx="585216" cy="5852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752194" y="0"/>
            <a:ext cx="2391806" cy="1390791"/>
          </a:xfrm>
          <a:prstGeom prst="rect">
            <a:avLst/>
          </a:prstGeom>
        </p:spPr>
      </p:pic>
      <p:pic>
        <p:nvPicPr>
          <p:cNvPr id="6" name="Picture 5" descr="DSC_0087.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228600" y="457200"/>
            <a:ext cx="6803209" cy="584775"/>
          </a:xfrm>
          <a:prstGeom prst="rect">
            <a:avLst/>
          </a:prstGeom>
          <a:noFill/>
        </p:spPr>
        <p:txBody>
          <a:bodyPr wrap="none" rtlCol="0">
            <a:spAutoFit/>
          </a:bodyPr>
          <a:lstStyle/>
          <a:p>
            <a:r>
              <a:rPr lang="en-IN" sz="3200" dirty="0" smtClean="0"/>
              <a:t>A Classical Evening with Svar Vandana</a:t>
            </a:r>
            <a:endParaRPr lang="en-IN" sz="3200" dirty="0"/>
          </a:p>
        </p:txBody>
      </p:sp>
      <p:sp>
        <p:nvSpPr>
          <p:cNvPr id="8" name="Right Arrow 7">
            <a:hlinkClick r:id="" action="ppaction://hlinkshowjump?jump=nextslide"/>
          </p:cNvPr>
          <p:cNvSpPr/>
          <p:nvPr/>
        </p:nvSpPr>
        <p:spPr>
          <a:xfrm>
            <a:off x="73152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79248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610600" y="6324600"/>
            <a:ext cx="5334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16242" y="0"/>
            <a:ext cx="2227758" cy="1295400"/>
          </a:xfrm>
          <a:prstGeom prst="rect">
            <a:avLst/>
          </a:prstGeom>
        </p:spPr>
      </p:pic>
      <p:pic>
        <p:nvPicPr>
          <p:cNvPr id="1026" name="Picture 2" descr="C:\Users\Taansen1\Desktop\Sep- october\Extra sep\website pics\IMG_1556.JPG"/>
          <p:cNvPicPr>
            <a:picLocks noChangeAspect="1" noChangeArrowheads="1"/>
          </p:cNvPicPr>
          <p:nvPr/>
        </p:nvPicPr>
        <p:blipFill>
          <a:blip r:embed="rId4" cstate="print"/>
          <a:srcRect/>
          <a:stretch>
            <a:fillRect/>
          </a:stretch>
        </p:blipFill>
        <p:spPr bwMode="auto">
          <a:xfrm>
            <a:off x="1" y="1295400"/>
            <a:ext cx="9144000" cy="5562600"/>
          </a:xfrm>
          <a:prstGeom prst="rect">
            <a:avLst/>
          </a:prstGeom>
          <a:noFill/>
        </p:spPr>
      </p:pic>
      <p:sp>
        <p:nvSpPr>
          <p:cNvPr id="6" name="TextBox 5"/>
          <p:cNvSpPr txBox="1"/>
          <p:nvPr/>
        </p:nvSpPr>
        <p:spPr>
          <a:xfrm>
            <a:off x="457200" y="304800"/>
            <a:ext cx="5431552" cy="707886"/>
          </a:xfrm>
          <a:prstGeom prst="rect">
            <a:avLst/>
          </a:prstGeom>
          <a:noFill/>
        </p:spPr>
        <p:txBody>
          <a:bodyPr wrap="none" rtlCol="0">
            <a:spAutoFit/>
          </a:bodyPr>
          <a:lstStyle/>
          <a:p>
            <a:r>
              <a:rPr lang="en-IN" sz="4000" dirty="0" smtClean="0"/>
              <a:t>Art &amp; Painting Workshop</a:t>
            </a:r>
            <a:endParaRPr lang="en-IN" sz="4000" dirty="0"/>
          </a:p>
        </p:txBody>
      </p:sp>
      <p:sp>
        <p:nvSpPr>
          <p:cNvPr id="7" name="Right Arrow 6">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8486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534400" y="6324600"/>
            <a:ext cx="609600" cy="5334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7209394" y="228600"/>
            <a:ext cx="1934606" cy="1124938"/>
          </a:xfrm>
          <a:prstGeom prst="rect">
            <a:avLst/>
          </a:prstGeom>
        </p:spPr>
      </p:pic>
      <p:pic>
        <p:nvPicPr>
          <p:cNvPr id="6" name="Picture 5" descr="IMG_0079.JPG"/>
          <p:cNvPicPr>
            <a:picLocks noChangeAspect="1"/>
          </p:cNvPicPr>
          <p:nvPr/>
        </p:nvPicPr>
        <p:blipFill>
          <a:blip r:embed="rId4" cstate="print"/>
          <a:stretch>
            <a:fillRect/>
          </a:stretch>
        </p:blipFill>
        <p:spPr>
          <a:xfrm>
            <a:off x="0" y="1447800"/>
            <a:ext cx="9144000" cy="5410200"/>
          </a:xfrm>
          <a:prstGeom prst="rect">
            <a:avLst/>
          </a:prstGeom>
        </p:spPr>
      </p:pic>
      <p:sp>
        <p:nvSpPr>
          <p:cNvPr id="7" name="TextBox 6"/>
          <p:cNvSpPr txBox="1"/>
          <p:nvPr/>
        </p:nvSpPr>
        <p:spPr>
          <a:xfrm>
            <a:off x="304800" y="381000"/>
            <a:ext cx="4230004" cy="584775"/>
          </a:xfrm>
          <a:prstGeom prst="rect">
            <a:avLst/>
          </a:prstGeom>
          <a:noFill/>
        </p:spPr>
        <p:txBody>
          <a:bodyPr wrap="none" rtlCol="0">
            <a:spAutoFit/>
          </a:bodyPr>
          <a:lstStyle/>
          <a:p>
            <a:r>
              <a:rPr lang="en-IN" sz="3200" dirty="0" smtClean="0"/>
              <a:t>Svar Vandana Academy</a:t>
            </a:r>
            <a:endParaRPr lang="en-IN" sz="3200" dirty="0"/>
          </a:p>
        </p:txBody>
      </p:sp>
      <p:sp>
        <p:nvSpPr>
          <p:cNvPr id="8" name="Right Arrow 7">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a:hlinkClick r:id="" action="ppaction://hlinkshowjump?jump=previousslide"/>
          </p:cNvPr>
          <p:cNvSpPr/>
          <p:nvPr/>
        </p:nvSpPr>
        <p:spPr>
          <a:xfrm>
            <a:off x="77724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Home 9">
            <a:hlinkClick r:id="rId5" action="ppaction://hlinksldjump" highlightClick="1"/>
          </p:cNvPr>
          <p:cNvSpPr/>
          <p:nvPr/>
        </p:nvSpPr>
        <p:spPr>
          <a:xfrm>
            <a:off x="8458200" y="6272784"/>
            <a:ext cx="685800" cy="5852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About </a:t>
            </a:r>
            <a:r>
              <a:rPr lang="en-IN" b="1" u="sng" dirty="0" smtClean="0"/>
              <a:t>us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Svar-Vandana</a:t>
            </a:r>
            <a:r>
              <a:rPr lang="en-US" dirty="0" err="1" smtClean="0"/>
              <a:t>is</a:t>
            </a:r>
            <a:r>
              <a:rPr lang="en-US" dirty="0" smtClean="0"/>
              <a:t> a Musical journey which began in 2013 in which our </a:t>
            </a:r>
            <a:r>
              <a:rPr lang="en-US" dirty="0" err="1" smtClean="0"/>
              <a:t>endeavour</a:t>
            </a:r>
            <a:r>
              <a:rPr lang="en-US" dirty="0" smtClean="0"/>
              <a:t> is to showcase the rich heritage of Indian Music and Dance and where interested students from an early age can pick up, appreciate and gain expertise in various Music &amp; Dance disciplines. The Music Academy has been established in 2013 to spread the awareness of Indian Classical and Semi-Classical Music - vocal of different styles as well as Instrumental of various traditional Indian instruments along with traditional Indian forms of dances. Apart from overall development, this interaction can give them platform to hone and show-case their talents and if they excel in a field of their interest, they can pursue this as a career.</a:t>
            </a:r>
            <a:endParaRPr lang="en-US" dirty="0"/>
          </a:p>
        </p:txBody>
      </p:sp>
      <p:pic>
        <p:nvPicPr>
          <p:cNvPr id="4" name="Picture 3" descr="logo.png"/>
          <p:cNvPicPr>
            <a:picLocks noChangeAspect="1"/>
          </p:cNvPicPr>
          <p:nvPr/>
        </p:nvPicPr>
        <p:blipFill>
          <a:blip r:embed="rId2" cstate="print"/>
          <a:stretch>
            <a:fillRect/>
          </a:stretch>
        </p:blipFill>
        <p:spPr>
          <a:xfrm>
            <a:off x="6553628" y="152400"/>
            <a:ext cx="2590372" cy="1506253"/>
          </a:xfrm>
          <a:prstGeom prst="rect">
            <a:avLst/>
          </a:prstGeom>
        </p:spPr>
      </p:pic>
      <p:pic>
        <p:nvPicPr>
          <p:cNvPr id="5" name="Picture 4" descr="bg_img1.jpg"/>
          <p:cNvPicPr>
            <a:picLocks noChangeAspect="1"/>
          </p:cNvPicPr>
          <p:nvPr/>
        </p:nvPicPr>
        <p:blipFill>
          <a:blip r:embed="rId3" cstate="print"/>
          <a:stretch>
            <a:fillRect/>
          </a:stretch>
        </p:blipFill>
        <p:spPr>
          <a:xfrm>
            <a:off x="0" y="-27384"/>
            <a:ext cx="9144000" cy="6885384"/>
          </a:xfrm>
          <a:prstGeom prst="rect">
            <a:avLst/>
          </a:prstGeom>
        </p:spPr>
      </p:pic>
      <p:pic>
        <p:nvPicPr>
          <p:cNvPr id="6" name="Picture 5" descr="logo.png"/>
          <p:cNvPicPr>
            <a:picLocks noChangeAspect="1"/>
          </p:cNvPicPr>
          <p:nvPr/>
        </p:nvPicPr>
        <p:blipFill>
          <a:blip r:embed="rId2" cstate="print"/>
          <a:stretch>
            <a:fillRect/>
          </a:stretch>
        </p:blipFill>
        <p:spPr>
          <a:xfrm>
            <a:off x="6400800" y="0"/>
            <a:ext cx="2743200" cy="1585157"/>
          </a:xfrm>
          <a:prstGeom prst="rect">
            <a:avLst/>
          </a:prstGeom>
        </p:spPr>
      </p:pic>
      <p:sp>
        <p:nvSpPr>
          <p:cNvPr id="10" name="Rectangle 9"/>
          <p:cNvSpPr/>
          <p:nvPr/>
        </p:nvSpPr>
        <p:spPr>
          <a:xfrm>
            <a:off x="1143000" y="2209800"/>
            <a:ext cx="6705600" cy="4179606"/>
          </a:xfrm>
          <a:prstGeom prst="rect">
            <a:avLst/>
          </a:prstGeom>
        </p:spPr>
        <p:txBody>
          <a:bodyPr wrap="square">
            <a:spAutoFit/>
          </a:bodyPr>
          <a:lstStyle/>
          <a:p>
            <a:r>
              <a:rPr lang="en-US" sz="2800" b="1" dirty="0" err="1" smtClean="0">
                <a:latin typeface="Aparajita" pitchFamily="34" charset="0"/>
                <a:cs typeface="Aparajita" pitchFamily="34" charset="0"/>
              </a:rPr>
              <a:t>Svar-Vandana</a:t>
            </a:r>
            <a:r>
              <a:rPr lang="en-US" sz="2800" b="1" dirty="0" smtClean="0">
                <a:latin typeface="Aparajita" pitchFamily="34" charset="0"/>
                <a:cs typeface="Aparajita" pitchFamily="34" charset="0"/>
              </a:rPr>
              <a:t> – </a:t>
            </a:r>
          </a:p>
          <a:p>
            <a:r>
              <a:rPr lang="en-US" sz="2160" b="1" dirty="0" smtClean="0"/>
              <a:t>A</a:t>
            </a:r>
            <a:r>
              <a:rPr lang="en-US" sz="2160" dirty="0" smtClean="0"/>
              <a:t> Musical journey which began in 2013.</a:t>
            </a:r>
          </a:p>
          <a:p>
            <a:endParaRPr lang="en-US" sz="2160" dirty="0" smtClean="0"/>
          </a:p>
          <a:p>
            <a:r>
              <a:rPr lang="en-US" sz="2160" dirty="0" smtClean="0"/>
              <a:t>Our </a:t>
            </a:r>
            <a:r>
              <a:rPr lang="en-US" sz="2160" dirty="0" err="1" smtClean="0"/>
              <a:t>endeavour</a:t>
            </a:r>
            <a:r>
              <a:rPr lang="en-US" sz="2160" dirty="0" smtClean="0"/>
              <a:t> is to showcase the rich heritage of Indian Music and Dance where interested students of all ages can pick up, appreciate and gain expertise in various Music &amp; Dance disciplines. </a:t>
            </a:r>
          </a:p>
          <a:p>
            <a:endParaRPr lang="en-US" sz="2160" dirty="0" smtClean="0"/>
          </a:p>
          <a:p>
            <a:r>
              <a:rPr lang="en-US" sz="2160" dirty="0" smtClean="0"/>
              <a:t>Apart from overall development, this interaction can give them a sense of achievement, creativity and positivity and they are generally happier and can relate to the challenges in life more efficiently and effectively.</a:t>
            </a:r>
            <a:endParaRPr lang="en-US" sz="2160" dirty="0"/>
          </a:p>
        </p:txBody>
      </p:sp>
      <p:sp>
        <p:nvSpPr>
          <p:cNvPr id="11" name="Rectangle 10"/>
          <p:cNvSpPr/>
          <p:nvPr/>
        </p:nvSpPr>
        <p:spPr>
          <a:xfrm>
            <a:off x="228600" y="457200"/>
            <a:ext cx="2742482"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effectLst>
                  <a:outerShdw blurRad="41275" dist="20320" dir="1800000" algn="tl" rotWithShape="0">
                    <a:srgbClr val="000000">
                      <a:alpha val="40000"/>
                    </a:srgbClr>
                  </a:outerShdw>
                </a:effectLst>
              </a:rPr>
              <a:t>About us</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6904594" y="0"/>
            <a:ext cx="2239406" cy="1302173"/>
          </a:xfrm>
          <a:prstGeom prst="rect">
            <a:avLst/>
          </a:prstGeom>
        </p:spPr>
      </p:pic>
      <p:pic>
        <p:nvPicPr>
          <p:cNvPr id="2050" name="Picture 2" descr="C:\Users\Taansen1\Desktop\Sep- october\altAm6g2YJsxsgQS3u2x4b6Ry5b4ju_pZZr7WYBXh_6Ep5w.jpg"/>
          <p:cNvPicPr>
            <a:picLocks noChangeAspect="1" noChangeArrowheads="1"/>
          </p:cNvPicPr>
          <p:nvPr/>
        </p:nvPicPr>
        <p:blipFill>
          <a:blip r:embed="rId4" cstate="print"/>
          <a:srcRect/>
          <a:stretch>
            <a:fillRect/>
          </a:stretch>
        </p:blipFill>
        <p:spPr bwMode="auto">
          <a:xfrm>
            <a:off x="0" y="1371600"/>
            <a:ext cx="9144000" cy="5486400"/>
          </a:xfrm>
          <a:prstGeom prst="rect">
            <a:avLst/>
          </a:prstGeom>
          <a:noFill/>
        </p:spPr>
      </p:pic>
      <p:sp>
        <p:nvSpPr>
          <p:cNvPr id="6" name="TextBox 5"/>
          <p:cNvSpPr txBox="1"/>
          <p:nvPr/>
        </p:nvSpPr>
        <p:spPr>
          <a:xfrm>
            <a:off x="381000" y="533400"/>
            <a:ext cx="5687134" cy="584775"/>
          </a:xfrm>
          <a:prstGeom prst="rect">
            <a:avLst/>
          </a:prstGeom>
          <a:noFill/>
        </p:spPr>
        <p:txBody>
          <a:bodyPr wrap="none" rtlCol="0">
            <a:spAutoFit/>
          </a:bodyPr>
          <a:lstStyle/>
          <a:p>
            <a:r>
              <a:rPr lang="en-IN" sz="3200" dirty="0" smtClean="0"/>
              <a:t>Junior Rock Band Svar Vandana</a:t>
            </a:r>
            <a:endParaRPr lang="en-IN" sz="3200" dirty="0"/>
          </a:p>
        </p:txBody>
      </p:sp>
      <p:sp>
        <p:nvSpPr>
          <p:cNvPr id="7" name="Right Arrow 6">
            <a:hlinkClick r:id="" action="ppaction://hlinkshowjump?jump=nextslide"/>
          </p:cNvPr>
          <p:cNvSpPr/>
          <p:nvPr/>
        </p:nvSpPr>
        <p:spPr>
          <a:xfrm>
            <a:off x="72390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Arrow 7">
            <a:hlinkClick r:id="" action="ppaction://hlinkshowjump?jump=previousslide"/>
          </p:cNvPr>
          <p:cNvSpPr/>
          <p:nvPr/>
        </p:nvSpPr>
        <p:spPr>
          <a:xfrm>
            <a:off x="77724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ction Button: Home 8">
            <a:hlinkClick r:id="rId5" action="ppaction://hlinksldjump" highlightClick="1"/>
          </p:cNvPr>
          <p:cNvSpPr/>
          <p:nvPr/>
        </p:nvSpPr>
        <p:spPr>
          <a:xfrm>
            <a:off x="8458200" y="6248400"/>
            <a:ext cx="685800" cy="609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7010400"/>
          </a:xfrm>
        </p:spPr>
      </p:pic>
      <p:pic>
        <p:nvPicPr>
          <p:cNvPr id="5" name="Picture 4" descr="logo.png"/>
          <p:cNvPicPr>
            <a:picLocks noChangeAspect="1"/>
          </p:cNvPicPr>
          <p:nvPr/>
        </p:nvPicPr>
        <p:blipFill>
          <a:blip r:embed="rId3" cstate="print"/>
          <a:stretch>
            <a:fillRect/>
          </a:stretch>
        </p:blipFill>
        <p:spPr>
          <a:xfrm>
            <a:off x="6917021" y="1"/>
            <a:ext cx="2226980" cy="1447799"/>
          </a:xfrm>
          <a:prstGeom prst="rect">
            <a:avLst/>
          </a:prstGeom>
        </p:spPr>
      </p:pic>
      <p:sp>
        <p:nvSpPr>
          <p:cNvPr id="6" name="Rectangle 5"/>
          <p:cNvSpPr/>
          <p:nvPr/>
        </p:nvSpPr>
        <p:spPr>
          <a:xfrm>
            <a:off x="4479637" y="2967335"/>
            <a:ext cx="184730" cy="923330"/>
          </a:xfrm>
          <a:prstGeom prst="rect">
            <a:avLst/>
          </a:prstGeom>
          <a:noFill/>
        </p:spPr>
        <p:txBody>
          <a:bodyPr wrap="none" lIns="91440" tIns="45720" rIns="91440" bIns="45720">
            <a:spAutoFit/>
          </a:bodyPr>
          <a:lstStyle/>
          <a:p>
            <a:pPr algn="ctr"/>
            <a:endParaRPr lang="en-US" sz="5400" i="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7" name="Rectangle 6"/>
          <p:cNvSpPr/>
          <p:nvPr/>
        </p:nvSpPr>
        <p:spPr>
          <a:xfrm>
            <a:off x="762000" y="304800"/>
            <a:ext cx="6019800" cy="584775"/>
          </a:xfrm>
          <a:prstGeom prst="rect">
            <a:avLst/>
          </a:prstGeom>
        </p:spPr>
        <p:txBody>
          <a:bodyPr wrap="square">
            <a:spAutoFit/>
          </a:bodyPr>
          <a:lstStyle/>
          <a:p>
            <a:pPr algn="ctr"/>
            <a:r>
              <a:rPr lang="en-US" sz="3200"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YOUR INPUTS &amp; SUGGESTIONS</a:t>
            </a:r>
            <a:endParaRPr lang="en-US" sz="3200"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TextBox 9"/>
          <p:cNvSpPr txBox="1"/>
          <p:nvPr/>
        </p:nvSpPr>
        <p:spPr>
          <a:xfrm>
            <a:off x="0" y="3995678"/>
            <a:ext cx="9144000" cy="646331"/>
          </a:xfrm>
          <a:prstGeom prst="rect">
            <a:avLst/>
          </a:prstGeom>
          <a:noFill/>
        </p:spPr>
        <p:txBody>
          <a:bodyPr wrap="square" rtlCol="0">
            <a:spAutoFit/>
          </a:bodyPr>
          <a:lstStyle/>
          <a:p>
            <a:r>
              <a:rPr lang="en-IN" dirty="0" smtClean="0"/>
              <a:t> </a:t>
            </a:r>
          </a:p>
          <a:p>
            <a:endParaRPr lang="en-IN" dirty="0"/>
          </a:p>
        </p:txBody>
      </p:sp>
      <p:sp>
        <p:nvSpPr>
          <p:cNvPr id="12" name="Right Arrow 11">
            <a:hlinkClick r:id="" action="ppaction://hlinkshowjump?jump=nextslide"/>
          </p:cNvPr>
          <p:cNvSpPr/>
          <p:nvPr/>
        </p:nvSpPr>
        <p:spPr>
          <a:xfrm>
            <a:off x="7086600" y="6373368"/>
            <a:ext cx="521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Left Arrow 13">
            <a:hlinkClick r:id="" action="ppaction://hlinkshowjump?jump=previousslide"/>
          </p:cNvPr>
          <p:cNvSpPr/>
          <p:nvPr/>
        </p:nvSpPr>
        <p:spPr>
          <a:xfrm>
            <a:off x="7696200" y="6373368"/>
            <a:ext cx="53340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ction Button: Home 14">
            <a:hlinkClick r:id="rId4" action="ppaction://hlinksldjump" highlightClick="1"/>
          </p:cNvPr>
          <p:cNvSpPr/>
          <p:nvPr/>
        </p:nvSpPr>
        <p:spPr>
          <a:xfrm>
            <a:off x="8458200" y="6348984"/>
            <a:ext cx="509016" cy="5090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14400" y="1981200"/>
            <a:ext cx="8043549" cy="1631216"/>
          </a:xfrm>
          <a:prstGeom prst="rect">
            <a:avLst/>
          </a:prstGeom>
          <a:noFill/>
        </p:spPr>
        <p:txBody>
          <a:bodyPr wrap="none" rtlCol="0">
            <a:spAutoFit/>
          </a:bodyPr>
          <a:lstStyle/>
          <a:p>
            <a:r>
              <a:rPr lang="en-IN" dirty="0" smtClean="0"/>
              <a:t> </a:t>
            </a:r>
            <a:r>
              <a:rPr lang="en-IN" sz="2000" dirty="0" smtClean="0"/>
              <a:t>Your inputs and suggestions are invaluable to us and feel free to give us</a:t>
            </a:r>
          </a:p>
          <a:p>
            <a:r>
              <a:rPr lang="en-IN" sz="2000" dirty="0" smtClean="0"/>
              <a:t>the same to help us improve further and come up to your expectations.</a:t>
            </a:r>
          </a:p>
          <a:p>
            <a:r>
              <a:rPr lang="en-IN" sz="2000" dirty="0" smtClean="0"/>
              <a:t>You may write email to our Chairman </a:t>
            </a:r>
            <a:r>
              <a:rPr lang="en-IN" sz="2000" dirty="0" err="1" smtClean="0"/>
              <a:t>Mr.Sanjay</a:t>
            </a:r>
            <a:r>
              <a:rPr lang="en-IN" sz="2000" dirty="0" smtClean="0"/>
              <a:t> Sarda at</a:t>
            </a:r>
          </a:p>
          <a:p>
            <a:r>
              <a:rPr lang="en-IN" sz="2000" dirty="0" smtClean="0">
                <a:hlinkClick r:id="rId5"/>
              </a:rPr>
              <a:t>sanjay@swarvandana.com</a:t>
            </a:r>
            <a:endParaRPr lang="en-IN" sz="2000" dirty="0" smtClean="0"/>
          </a:p>
          <a:p>
            <a:r>
              <a:rPr lang="en-IN" sz="2000" dirty="0" smtClean="0"/>
              <a:t>Or call him at 7838330700/ 9958027555.</a:t>
            </a:r>
            <a:endParaRPr lang="en-IN" sz="2000" dirty="0"/>
          </a:p>
        </p:txBody>
      </p:sp>
      <p:sp>
        <p:nvSpPr>
          <p:cNvPr id="16" name="TextBox 15"/>
          <p:cNvSpPr txBox="1"/>
          <p:nvPr/>
        </p:nvSpPr>
        <p:spPr>
          <a:xfrm>
            <a:off x="1143000" y="4419600"/>
            <a:ext cx="7117654" cy="1015663"/>
          </a:xfrm>
          <a:prstGeom prst="rect">
            <a:avLst/>
          </a:prstGeom>
          <a:noFill/>
        </p:spPr>
        <p:txBody>
          <a:bodyPr wrap="none" rtlCol="0">
            <a:spAutoFit/>
          </a:bodyPr>
          <a:lstStyle/>
          <a:p>
            <a:r>
              <a:rPr lang="en-IN" sz="2000" dirty="0" smtClean="0"/>
              <a:t>Similarly your words of encouragement and Testimonials and </a:t>
            </a:r>
          </a:p>
          <a:p>
            <a:r>
              <a:rPr lang="en-IN" sz="2000" dirty="0" smtClean="0"/>
              <a:t>Acknowledgments make our whole effort worthwhile and we feel</a:t>
            </a:r>
          </a:p>
          <a:p>
            <a:r>
              <a:rPr lang="en-IN" sz="2000" dirty="0" smtClean="0"/>
              <a:t> inspired and motivated by them so please give these as well.</a:t>
            </a:r>
            <a:endParaRPr lang="en-I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p:cNvPicPr>
            <a:picLocks noChangeAspect="1"/>
          </p:cNvPicPr>
          <p:nvPr/>
        </p:nvPicPr>
        <p:blipFill>
          <a:blip r:embed="rId2" cstate="print"/>
          <a:stretch>
            <a:fillRect/>
          </a:stretch>
        </p:blipFill>
        <p:spPr>
          <a:xfrm>
            <a:off x="2057400" y="1600200"/>
            <a:ext cx="5241784" cy="3048000"/>
          </a:xfrm>
          <a:prstGeom prst="rect">
            <a:avLst/>
          </a:prstGeom>
        </p:spPr>
      </p:pic>
      <p:pic>
        <p:nvPicPr>
          <p:cNvPr id="3" name="Picture 2" descr="bg_img1.jpg"/>
          <p:cNvPicPr>
            <a:picLocks noChangeAspect="1"/>
          </p:cNvPicPr>
          <p:nvPr/>
        </p:nvPicPr>
        <p:blipFill>
          <a:blip r:embed="rId3" cstate="print"/>
          <a:stretch>
            <a:fillRect/>
          </a:stretch>
        </p:blipFill>
        <p:spPr>
          <a:xfrm>
            <a:off x="0" y="0"/>
            <a:ext cx="9144000" cy="6858000"/>
          </a:xfrm>
          <a:prstGeom prst="rect">
            <a:avLst/>
          </a:prstGeom>
        </p:spPr>
      </p:pic>
      <p:pic>
        <p:nvPicPr>
          <p:cNvPr id="5" name="Picture 4" descr="logo.png"/>
          <p:cNvPicPr>
            <a:picLocks noChangeAspect="1"/>
          </p:cNvPicPr>
          <p:nvPr/>
        </p:nvPicPr>
        <p:blipFill>
          <a:blip r:embed="rId2" cstate="print"/>
          <a:stretch>
            <a:fillRect/>
          </a:stretch>
        </p:blipFill>
        <p:spPr>
          <a:xfrm>
            <a:off x="1981200" y="1600200"/>
            <a:ext cx="5372827" cy="3124200"/>
          </a:xfrm>
          <a:prstGeom prst="rect">
            <a:avLst/>
          </a:prstGeom>
        </p:spPr>
      </p:pic>
      <p:sp>
        <p:nvSpPr>
          <p:cNvPr id="6" name="TextBox 5"/>
          <p:cNvSpPr txBox="1"/>
          <p:nvPr/>
        </p:nvSpPr>
        <p:spPr>
          <a:xfrm>
            <a:off x="3505200" y="914400"/>
            <a:ext cx="2667000" cy="646331"/>
          </a:xfrm>
          <a:prstGeom prst="rect">
            <a:avLst/>
          </a:prstGeom>
          <a:noFill/>
        </p:spPr>
        <p:txBody>
          <a:bodyPr wrap="square" rtlCol="0">
            <a:spAutoFit/>
          </a:bodyPr>
          <a:lstStyle/>
          <a:p>
            <a:pPr algn="ctr"/>
            <a:r>
              <a:rPr lang="en-IN" sz="3600" dirty="0" smtClean="0"/>
              <a:t>THANK YOU</a:t>
            </a:r>
            <a:endParaRPr lang="en-IN"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6858000"/>
          </a:xfrm>
        </p:spPr>
      </p:pic>
      <p:pic>
        <p:nvPicPr>
          <p:cNvPr id="5" name="Picture 4" descr="logo.png"/>
          <p:cNvPicPr>
            <a:picLocks noChangeAspect="1"/>
          </p:cNvPicPr>
          <p:nvPr/>
        </p:nvPicPr>
        <p:blipFill>
          <a:blip r:embed="rId3" cstate="print"/>
          <a:stretch>
            <a:fillRect/>
          </a:stretch>
        </p:blipFill>
        <p:spPr>
          <a:xfrm>
            <a:off x="7010400" y="1"/>
            <a:ext cx="2361772" cy="1373327"/>
          </a:xfrm>
          <a:prstGeom prst="rect">
            <a:avLst/>
          </a:prstGeom>
        </p:spPr>
      </p:pic>
      <p:sp>
        <p:nvSpPr>
          <p:cNvPr id="7" name="Rectangle 6"/>
          <p:cNvSpPr/>
          <p:nvPr/>
        </p:nvSpPr>
        <p:spPr>
          <a:xfrm>
            <a:off x="381000" y="0"/>
            <a:ext cx="4892879"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Multiple centers</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graphicFrame>
        <p:nvGraphicFramePr>
          <p:cNvPr id="8" name="Diagram 7"/>
          <p:cNvGraphicFramePr/>
          <p:nvPr/>
        </p:nvGraphicFramePr>
        <p:xfrm>
          <a:off x="179512" y="908720"/>
          <a:ext cx="6768752" cy="5771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g_img1.jpg"/>
          <p:cNvPicPr>
            <a:picLocks noGrp="1" noChangeAspect="1"/>
          </p:cNvPicPr>
          <p:nvPr>
            <p:ph idx="1"/>
          </p:nvPr>
        </p:nvPicPr>
        <p:blipFill>
          <a:blip r:embed="rId3" cstate="print"/>
          <a:stretch>
            <a:fillRect/>
          </a:stretch>
        </p:blipFill>
        <p:spPr>
          <a:xfrm>
            <a:off x="0" y="0"/>
            <a:ext cx="9144000" cy="6858000"/>
          </a:xfrm>
        </p:spPr>
      </p:pic>
      <p:sp>
        <p:nvSpPr>
          <p:cNvPr id="5" name="Rectangle 4"/>
          <p:cNvSpPr/>
          <p:nvPr/>
        </p:nvSpPr>
        <p:spPr>
          <a:xfrm>
            <a:off x="228600" y="0"/>
            <a:ext cx="5989139" cy="707886"/>
          </a:xfrm>
          <a:prstGeom prst="rect">
            <a:avLst/>
          </a:prstGeom>
          <a:noFill/>
        </p:spPr>
        <p:txBody>
          <a:bodyPr wrap="square" lIns="91440" tIns="45720" rIns="91440" bIns="45720">
            <a:spAutoFit/>
          </a:bodyPr>
          <a:lstStyle/>
          <a:p>
            <a:pPr algn="ctr"/>
            <a:r>
              <a:rPr lang="en-US" sz="4000" dirty="0" smtClean="0"/>
              <a:t>OUR VISION AND MISSION:</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 name="Picture 5" descr="logo.png"/>
          <p:cNvPicPr>
            <a:picLocks noChangeAspect="1"/>
          </p:cNvPicPr>
          <p:nvPr/>
        </p:nvPicPr>
        <p:blipFill>
          <a:blip r:embed="rId4" cstate="print"/>
          <a:stretch>
            <a:fillRect/>
          </a:stretch>
        </p:blipFill>
        <p:spPr>
          <a:xfrm>
            <a:off x="7740352" y="0"/>
            <a:ext cx="1368152" cy="980728"/>
          </a:xfrm>
          <a:prstGeom prst="rect">
            <a:avLst/>
          </a:prstGeom>
        </p:spPr>
      </p:pic>
      <p:sp>
        <p:nvSpPr>
          <p:cNvPr id="7" name="Rectangle 6"/>
          <p:cNvSpPr/>
          <p:nvPr/>
        </p:nvSpPr>
        <p:spPr>
          <a:xfrm>
            <a:off x="0" y="908720"/>
            <a:ext cx="9144000" cy="5724644"/>
          </a:xfrm>
          <a:prstGeom prst="rect">
            <a:avLst/>
          </a:prstGeom>
        </p:spPr>
        <p:txBody>
          <a:bodyPr wrap="square">
            <a:spAutoFit/>
          </a:bodyPr>
          <a:lstStyle/>
          <a:p>
            <a:pPr lvl="0" fontAlgn="base">
              <a:spcBef>
                <a:spcPct val="0"/>
              </a:spcBef>
              <a:spcAft>
                <a:spcPct val="0"/>
              </a:spcAft>
            </a:pPr>
            <a:r>
              <a:rPr lang="en-US" dirty="0" smtClean="0">
                <a:latin typeface="Cambria" pitchFamily="18" charset="0"/>
                <a:ea typeface="Batang" pitchFamily="18" charset="-127"/>
                <a:cs typeface="Times New Roman" pitchFamily="18" charset="0"/>
              </a:rPr>
              <a:t>Present environment- Overall decaying of Indian values, rampart corruption, crime and aggression ,dearth of role models,</a:t>
            </a:r>
            <a:r>
              <a:rPr lang="en-US" dirty="0" smtClean="0">
                <a:latin typeface="Cambria" pitchFamily="18" charset="0"/>
                <a:ea typeface="Calibri" pitchFamily="34" charset="0"/>
                <a:cs typeface="Garamond" pitchFamily="18" charset="0"/>
              </a:rPr>
              <a:t> tough academics, peer pressure, nuclear families with working parents,</a:t>
            </a:r>
            <a:r>
              <a:rPr lang="en-US" dirty="0" smtClean="0">
                <a:latin typeface="Cambria" pitchFamily="18" charset="0"/>
                <a:ea typeface="Batang" pitchFamily="18" charset="-127"/>
                <a:cs typeface="Times New Roman" pitchFamily="18" charset="0"/>
              </a:rPr>
              <a:t> ruthless competition, stressful work environment, demanding schedules and challenges of living in a metro.</a:t>
            </a:r>
            <a:endParaRPr lang="en-US" dirty="0" smtClean="0">
              <a:latin typeface="Cambria" pitchFamily="18" charset="0"/>
              <a:ea typeface="Calibri" pitchFamily="34" charset="0"/>
              <a:cs typeface="Garamond" pitchFamily="18" charset="0"/>
            </a:endParaRPr>
          </a:p>
          <a:p>
            <a:pPr lvl="0" fontAlgn="base">
              <a:spcBef>
                <a:spcPct val="0"/>
              </a:spcBef>
              <a:spcAft>
                <a:spcPct val="0"/>
              </a:spcAft>
            </a:pPr>
            <a:endParaRPr lang="en-US" dirty="0" smtClean="0">
              <a:latin typeface="Cambria" pitchFamily="18" charset="0"/>
              <a:ea typeface="Batang" pitchFamily="18" charset="-127"/>
              <a:cs typeface="Times New Roman" pitchFamily="18" charset="0"/>
            </a:endParaRPr>
          </a:p>
          <a:p>
            <a:pPr lvl="0" fontAlgn="base">
              <a:spcBef>
                <a:spcPct val="0"/>
              </a:spcBef>
              <a:spcAft>
                <a:spcPct val="0"/>
              </a:spcAft>
            </a:pPr>
            <a:r>
              <a:rPr lang="en-US" dirty="0" smtClean="0">
                <a:latin typeface="Cambria" pitchFamily="18" charset="0"/>
                <a:ea typeface="Batang" pitchFamily="18" charset="-127"/>
                <a:cs typeface="Times New Roman" pitchFamily="18" charset="0"/>
              </a:rPr>
              <a:t>Effect on our minds- Our generation is confused and lost and vulnerable to many stress and lifestyle related problems.</a:t>
            </a:r>
            <a:endParaRPr lang="en-US" dirty="0" smtClean="0">
              <a:latin typeface="Arial" pitchFamily="34" charset="0"/>
              <a:cs typeface="Arial" pitchFamily="34" charset="0"/>
            </a:endParaRPr>
          </a:p>
          <a:p>
            <a:pPr lvl="0" eaLnBrk="0" fontAlgn="base" hangingPunct="0">
              <a:spcBef>
                <a:spcPct val="0"/>
              </a:spcBef>
              <a:spcAft>
                <a:spcPct val="0"/>
              </a:spcAft>
            </a:pPr>
            <a:r>
              <a:rPr lang="en-US" dirty="0" smtClean="0">
                <a:latin typeface="Cambria" pitchFamily="18" charset="0"/>
                <a:ea typeface="Batang" pitchFamily="18" charset="-127"/>
                <a:cs typeface="Times New Roman" pitchFamily="18" charset="0"/>
              </a:rPr>
              <a:t>     </a:t>
            </a:r>
          </a:p>
          <a:p>
            <a:pPr lvl="0" eaLnBrk="0" fontAlgn="base" hangingPunct="0">
              <a:spcBef>
                <a:spcPct val="0"/>
              </a:spcBef>
              <a:spcAft>
                <a:spcPct val="0"/>
              </a:spcAft>
            </a:pPr>
            <a:r>
              <a:rPr lang="en-US" dirty="0" smtClean="0">
                <a:latin typeface="Cambria" pitchFamily="18" charset="0"/>
                <a:ea typeface="Batang" pitchFamily="18" charset="-127"/>
                <a:cs typeface="Times New Roman" pitchFamily="18" charset="0"/>
              </a:rPr>
              <a:t>Our Belief- Music &amp; Dance is the one solace that they can rely upon and which will give them inner strength, self discipline and a sense of achievement, creativity and positivity.</a:t>
            </a:r>
          </a:p>
          <a:p>
            <a:pPr lvl="0" eaLnBrk="0" fontAlgn="base" hangingPunct="0">
              <a:spcBef>
                <a:spcPct val="0"/>
              </a:spcBef>
              <a:spcAft>
                <a:spcPct val="0"/>
              </a:spcAft>
            </a:pPr>
            <a:endParaRPr lang="en-US" dirty="0" smtClean="0">
              <a:latin typeface="Cambria" pitchFamily="18" charset="0"/>
              <a:ea typeface="Batang" pitchFamily="18" charset="-127"/>
              <a:cs typeface="Times New Roman" pitchFamily="18" charset="0"/>
            </a:endParaRPr>
          </a:p>
          <a:p>
            <a:pPr lvl="0" eaLnBrk="0" fontAlgn="base" hangingPunct="0">
              <a:spcBef>
                <a:spcPct val="0"/>
              </a:spcBef>
              <a:spcAft>
                <a:spcPct val="0"/>
              </a:spcAft>
            </a:pPr>
            <a:r>
              <a:rPr lang="en-US" b="1" dirty="0" smtClean="0">
                <a:solidFill>
                  <a:srgbClr val="0070C0"/>
                </a:solidFill>
                <a:latin typeface="Cambria" pitchFamily="18" charset="0"/>
                <a:ea typeface="Batang" pitchFamily="18" charset="-127"/>
                <a:cs typeface="Times New Roman" pitchFamily="18" charset="0"/>
              </a:rPr>
              <a:t>Our Mission </a:t>
            </a:r>
            <a:r>
              <a:rPr lang="en-US" i="1" dirty="0" smtClean="0">
                <a:latin typeface="Cambria" pitchFamily="18" charset="0"/>
                <a:ea typeface="Batang" pitchFamily="18" charset="-127"/>
                <a:cs typeface="Times New Roman" pitchFamily="18" charset="0"/>
              </a:rPr>
              <a:t>– </a:t>
            </a:r>
            <a:r>
              <a:rPr lang="en-US" dirty="0" smtClean="0">
                <a:latin typeface="Cambria" pitchFamily="18" charset="0"/>
                <a:ea typeface="Batang" pitchFamily="18" charset="-127"/>
                <a:cs typeface="Times New Roman" pitchFamily="18" charset="0"/>
              </a:rPr>
              <a:t>To provide Music Academies to the young generation and also their parents and grand parents to experience the rich tradition of Music &amp; Dance where by the exposure to the rich heritage of India they can give expression to their latent talent and creativity. </a:t>
            </a:r>
            <a:endParaRPr lang="en-US" dirty="0" smtClean="0">
              <a:latin typeface="Cambria" pitchFamily="18" charset="0"/>
              <a:ea typeface="Calibri" pitchFamily="34" charset="0"/>
              <a:cs typeface="Times New Roman" pitchFamily="18" charset="0"/>
            </a:endParaRPr>
          </a:p>
          <a:p>
            <a:pPr lvl="0" eaLnBrk="0" fontAlgn="base" hangingPunct="0">
              <a:spcBef>
                <a:spcPct val="0"/>
              </a:spcBef>
              <a:spcAft>
                <a:spcPct val="0"/>
              </a:spcAft>
            </a:pPr>
            <a:r>
              <a:rPr lang="en-US" dirty="0" smtClean="0">
                <a:latin typeface="Cambria" pitchFamily="18" charset="0"/>
                <a:ea typeface="Calibri" pitchFamily="34" charset="0"/>
                <a:cs typeface="Times New Roman" pitchFamily="18" charset="0"/>
              </a:rPr>
              <a:t> </a:t>
            </a:r>
          </a:p>
          <a:p>
            <a:pPr lvl="0" eaLnBrk="0" fontAlgn="base" hangingPunct="0">
              <a:spcBef>
                <a:spcPct val="0"/>
              </a:spcBef>
              <a:spcAft>
                <a:spcPct val="0"/>
              </a:spcAft>
            </a:pPr>
            <a:r>
              <a:rPr lang="en-US" b="1" dirty="0" smtClean="0">
                <a:solidFill>
                  <a:srgbClr val="0070C0"/>
                </a:solidFill>
                <a:latin typeface="Cambria" pitchFamily="18" charset="0"/>
                <a:cs typeface="Times New Roman" pitchFamily="18" charset="0"/>
              </a:rPr>
              <a:t>Our Vision-</a:t>
            </a:r>
            <a:r>
              <a:rPr lang="en-US" b="1" dirty="0" smtClean="0">
                <a:solidFill>
                  <a:srgbClr val="0070C0"/>
                </a:solidFill>
                <a:latin typeface="Cambria" pitchFamily="18" charset="0"/>
                <a:ea typeface="Batang" pitchFamily="18" charset="-127"/>
                <a:cs typeface="Times New Roman" pitchFamily="18" charset="0"/>
              </a:rPr>
              <a:t> </a:t>
            </a:r>
            <a:r>
              <a:rPr lang="en-US" dirty="0" smtClean="0">
                <a:latin typeface="Cambria" pitchFamily="18" charset="0"/>
                <a:ea typeface="Batang" pitchFamily="18" charset="-127"/>
                <a:cs typeface="Times New Roman" pitchFamily="18" charset="0"/>
              </a:rPr>
              <a:t>Our Music Academies will become </a:t>
            </a:r>
            <a:r>
              <a:rPr lang="en-US" sz="2400" dirty="0" smtClean="0">
                <a:solidFill>
                  <a:srgbClr val="FF0000"/>
                </a:solidFill>
                <a:latin typeface="Cambria" pitchFamily="18" charset="0"/>
                <a:ea typeface="Batang" pitchFamily="18" charset="-127"/>
                <a:cs typeface="Times New Roman" pitchFamily="18" charset="0"/>
              </a:rPr>
              <a:t>Happiness Centers </a:t>
            </a:r>
            <a:r>
              <a:rPr lang="en-US" dirty="0" smtClean="0">
                <a:latin typeface="Cambria" pitchFamily="18" charset="0"/>
                <a:ea typeface="Batang" pitchFamily="18" charset="-127"/>
                <a:cs typeface="Times New Roman" pitchFamily="18" charset="0"/>
              </a:rPr>
              <a:t>for children, youngsters, stressed out executives, homemakers and senior citizens.</a:t>
            </a:r>
          </a:p>
          <a:p>
            <a:pPr lvl="0" eaLnBrk="0" fontAlgn="base" hangingPunct="0">
              <a:spcBef>
                <a:spcPct val="0"/>
              </a:spcBef>
              <a:spcAft>
                <a:spcPct val="0"/>
              </a:spcAft>
            </a:pPr>
            <a:endParaRPr lang="en-US" dirty="0" smtClean="0">
              <a:latin typeface="Cambria" pitchFamily="18" charset="0"/>
              <a:cs typeface="Times New Roman" pitchFamily="18" charset="0"/>
            </a:endParaRPr>
          </a:p>
          <a:p>
            <a:pPr lvl="0" eaLnBrk="0" fontAlgn="base" hangingPunct="0">
              <a:spcBef>
                <a:spcPct val="0"/>
              </a:spcBef>
              <a:spcAft>
                <a:spcPct val="0"/>
              </a:spcAft>
            </a:pPr>
            <a:r>
              <a:rPr lang="en-US" b="1" dirty="0" smtClean="0">
                <a:solidFill>
                  <a:schemeClr val="tx2"/>
                </a:solidFill>
                <a:latin typeface="Cambria" pitchFamily="18" charset="0"/>
                <a:cs typeface="Times New Roman" pitchFamily="18" charset="0"/>
              </a:rPr>
              <a:t>Our Plan </a:t>
            </a:r>
            <a:r>
              <a:rPr lang="en-US" dirty="0" smtClean="0">
                <a:latin typeface="Cambria" pitchFamily="18" charset="0"/>
                <a:cs typeface="Times New Roman" pitchFamily="18" charset="0"/>
              </a:rPr>
              <a:t>– For a wider reach in the minimum possible time, we plan to open and operate Multiple Centers  for which we are selecting interested Franchise Partners.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g_img1.jpg"/>
          <p:cNvPicPr>
            <a:picLocks noGrp="1" noChangeAspect="1"/>
          </p:cNvPicPr>
          <p:nvPr>
            <p:ph idx="1"/>
          </p:nvPr>
        </p:nvPicPr>
        <p:blipFill>
          <a:blip r:embed="rId2" cstate="print"/>
          <a:stretch>
            <a:fillRect/>
          </a:stretch>
        </p:blipFill>
        <p:spPr>
          <a:xfrm>
            <a:off x="0" y="0"/>
            <a:ext cx="9144000" cy="6858000"/>
          </a:xfrm>
        </p:spPr>
      </p:pic>
      <p:pic>
        <p:nvPicPr>
          <p:cNvPr id="5" name="Picture 4" descr="logo.png"/>
          <p:cNvPicPr>
            <a:picLocks noChangeAspect="1"/>
          </p:cNvPicPr>
          <p:nvPr/>
        </p:nvPicPr>
        <p:blipFill>
          <a:blip r:embed="rId3" cstate="print"/>
          <a:stretch>
            <a:fillRect/>
          </a:stretch>
        </p:blipFill>
        <p:spPr>
          <a:xfrm>
            <a:off x="6705600" y="0"/>
            <a:ext cx="2438400" cy="1557867"/>
          </a:xfrm>
          <a:prstGeom prst="rect">
            <a:avLst/>
          </a:prstGeom>
        </p:spPr>
      </p:pic>
      <p:sp>
        <p:nvSpPr>
          <p:cNvPr id="6" name="Oval 5"/>
          <p:cNvSpPr/>
          <p:nvPr/>
        </p:nvSpPr>
        <p:spPr>
          <a:xfrm>
            <a:off x="3352800" y="2514600"/>
            <a:ext cx="23622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Management</a:t>
            </a:r>
          </a:p>
          <a:p>
            <a:pPr algn="ctr"/>
            <a:r>
              <a:rPr lang="en-US" sz="2000" b="1" i="1" dirty="0" smtClean="0">
                <a:solidFill>
                  <a:schemeClr val="tx1"/>
                </a:solidFill>
              </a:rPr>
              <a:t>Team</a:t>
            </a:r>
            <a:endParaRPr lang="en-US" sz="2000" b="1" i="1" dirty="0">
              <a:solidFill>
                <a:schemeClr val="tx1"/>
              </a:solidFill>
            </a:endParaRPr>
          </a:p>
        </p:txBody>
      </p:sp>
      <p:pic>
        <p:nvPicPr>
          <p:cNvPr id="9" name="Content Placeholder 3" descr="page1_img1.jpg"/>
          <p:cNvPicPr>
            <a:picLocks noChangeAspect="1"/>
          </p:cNvPicPr>
          <p:nvPr/>
        </p:nvPicPr>
        <p:blipFill>
          <a:blip r:embed="rId4" cstate="print"/>
          <a:stretch>
            <a:fillRect/>
          </a:stretch>
        </p:blipFill>
        <p:spPr>
          <a:xfrm>
            <a:off x="381000" y="12954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page1_img3.jpg"/>
          <p:cNvPicPr>
            <a:picLocks noChangeAspect="1"/>
          </p:cNvPicPr>
          <p:nvPr/>
        </p:nvPicPr>
        <p:blipFill>
          <a:blip r:embed="rId5" cstate="print"/>
          <a:stretch>
            <a:fillRect/>
          </a:stretch>
        </p:blipFill>
        <p:spPr>
          <a:xfrm>
            <a:off x="3200400" y="2286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page1_img2.jpg"/>
          <p:cNvPicPr>
            <a:picLocks noChangeAspect="1"/>
          </p:cNvPicPr>
          <p:nvPr/>
        </p:nvPicPr>
        <p:blipFill>
          <a:blip r:embed="rId6" cstate="print"/>
          <a:stretch>
            <a:fillRect/>
          </a:stretch>
        </p:blipFill>
        <p:spPr>
          <a:xfrm>
            <a:off x="6400800" y="2057400"/>
            <a:ext cx="2286000" cy="158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pic.jpg"/>
          <p:cNvPicPr>
            <a:picLocks noChangeAspect="1"/>
          </p:cNvPicPr>
          <p:nvPr/>
        </p:nvPicPr>
        <p:blipFill>
          <a:blip r:embed="rId7" cstate="print"/>
          <a:stretch>
            <a:fillRect/>
          </a:stretch>
        </p:blipFill>
        <p:spPr>
          <a:xfrm>
            <a:off x="6172200" y="4267200"/>
            <a:ext cx="2298700" cy="1638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3" name="Straight Arrow Connector 12"/>
          <p:cNvCxnSpPr>
            <a:stCxn id="6" idx="0"/>
          </p:cNvCxnSpPr>
          <p:nvPr/>
        </p:nvCxnSpPr>
        <p:spPr>
          <a:xfrm flipH="1" flipV="1">
            <a:off x="4343402" y="1828800"/>
            <a:ext cx="190498"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362200" y="2667000"/>
            <a:ext cx="990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6"/>
          </p:cNvCxnSpPr>
          <p:nvPr/>
        </p:nvCxnSpPr>
        <p:spPr>
          <a:xfrm flipV="1">
            <a:off x="5715000" y="335280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5"/>
            <a:endCxn id="12" idx="1"/>
          </p:cNvCxnSpPr>
          <p:nvPr/>
        </p:nvCxnSpPr>
        <p:spPr>
          <a:xfrm>
            <a:off x="5369064" y="4400783"/>
            <a:ext cx="1139773" cy="106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p:cNvCxnSpPr>
          <p:nvPr/>
        </p:nvCxnSpPr>
        <p:spPr>
          <a:xfrm flipH="1">
            <a:off x="2743200" y="4400783"/>
            <a:ext cx="955536" cy="133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4800600"/>
            <a:ext cx="19812" cy="438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43000" y="4191000"/>
            <a:ext cx="2132856"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Delhi- NCR</a:t>
            </a:r>
          </a:p>
          <a:p>
            <a:pPr algn="ctr"/>
            <a:r>
              <a:rPr lang="en-US" sz="2000" b="1" i="1" dirty="0" smtClean="0">
                <a:solidFill>
                  <a:schemeClr val="tx1"/>
                </a:solidFill>
              </a:rPr>
              <a:t> Franchisee</a:t>
            </a:r>
            <a:endParaRPr lang="en-US" sz="2000" b="1" i="1" dirty="0">
              <a:solidFill>
                <a:schemeClr val="tx1"/>
              </a:solidFill>
            </a:endParaRPr>
          </a:p>
        </p:txBody>
      </p:sp>
      <p:sp>
        <p:nvSpPr>
          <p:cNvPr id="25" name="Oval 24"/>
          <p:cNvSpPr/>
          <p:nvPr/>
        </p:nvSpPr>
        <p:spPr>
          <a:xfrm>
            <a:off x="3657600" y="5334000"/>
            <a:ext cx="1981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1"/>
                </a:solidFill>
              </a:rPr>
              <a:t>Pan India</a:t>
            </a:r>
          </a:p>
          <a:p>
            <a:pPr algn="ctr"/>
            <a:r>
              <a:rPr lang="en-US" sz="2000" b="1" i="1" dirty="0" smtClean="0">
                <a:solidFill>
                  <a:schemeClr val="tx1"/>
                </a:solidFill>
              </a:rPr>
              <a:t>Franchisee</a:t>
            </a:r>
            <a:endParaRPr lang="en-US" sz="2000" b="1" i="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endParaRPr lang="en-US" b="1" dirty="0" smtClean="0"/>
          </a:p>
          <a:p>
            <a:endParaRPr lang="en-US" b="1" dirty="0" smtClean="0"/>
          </a:p>
          <a:p>
            <a:endParaRPr lang="en-US" b="1" dirty="0" smtClean="0"/>
          </a:p>
        </p:txBody>
      </p:sp>
      <p:pic>
        <p:nvPicPr>
          <p:cNvPr id="6" name="Picture 5" descr="bg_img1.jpg"/>
          <p:cNvPicPr>
            <a:picLocks noChangeAspect="1"/>
          </p:cNvPicPr>
          <p:nvPr/>
        </p:nvPicPr>
        <p:blipFill>
          <a:blip r:embed="rId2" cstate="print"/>
          <a:stretch>
            <a:fillRect/>
          </a:stretch>
        </p:blipFill>
        <p:spPr>
          <a:xfrm>
            <a:off x="0" y="0"/>
            <a:ext cx="9144000" cy="6858000"/>
          </a:xfrm>
          <a:prstGeom prst="rect">
            <a:avLst/>
          </a:prstGeom>
        </p:spPr>
      </p:pic>
      <p:pic>
        <p:nvPicPr>
          <p:cNvPr id="7" name="Picture 6" descr="logo.png"/>
          <p:cNvPicPr>
            <a:picLocks noChangeAspect="1"/>
          </p:cNvPicPr>
          <p:nvPr/>
        </p:nvPicPr>
        <p:blipFill>
          <a:blip r:embed="rId3" cstate="print"/>
          <a:stretch>
            <a:fillRect/>
          </a:stretch>
        </p:blipFill>
        <p:spPr>
          <a:xfrm>
            <a:off x="6443996" y="0"/>
            <a:ext cx="2700004" cy="1676400"/>
          </a:xfrm>
          <a:prstGeom prst="rect">
            <a:avLst/>
          </a:prstGeom>
        </p:spPr>
      </p:pic>
      <p:sp>
        <p:nvSpPr>
          <p:cNvPr id="8" name="Rectangle 7"/>
          <p:cNvSpPr/>
          <p:nvPr/>
        </p:nvSpPr>
        <p:spPr>
          <a:xfrm>
            <a:off x="0" y="2743200"/>
            <a:ext cx="9144000" cy="3970318"/>
          </a:xfrm>
          <a:prstGeom prst="rect">
            <a:avLst/>
          </a:prstGeom>
        </p:spPr>
        <p:txBody>
          <a:bodyPr wrap="square">
            <a:spAutoFit/>
          </a:bodyPr>
          <a:lstStyle/>
          <a:p>
            <a:r>
              <a:rPr lang="en-US" sz="2800" b="1" dirty="0" err="1" smtClean="0"/>
              <a:t>Dr.Bipul</a:t>
            </a:r>
            <a:r>
              <a:rPr lang="en-US" sz="2800" b="1" dirty="0" smtClean="0"/>
              <a:t> Kumar Ray :-  </a:t>
            </a:r>
            <a:r>
              <a:rPr lang="en-US" sz="2800" dirty="0" smtClean="0"/>
              <a:t>is one of the finest </a:t>
            </a:r>
            <a:r>
              <a:rPr lang="en-US" sz="2800" dirty="0" err="1" smtClean="0"/>
              <a:t>santoor</a:t>
            </a:r>
            <a:r>
              <a:rPr lang="en-US" sz="2800" dirty="0" smtClean="0"/>
              <a:t> exponents of the country. Under the tutelage of </a:t>
            </a:r>
            <a:r>
              <a:rPr lang="en-US" sz="2800" dirty="0" err="1" smtClean="0"/>
              <a:t>Santoor</a:t>
            </a:r>
            <a:r>
              <a:rPr lang="en-US" sz="2800" dirty="0" smtClean="0"/>
              <a:t> maestro </a:t>
            </a:r>
            <a:r>
              <a:rPr lang="en-US" sz="2800" dirty="0" err="1" smtClean="0"/>
              <a:t>Pandit</a:t>
            </a:r>
            <a:r>
              <a:rPr lang="en-US" sz="2800" dirty="0" smtClean="0"/>
              <a:t> </a:t>
            </a:r>
            <a:r>
              <a:rPr lang="en-US" sz="2800" dirty="0" err="1" smtClean="0"/>
              <a:t>Bhajan</a:t>
            </a:r>
            <a:r>
              <a:rPr lang="en-US" sz="2800" dirty="0" smtClean="0"/>
              <a:t> </a:t>
            </a:r>
            <a:r>
              <a:rPr lang="en-US" sz="2800" dirty="0" err="1" smtClean="0"/>
              <a:t>Sopori</a:t>
            </a:r>
            <a:r>
              <a:rPr lang="en-US" sz="2800" dirty="0" smtClean="0"/>
              <a:t>, an outstanding exponent of "</a:t>
            </a:r>
            <a:r>
              <a:rPr lang="en-US" sz="2800" dirty="0" err="1" smtClean="0"/>
              <a:t>Sufiyana</a:t>
            </a:r>
            <a:r>
              <a:rPr lang="en-US" sz="2800" dirty="0" smtClean="0"/>
              <a:t> </a:t>
            </a:r>
            <a:r>
              <a:rPr lang="en-US" sz="2800" dirty="0" err="1" smtClean="0"/>
              <a:t>Gharana</a:t>
            </a:r>
            <a:r>
              <a:rPr lang="en-US" sz="2800" dirty="0" smtClean="0"/>
              <a:t>” of Kashmir, He has a Master and M. Phil degree in Classical vocal music and Doctorate (PhD) on </a:t>
            </a:r>
            <a:r>
              <a:rPr lang="en-US" sz="2800" dirty="0" err="1" smtClean="0"/>
              <a:t>Santoor</a:t>
            </a:r>
            <a:r>
              <a:rPr lang="en-US" sz="2800" dirty="0" smtClean="0"/>
              <a:t> from the University of Delhi. He is our Advisor and currently working on the therapeutic effect of Music on various stress related ailments. Svar Vandana will soon introduce Music Therapy sessions.</a:t>
            </a:r>
            <a:endParaRPr lang="en-US" sz="2800" dirty="0"/>
          </a:p>
        </p:txBody>
      </p:sp>
      <p:pic>
        <p:nvPicPr>
          <p:cNvPr id="9" name="Picture 8" descr="page1_img1.jpg"/>
          <p:cNvPicPr>
            <a:picLocks noChangeAspect="1"/>
          </p:cNvPicPr>
          <p:nvPr/>
        </p:nvPicPr>
        <p:blipFill>
          <a:blip r:embed="rId4" cstate="print"/>
          <a:stretch>
            <a:fillRect/>
          </a:stretch>
        </p:blipFill>
        <p:spPr>
          <a:xfrm>
            <a:off x="381000" y="914400"/>
            <a:ext cx="2286000" cy="158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b="1" dirty="0" smtClean="0"/>
          </a:p>
          <a:p>
            <a:endParaRPr lang="en-US" b="1" dirty="0" smtClean="0"/>
          </a:p>
          <a:p>
            <a:endParaRPr lang="en-US" b="1" dirty="0" smtClean="0"/>
          </a:p>
          <a:p>
            <a:endParaRPr lang="en-US" b="1" dirty="0" smtClean="0"/>
          </a:p>
        </p:txBody>
      </p:sp>
      <p:pic>
        <p:nvPicPr>
          <p:cNvPr id="6" name="Picture 5" descr="bg_img1.jpg"/>
          <p:cNvPicPr>
            <a:picLocks noChangeAspect="1"/>
          </p:cNvPicPr>
          <p:nvPr/>
        </p:nvPicPr>
        <p:blipFill>
          <a:blip r:embed="rId2" cstate="print"/>
          <a:stretch>
            <a:fillRect/>
          </a:stretch>
        </p:blipFill>
        <p:spPr>
          <a:xfrm>
            <a:off x="0" y="0"/>
            <a:ext cx="9144000" cy="6858000"/>
          </a:xfrm>
          <a:prstGeom prst="rect">
            <a:avLst/>
          </a:prstGeom>
        </p:spPr>
      </p:pic>
      <p:sp>
        <p:nvSpPr>
          <p:cNvPr id="7" name="Rectangle 6"/>
          <p:cNvSpPr/>
          <p:nvPr/>
        </p:nvSpPr>
        <p:spPr>
          <a:xfrm>
            <a:off x="0" y="2667000"/>
            <a:ext cx="9144000" cy="3477875"/>
          </a:xfrm>
          <a:prstGeom prst="rect">
            <a:avLst/>
          </a:prstGeom>
        </p:spPr>
        <p:txBody>
          <a:bodyPr wrap="square">
            <a:spAutoFit/>
          </a:bodyPr>
          <a:lstStyle/>
          <a:p>
            <a:r>
              <a:rPr lang="en-US" sz="2800" b="1" dirty="0" smtClean="0"/>
              <a:t>Sanjay Sarda </a:t>
            </a:r>
            <a:r>
              <a:rPr lang="en-US" sz="2400" b="1" dirty="0" smtClean="0"/>
              <a:t>:-</a:t>
            </a:r>
            <a:r>
              <a:rPr lang="en-US" sz="2400" dirty="0" smtClean="0"/>
              <a:t>B.Tech from B.I.T and Post Graduate from IIM Kolkata. Worked in several leading Corporates of India in various assignments in senior positions. After doing the corporate grind for 32 years, decided to follow a ‘</a:t>
            </a:r>
            <a:r>
              <a:rPr lang="en-US" sz="2400" dirty="0" err="1" smtClean="0"/>
              <a:t>dil</a:t>
            </a:r>
            <a:r>
              <a:rPr lang="en-US" sz="2400" dirty="0" smtClean="0"/>
              <a:t>-se’ call to set forth on a path less trodden and took sabbatical from the corporate world in Aug 2013 to open a Music Academy in Noida. Svar Vandana already has 3 Music Academies – 2 in Noida and one in Gurgaon. He plans to open many such state-of-the-art Academies by 2020. He is the Chairman of Svar Vandana and the driving force of this journey.</a:t>
            </a:r>
            <a:endParaRPr lang="en-US" sz="2400" dirty="0"/>
          </a:p>
        </p:txBody>
      </p:sp>
      <p:pic>
        <p:nvPicPr>
          <p:cNvPr id="8" name="Picture 7" descr="logo.png"/>
          <p:cNvPicPr>
            <a:picLocks noChangeAspect="1"/>
          </p:cNvPicPr>
          <p:nvPr/>
        </p:nvPicPr>
        <p:blipFill>
          <a:blip r:embed="rId3" cstate="print"/>
          <a:stretch>
            <a:fillRect/>
          </a:stretch>
        </p:blipFill>
        <p:spPr>
          <a:xfrm>
            <a:off x="6392064" y="1"/>
            <a:ext cx="2751936" cy="1600200"/>
          </a:xfrm>
          <a:prstGeom prst="rect">
            <a:avLst/>
          </a:prstGeom>
        </p:spPr>
      </p:pic>
      <p:pic>
        <p:nvPicPr>
          <p:cNvPr id="9" name="Picture 8" descr="page1_img3.jpg"/>
          <p:cNvPicPr>
            <a:picLocks noChangeAspect="1"/>
          </p:cNvPicPr>
          <p:nvPr/>
        </p:nvPicPr>
        <p:blipFill>
          <a:blip r:embed="rId4" cstate="print"/>
          <a:stretch>
            <a:fillRect/>
          </a:stretch>
        </p:blipFill>
        <p:spPr>
          <a:xfrm>
            <a:off x="609600" y="762000"/>
            <a:ext cx="2286000" cy="158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GB" dirty="0" smtClean="0"/>
          </a:p>
          <a:p>
            <a:endParaRPr lang="en-GB" dirty="0" smtClean="0"/>
          </a:p>
          <a:p>
            <a:endParaRPr lang="en-GB" dirty="0" smtClean="0"/>
          </a:p>
          <a:p>
            <a:endParaRPr lang="en-GB" dirty="0" smtClean="0"/>
          </a:p>
          <a:p>
            <a:pPr>
              <a:buNone/>
            </a:pPr>
            <a:endParaRPr lang="en-US" dirty="0"/>
          </a:p>
          <a:p>
            <a:endParaRPr lang="en-US" dirty="0"/>
          </a:p>
        </p:txBody>
      </p:sp>
      <p:pic>
        <p:nvPicPr>
          <p:cNvPr id="6" name="Picture 5" descr="bg_img1.jpg"/>
          <p:cNvPicPr>
            <a:picLocks noChangeAspect="1"/>
          </p:cNvPicPr>
          <p:nvPr/>
        </p:nvPicPr>
        <p:blipFill>
          <a:blip r:embed="rId2" cstate="print"/>
          <a:stretch>
            <a:fillRect/>
          </a:stretch>
        </p:blipFill>
        <p:spPr>
          <a:xfrm>
            <a:off x="0" y="0"/>
            <a:ext cx="9144000" cy="6857999"/>
          </a:xfrm>
          <a:prstGeom prst="rect">
            <a:avLst/>
          </a:prstGeom>
        </p:spPr>
      </p:pic>
      <p:pic>
        <p:nvPicPr>
          <p:cNvPr id="7" name="Picture 6" descr="logo.png"/>
          <p:cNvPicPr>
            <a:picLocks noChangeAspect="1"/>
          </p:cNvPicPr>
          <p:nvPr/>
        </p:nvPicPr>
        <p:blipFill>
          <a:blip r:embed="rId3" cstate="print"/>
          <a:stretch>
            <a:fillRect/>
          </a:stretch>
        </p:blipFill>
        <p:spPr>
          <a:xfrm>
            <a:off x="6392063" y="0"/>
            <a:ext cx="2751937" cy="1600200"/>
          </a:xfrm>
          <a:prstGeom prst="rect">
            <a:avLst/>
          </a:prstGeom>
        </p:spPr>
      </p:pic>
      <p:sp>
        <p:nvSpPr>
          <p:cNvPr id="8" name="Rectangle 7"/>
          <p:cNvSpPr/>
          <p:nvPr/>
        </p:nvSpPr>
        <p:spPr>
          <a:xfrm>
            <a:off x="0" y="3048000"/>
            <a:ext cx="9144000" cy="3539430"/>
          </a:xfrm>
          <a:prstGeom prst="rect">
            <a:avLst/>
          </a:prstGeom>
        </p:spPr>
        <p:txBody>
          <a:bodyPr wrap="square">
            <a:spAutoFit/>
          </a:bodyPr>
          <a:lstStyle/>
          <a:p>
            <a:r>
              <a:rPr lang="en-GB" sz="3200" b="1" dirty="0" err="1" smtClean="0"/>
              <a:t>Meenakshi</a:t>
            </a:r>
            <a:r>
              <a:rPr lang="en-GB" sz="3200" b="1" dirty="0" smtClean="0"/>
              <a:t> Sarda: </a:t>
            </a:r>
            <a:r>
              <a:rPr lang="en-GB" sz="3200" dirty="0" smtClean="0"/>
              <a:t>M.A in Psychology and Gold Medallist from </a:t>
            </a:r>
            <a:r>
              <a:rPr lang="en-GB" sz="3200" dirty="0" err="1" smtClean="0"/>
              <a:t>Kurukshetra</a:t>
            </a:r>
            <a:r>
              <a:rPr lang="en-GB" sz="3200" dirty="0" smtClean="0"/>
              <a:t> University is a trained Vocalist who has done various counselling and mentoring assignments with children. She is a trained trainer for SEN children. She is our Director and her role is like a Mentor for students, parents and our faculty.</a:t>
            </a:r>
            <a:endParaRPr lang="en-US" sz="3200" dirty="0"/>
          </a:p>
        </p:txBody>
      </p:sp>
      <p:pic>
        <p:nvPicPr>
          <p:cNvPr id="9" name="Picture 8" descr="page1_img2.jpg"/>
          <p:cNvPicPr>
            <a:picLocks noChangeAspect="1"/>
          </p:cNvPicPr>
          <p:nvPr/>
        </p:nvPicPr>
        <p:blipFill>
          <a:blip r:embed="rId4" cstate="print"/>
          <a:stretch>
            <a:fillRect/>
          </a:stretch>
        </p:blipFill>
        <p:spPr>
          <a:xfrm>
            <a:off x="381000" y="914400"/>
            <a:ext cx="2286000" cy="1587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p:txBody>
      </p:sp>
      <p:pic>
        <p:nvPicPr>
          <p:cNvPr id="6" name="Picture 5" descr="bg_img1.jpg"/>
          <p:cNvPicPr>
            <a:picLocks noChangeAspect="1"/>
          </p:cNvPicPr>
          <p:nvPr/>
        </p:nvPicPr>
        <p:blipFill>
          <a:blip r:embed="rId2" cstate="print"/>
          <a:stretch>
            <a:fillRect/>
          </a:stretch>
        </p:blipFill>
        <p:spPr>
          <a:xfrm>
            <a:off x="0" y="0"/>
            <a:ext cx="9144000" cy="6857999"/>
          </a:xfrm>
          <a:prstGeom prst="rect">
            <a:avLst/>
          </a:prstGeom>
        </p:spPr>
      </p:pic>
      <p:pic>
        <p:nvPicPr>
          <p:cNvPr id="7" name="Picture 6" descr="logo.png"/>
          <p:cNvPicPr>
            <a:picLocks noChangeAspect="1"/>
          </p:cNvPicPr>
          <p:nvPr/>
        </p:nvPicPr>
        <p:blipFill>
          <a:blip r:embed="rId3" cstate="print"/>
          <a:stretch>
            <a:fillRect/>
          </a:stretch>
        </p:blipFill>
        <p:spPr>
          <a:xfrm>
            <a:off x="6392064" y="1"/>
            <a:ext cx="2751935" cy="1600199"/>
          </a:xfrm>
          <a:prstGeom prst="rect">
            <a:avLst/>
          </a:prstGeom>
        </p:spPr>
      </p:pic>
      <p:sp>
        <p:nvSpPr>
          <p:cNvPr id="8" name="Rectangle 7"/>
          <p:cNvSpPr/>
          <p:nvPr/>
        </p:nvSpPr>
        <p:spPr>
          <a:xfrm>
            <a:off x="0" y="3048000"/>
            <a:ext cx="9144000" cy="3170099"/>
          </a:xfrm>
          <a:prstGeom prst="rect">
            <a:avLst/>
          </a:prstGeom>
        </p:spPr>
        <p:txBody>
          <a:bodyPr wrap="square">
            <a:spAutoFit/>
          </a:bodyPr>
          <a:lstStyle/>
          <a:p>
            <a:r>
              <a:rPr lang="en-GB" sz="3200" b="1" dirty="0" err="1" smtClean="0"/>
              <a:t>Abhi</a:t>
            </a:r>
            <a:r>
              <a:rPr lang="en-GB" sz="3200" b="1" dirty="0" smtClean="0"/>
              <a:t> </a:t>
            </a:r>
            <a:r>
              <a:rPr lang="en-GB" sz="3200" b="1" dirty="0" err="1" smtClean="0"/>
              <a:t>Kapoor</a:t>
            </a:r>
            <a:r>
              <a:rPr lang="en-GB" sz="3200" b="1" dirty="0" smtClean="0"/>
              <a:t> :- </a:t>
            </a:r>
            <a:r>
              <a:rPr lang="en-GB" sz="2800" dirty="0" smtClean="0"/>
              <a:t>He is responsible for the day to day running of all the Centres and is the General Manager leading a team of Business Development, Admin and faculty members. He is also a talented Drummer and Guitarist. He has conducted many events of the Music Academy in Malls, Schools and Talent shows apart from participation in theatre.</a:t>
            </a:r>
            <a:endParaRPr lang="en-US" sz="2800" dirty="0"/>
          </a:p>
        </p:txBody>
      </p:sp>
      <p:pic>
        <p:nvPicPr>
          <p:cNvPr id="9" name="Picture 8" descr="pic.jpg"/>
          <p:cNvPicPr>
            <a:picLocks noChangeAspect="1"/>
          </p:cNvPicPr>
          <p:nvPr/>
        </p:nvPicPr>
        <p:blipFill>
          <a:blip r:embed="rId4" cstate="print"/>
          <a:stretch>
            <a:fillRect/>
          </a:stretch>
        </p:blipFill>
        <p:spPr>
          <a:xfrm>
            <a:off x="533400" y="914400"/>
            <a:ext cx="2298700" cy="16383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1063</TotalTime>
  <Words>1058</Words>
  <Application>Microsoft Office PowerPoint</Application>
  <PresentationFormat>On-screen Show (4:3)</PresentationFormat>
  <Paragraphs>101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Trek</vt:lpstr>
      <vt:lpstr>Slide 1</vt:lpstr>
      <vt:lpstr>About us </vt:lpstr>
      <vt:lpstr>Slide 3</vt:lpstr>
      <vt:lpstr>Slide 4</vt:lpstr>
      <vt:lpstr>Slide 5</vt:lpstr>
      <vt:lpstr> </vt:lpstr>
      <vt:lpstr>Slide 7</vt:lpstr>
      <vt:lpstr>Slide 8</vt:lpstr>
      <vt:lpstr>Slide 9</vt:lpstr>
      <vt:lpstr>Slide 10</vt:lpstr>
      <vt:lpstr> </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Svar -Vandana</dc:title>
  <dc:creator>Desktop</dc:creator>
  <cp:lastModifiedBy>dell</cp:lastModifiedBy>
  <cp:revision>145</cp:revision>
  <cp:lastPrinted>2014-12-05T11:55:05Z</cp:lastPrinted>
  <dcterms:created xsi:type="dcterms:W3CDTF">2014-09-04T13:49:23Z</dcterms:created>
  <dcterms:modified xsi:type="dcterms:W3CDTF">2015-02-23T07:53:49Z</dcterms:modified>
</cp:coreProperties>
</file>