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77595-77BB-25CC-B63D-34B827FD9B14}" v="2" dt="2022-01-17T05:26:20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64C28-B351-4B02-8651-1C16CE5FBD5A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11DA6-55C1-425E-8FFD-F28D2C8503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2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1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0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5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07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10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3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BE46-9726-4689-8EDF-1F0DAEB02A3B}" type="datetimeFigureOut">
              <a:rPr lang="en-CA" smtClean="0"/>
              <a:t>2022-01-16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E8A-9F03-46C6-A979-9230C875C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73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cpsc.ucalgary.ca/~tamj/2021/217F/assignments/miscondu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Academic Misconduct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75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Been Told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from assignment descriptions: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147"/>
          <a:stretch/>
        </p:blipFill>
        <p:spPr>
          <a:xfrm>
            <a:off x="1187427" y="2513793"/>
            <a:ext cx="8993859" cy="23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Been Told So Far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from the detail link</a:t>
            </a:r>
          </a:p>
          <a:p>
            <a:pPr lvl="1"/>
            <a:r>
              <a:rPr lang="en-CA" sz="2000" dirty="0">
                <a:hlinkClick r:id="rId2"/>
              </a:rPr>
              <a:t>https://pages.cpsc.ucalgary.ca/~tamj/2021/217F/assignments/misconduct.html</a:t>
            </a:r>
            <a:endParaRPr lang="en-CA" sz="2000" dirty="0"/>
          </a:p>
          <a:p>
            <a:pPr lvl="1"/>
            <a:r>
              <a:rPr lang="en-US" sz="2000" dirty="0"/>
              <a:t>Q: What constitutes cheating in this course? </a:t>
            </a:r>
          </a:p>
          <a:p>
            <a:pPr lvl="1"/>
            <a:r>
              <a:rPr lang="en-US" sz="2000" dirty="0"/>
              <a:t>Q: What happens if you include someone else's code and </a:t>
            </a:r>
            <a:r>
              <a:rPr lang="en-US" sz="2000" i="1" dirty="0"/>
              <a:t>you do</a:t>
            </a:r>
            <a:r>
              <a:rPr lang="en-US" sz="2000" dirty="0"/>
              <a:t> credit the other person properly (this doesn't apply to your classmates, recall that you are not to see the assignment code of other students)</a:t>
            </a:r>
          </a:p>
          <a:p>
            <a:pPr lvl="1"/>
            <a:r>
              <a:rPr lang="en-US" sz="2000" dirty="0"/>
              <a:t>Q: What is the difference between getting help from someone vs. cheating?</a:t>
            </a:r>
          </a:p>
          <a:p>
            <a:pPr lvl="1"/>
            <a:r>
              <a:rPr lang="en-US" sz="2000" dirty="0"/>
              <a:t>Q: The code that you gave us in lecture or tutorial would be really handy for our assignments, are we allowed to use it and get credit for the work?</a:t>
            </a:r>
            <a:endParaRPr lang="en-CA" sz="2000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2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9A4227-0328-4534-9196-75627272E2C5}"/>
              </a:ext>
            </a:extLst>
          </p:cNvPr>
          <p:cNvSpPr/>
          <p:nvPr/>
        </p:nvSpPr>
        <p:spPr>
          <a:xfrm>
            <a:off x="540597" y="4903200"/>
            <a:ext cx="1993782" cy="1751687"/>
          </a:xfrm>
          <a:custGeom>
            <a:avLst/>
            <a:gdLst>
              <a:gd name="connsiteX0" fmla="*/ 0 w 1993782"/>
              <a:gd name="connsiteY0" fmla="*/ 291954 h 1751687"/>
              <a:gd name="connsiteX1" fmla="*/ 291954 w 1993782"/>
              <a:gd name="connsiteY1" fmla="*/ 0 h 1751687"/>
              <a:gd name="connsiteX2" fmla="*/ 719616 w 1993782"/>
              <a:gd name="connsiteY2" fmla="*/ 0 h 1751687"/>
              <a:gd name="connsiteX3" fmla="*/ 1147278 w 1993782"/>
              <a:gd name="connsiteY3" fmla="*/ 0 h 1751687"/>
              <a:gd name="connsiteX4" fmla="*/ 1701828 w 1993782"/>
              <a:gd name="connsiteY4" fmla="*/ 0 h 1751687"/>
              <a:gd name="connsiteX5" fmla="*/ 1993782 w 1993782"/>
              <a:gd name="connsiteY5" fmla="*/ 291954 h 1751687"/>
              <a:gd name="connsiteX6" fmla="*/ 1993782 w 1993782"/>
              <a:gd name="connsiteY6" fmla="*/ 887521 h 1751687"/>
              <a:gd name="connsiteX7" fmla="*/ 1993782 w 1993782"/>
              <a:gd name="connsiteY7" fmla="*/ 1459733 h 1751687"/>
              <a:gd name="connsiteX8" fmla="*/ 1701828 w 1993782"/>
              <a:gd name="connsiteY8" fmla="*/ 1751687 h 1751687"/>
              <a:gd name="connsiteX9" fmla="*/ 1274166 w 1993782"/>
              <a:gd name="connsiteY9" fmla="*/ 1751687 h 1751687"/>
              <a:gd name="connsiteX10" fmla="*/ 776011 w 1993782"/>
              <a:gd name="connsiteY10" fmla="*/ 1751687 h 1751687"/>
              <a:gd name="connsiteX11" fmla="*/ 291954 w 1993782"/>
              <a:gd name="connsiteY11" fmla="*/ 1751687 h 1751687"/>
              <a:gd name="connsiteX12" fmla="*/ 0 w 1993782"/>
              <a:gd name="connsiteY12" fmla="*/ 1459733 h 1751687"/>
              <a:gd name="connsiteX13" fmla="*/ 0 w 1993782"/>
              <a:gd name="connsiteY13" fmla="*/ 887521 h 1751687"/>
              <a:gd name="connsiteX14" fmla="*/ 0 w 1993782"/>
              <a:gd name="connsiteY14" fmla="*/ 291954 h 17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93782" h="1751687" fill="none" extrusionOk="0">
                <a:moveTo>
                  <a:pt x="0" y="291954"/>
                </a:moveTo>
                <a:cubicBezTo>
                  <a:pt x="7338" y="139679"/>
                  <a:pt x="135748" y="-4701"/>
                  <a:pt x="291954" y="0"/>
                </a:cubicBezTo>
                <a:cubicBezTo>
                  <a:pt x="483178" y="-9528"/>
                  <a:pt x="589579" y="19296"/>
                  <a:pt x="719616" y="0"/>
                </a:cubicBezTo>
                <a:cubicBezTo>
                  <a:pt x="849653" y="-19296"/>
                  <a:pt x="966094" y="25504"/>
                  <a:pt x="1147278" y="0"/>
                </a:cubicBezTo>
                <a:cubicBezTo>
                  <a:pt x="1328462" y="-25504"/>
                  <a:pt x="1478596" y="39107"/>
                  <a:pt x="1701828" y="0"/>
                </a:cubicBezTo>
                <a:cubicBezTo>
                  <a:pt x="1877776" y="-10677"/>
                  <a:pt x="1987405" y="114533"/>
                  <a:pt x="1993782" y="291954"/>
                </a:cubicBezTo>
                <a:cubicBezTo>
                  <a:pt x="2038722" y="481830"/>
                  <a:pt x="1949068" y="672955"/>
                  <a:pt x="1993782" y="887521"/>
                </a:cubicBezTo>
                <a:cubicBezTo>
                  <a:pt x="2038496" y="1102087"/>
                  <a:pt x="1928151" y="1232931"/>
                  <a:pt x="1993782" y="1459733"/>
                </a:cubicBezTo>
                <a:cubicBezTo>
                  <a:pt x="1998704" y="1617160"/>
                  <a:pt x="1866009" y="1767873"/>
                  <a:pt x="1701828" y="1751687"/>
                </a:cubicBezTo>
                <a:cubicBezTo>
                  <a:pt x="1529578" y="1783803"/>
                  <a:pt x="1484007" y="1730156"/>
                  <a:pt x="1274166" y="1751687"/>
                </a:cubicBezTo>
                <a:cubicBezTo>
                  <a:pt x="1064325" y="1773218"/>
                  <a:pt x="1001116" y="1692061"/>
                  <a:pt x="776011" y="1751687"/>
                </a:cubicBezTo>
                <a:cubicBezTo>
                  <a:pt x="550906" y="1811313"/>
                  <a:pt x="472658" y="1747254"/>
                  <a:pt x="291954" y="1751687"/>
                </a:cubicBezTo>
                <a:cubicBezTo>
                  <a:pt x="112914" y="1776047"/>
                  <a:pt x="-7454" y="1627785"/>
                  <a:pt x="0" y="1459733"/>
                </a:cubicBezTo>
                <a:cubicBezTo>
                  <a:pt x="-4246" y="1185830"/>
                  <a:pt x="44306" y="1102690"/>
                  <a:pt x="0" y="887521"/>
                </a:cubicBezTo>
                <a:cubicBezTo>
                  <a:pt x="-44306" y="672352"/>
                  <a:pt x="20808" y="507187"/>
                  <a:pt x="0" y="291954"/>
                </a:cubicBezTo>
                <a:close/>
              </a:path>
              <a:path w="1993782" h="1751687" stroke="0" extrusionOk="0">
                <a:moveTo>
                  <a:pt x="0" y="291954"/>
                </a:moveTo>
                <a:cubicBezTo>
                  <a:pt x="-5253" y="175101"/>
                  <a:pt x="110617" y="7669"/>
                  <a:pt x="291954" y="0"/>
                </a:cubicBezTo>
                <a:cubicBezTo>
                  <a:pt x="445972" y="-32473"/>
                  <a:pt x="548234" y="19698"/>
                  <a:pt x="719616" y="0"/>
                </a:cubicBezTo>
                <a:cubicBezTo>
                  <a:pt x="890998" y="-19698"/>
                  <a:pt x="1072367" y="13511"/>
                  <a:pt x="1175475" y="0"/>
                </a:cubicBezTo>
                <a:cubicBezTo>
                  <a:pt x="1278583" y="-13511"/>
                  <a:pt x="1477530" y="44158"/>
                  <a:pt x="1701828" y="0"/>
                </a:cubicBezTo>
                <a:cubicBezTo>
                  <a:pt x="1840356" y="-5841"/>
                  <a:pt x="2017861" y="146296"/>
                  <a:pt x="1993782" y="291954"/>
                </a:cubicBezTo>
                <a:cubicBezTo>
                  <a:pt x="2036228" y="575549"/>
                  <a:pt x="1982365" y="715709"/>
                  <a:pt x="1993782" y="887521"/>
                </a:cubicBezTo>
                <a:cubicBezTo>
                  <a:pt x="2005199" y="1059333"/>
                  <a:pt x="1978904" y="1187941"/>
                  <a:pt x="1993782" y="1459733"/>
                </a:cubicBezTo>
                <a:cubicBezTo>
                  <a:pt x="1991177" y="1632352"/>
                  <a:pt x="1850411" y="1758940"/>
                  <a:pt x="1701828" y="1751687"/>
                </a:cubicBezTo>
                <a:cubicBezTo>
                  <a:pt x="1497045" y="1756441"/>
                  <a:pt x="1406748" y="1741284"/>
                  <a:pt x="1231870" y="1751687"/>
                </a:cubicBezTo>
                <a:cubicBezTo>
                  <a:pt x="1056992" y="1762090"/>
                  <a:pt x="910779" y="1745492"/>
                  <a:pt x="733715" y="1751687"/>
                </a:cubicBezTo>
                <a:cubicBezTo>
                  <a:pt x="556652" y="1757882"/>
                  <a:pt x="402444" y="1735004"/>
                  <a:pt x="291954" y="1751687"/>
                </a:cubicBezTo>
                <a:cubicBezTo>
                  <a:pt x="136529" y="1744928"/>
                  <a:pt x="19556" y="1588062"/>
                  <a:pt x="0" y="1459733"/>
                </a:cubicBezTo>
                <a:cubicBezTo>
                  <a:pt x="-29057" y="1313526"/>
                  <a:pt x="37864" y="1102526"/>
                  <a:pt x="0" y="910877"/>
                </a:cubicBezTo>
                <a:cubicBezTo>
                  <a:pt x="-37864" y="719228"/>
                  <a:pt x="31180" y="586315"/>
                  <a:pt x="0" y="291954"/>
                </a:cubicBezTo>
                <a:close/>
              </a:path>
            </a:pathLst>
          </a:custGeom>
          <a:solidFill>
            <a:srgbClr val="FFCD00"/>
          </a:solidFill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31764104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/>
              <a:t>Grade on hold, instructor and TA do not discuss case with student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BEB0E8-9EA3-4CC9-B2B5-945AD5FD01EA}"/>
              </a:ext>
            </a:extLst>
          </p:cNvPr>
          <p:cNvSpPr/>
          <p:nvPr/>
        </p:nvSpPr>
        <p:spPr>
          <a:xfrm>
            <a:off x="3590726" y="4903198"/>
            <a:ext cx="1980276" cy="1751686"/>
          </a:xfrm>
          <a:custGeom>
            <a:avLst/>
            <a:gdLst>
              <a:gd name="connsiteX0" fmla="*/ 0 w 1980276"/>
              <a:gd name="connsiteY0" fmla="*/ 291954 h 1751686"/>
              <a:gd name="connsiteX1" fmla="*/ 291954 w 1980276"/>
              <a:gd name="connsiteY1" fmla="*/ 0 h 1751686"/>
              <a:gd name="connsiteX2" fmla="*/ 757410 w 1980276"/>
              <a:gd name="connsiteY2" fmla="*/ 0 h 1751686"/>
              <a:gd name="connsiteX3" fmla="*/ 1222866 w 1980276"/>
              <a:gd name="connsiteY3" fmla="*/ 0 h 1751686"/>
              <a:gd name="connsiteX4" fmla="*/ 1688322 w 1980276"/>
              <a:gd name="connsiteY4" fmla="*/ 0 h 1751686"/>
              <a:gd name="connsiteX5" fmla="*/ 1980276 w 1980276"/>
              <a:gd name="connsiteY5" fmla="*/ 291954 h 1751686"/>
              <a:gd name="connsiteX6" fmla="*/ 1980276 w 1980276"/>
              <a:gd name="connsiteY6" fmla="*/ 864165 h 1751686"/>
              <a:gd name="connsiteX7" fmla="*/ 1980276 w 1980276"/>
              <a:gd name="connsiteY7" fmla="*/ 1459732 h 1751686"/>
              <a:gd name="connsiteX8" fmla="*/ 1688322 w 1980276"/>
              <a:gd name="connsiteY8" fmla="*/ 1751686 h 1751686"/>
              <a:gd name="connsiteX9" fmla="*/ 1222866 w 1980276"/>
              <a:gd name="connsiteY9" fmla="*/ 1751686 h 1751686"/>
              <a:gd name="connsiteX10" fmla="*/ 785337 w 1980276"/>
              <a:gd name="connsiteY10" fmla="*/ 1751686 h 1751686"/>
              <a:gd name="connsiteX11" fmla="*/ 291954 w 1980276"/>
              <a:gd name="connsiteY11" fmla="*/ 1751686 h 1751686"/>
              <a:gd name="connsiteX12" fmla="*/ 0 w 1980276"/>
              <a:gd name="connsiteY12" fmla="*/ 1459732 h 1751686"/>
              <a:gd name="connsiteX13" fmla="*/ 0 w 1980276"/>
              <a:gd name="connsiteY13" fmla="*/ 852487 h 1751686"/>
              <a:gd name="connsiteX14" fmla="*/ 0 w 1980276"/>
              <a:gd name="connsiteY14" fmla="*/ 291954 h 175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0276" h="1751686" fill="none" extrusionOk="0">
                <a:moveTo>
                  <a:pt x="0" y="291954"/>
                </a:moveTo>
                <a:cubicBezTo>
                  <a:pt x="-14863" y="132834"/>
                  <a:pt x="154335" y="-20054"/>
                  <a:pt x="291954" y="0"/>
                </a:cubicBezTo>
                <a:cubicBezTo>
                  <a:pt x="505005" y="-6599"/>
                  <a:pt x="596505" y="9166"/>
                  <a:pt x="757410" y="0"/>
                </a:cubicBezTo>
                <a:cubicBezTo>
                  <a:pt x="918315" y="-9166"/>
                  <a:pt x="1065922" y="36044"/>
                  <a:pt x="1222866" y="0"/>
                </a:cubicBezTo>
                <a:cubicBezTo>
                  <a:pt x="1379810" y="-36044"/>
                  <a:pt x="1588418" y="21359"/>
                  <a:pt x="1688322" y="0"/>
                </a:cubicBezTo>
                <a:cubicBezTo>
                  <a:pt x="1872752" y="-8589"/>
                  <a:pt x="1975412" y="100872"/>
                  <a:pt x="1980276" y="291954"/>
                </a:cubicBezTo>
                <a:cubicBezTo>
                  <a:pt x="1995728" y="477998"/>
                  <a:pt x="1925002" y="739750"/>
                  <a:pt x="1980276" y="864165"/>
                </a:cubicBezTo>
                <a:cubicBezTo>
                  <a:pt x="2035550" y="988580"/>
                  <a:pt x="1933523" y="1247729"/>
                  <a:pt x="1980276" y="1459732"/>
                </a:cubicBezTo>
                <a:cubicBezTo>
                  <a:pt x="1971047" y="1616608"/>
                  <a:pt x="1855587" y="1743491"/>
                  <a:pt x="1688322" y="1751686"/>
                </a:cubicBezTo>
                <a:cubicBezTo>
                  <a:pt x="1591563" y="1797471"/>
                  <a:pt x="1407196" y="1724070"/>
                  <a:pt x="1222866" y="1751686"/>
                </a:cubicBezTo>
                <a:cubicBezTo>
                  <a:pt x="1038536" y="1779302"/>
                  <a:pt x="938843" y="1750829"/>
                  <a:pt x="785337" y="1751686"/>
                </a:cubicBezTo>
                <a:cubicBezTo>
                  <a:pt x="631831" y="1752543"/>
                  <a:pt x="409149" y="1703890"/>
                  <a:pt x="291954" y="1751686"/>
                </a:cubicBezTo>
                <a:cubicBezTo>
                  <a:pt x="132217" y="1788308"/>
                  <a:pt x="-40932" y="1617145"/>
                  <a:pt x="0" y="1459732"/>
                </a:cubicBezTo>
                <a:cubicBezTo>
                  <a:pt x="-9371" y="1226024"/>
                  <a:pt x="66297" y="1053696"/>
                  <a:pt x="0" y="852487"/>
                </a:cubicBezTo>
                <a:cubicBezTo>
                  <a:pt x="-66297" y="651279"/>
                  <a:pt x="57376" y="432744"/>
                  <a:pt x="0" y="291954"/>
                </a:cubicBezTo>
                <a:close/>
              </a:path>
              <a:path w="1980276" h="1751686" stroke="0" extrusionOk="0">
                <a:moveTo>
                  <a:pt x="0" y="291954"/>
                </a:moveTo>
                <a:cubicBezTo>
                  <a:pt x="17859" y="151437"/>
                  <a:pt x="110174" y="42141"/>
                  <a:pt x="291954" y="0"/>
                </a:cubicBezTo>
                <a:cubicBezTo>
                  <a:pt x="437153" y="-34518"/>
                  <a:pt x="596126" y="30078"/>
                  <a:pt x="771374" y="0"/>
                </a:cubicBezTo>
                <a:cubicBezTo>
                  <a:pt x="946622" y="-30078"/>
                  <a:pt x="1138281" y="50410"/>
                  <a:pt x="1236830" y="0"/>
                </a:cubicBezTo>
                <a:cubicBezTo>
                  <a:pt x="1335379" y="-50410"/>
                  <a:pt x="1525529" y="23019"/>
                  <a:pt x="1688322" y="0"/>
                </a:cubicBezTo>
                <a:cubicBezTo>
                  <a:pt x="1820293" y="-16649"/>
                  <a:pt x="1973583" y="126614"/>
                  <a:pt x="1980276" y="291954"/>
                </a:cubicBezTo>
                <a:cubicBezTo>
                  <a:pt x="2018150" y="455067"/>
                  <a:pt x="1914628" y="642739"/>
                  <a:pt x="1980276" y="852487"/>
                </a:cubicBezTo>
                <a:cubicBezTo>
                  <a:pt x="2045924" y="1062235"/>
                  <a:pt x="1966723" y="1161977"/>
                  <a:pt x="1980276" y="1459732"/>
                </a:cubicBezTo>
                <a:cubicBezTo>
                  <a:pt x="2019234" y="1643275"/>
                  <a:pt x="1865430" y="1734970"/>
                  <a:pt x="1688322" y="1751686"/>
                </a:cubicBezTo>
                <a:cubicBezTo>
                  <a:pt x="1546409" y="1800337"/>
                  <a:pt x="1412542" y="1693196"/>
                  <a:pt x="1194939" y="1751686"/>
                </a:cubicBezTo>
                <a:cubicBezTo>
                  <a:pt x="977336" y="1810176"/>
                  <a:pt x="851507" y="1737217"/>
                  <a:pt x="715519" y="1751686"/>
                </a:cubicBezTo>
                <a:cubicBezTo>
                  <a:pt x="579531" y="1766155"/>
                  <a:pt x="446478" y="1747224"/>
                  <a:pt x="291954" y="1751686"/>
                </a:cubicBezTo>
                <a:cubicBezTo>
                  <a:pt x="95280" y="1776098"/>
                  <a:pt x="47042" y="1612026"/>
                  <a:pt x="0" y="1459732"/>
                </a:cubicBezTo>
                <a:cubicBezTo>
                  <a:pt x="-59067" y="1214321"/>
                  <a:pt x="3115" y="1129604"/>
                  <a:pt x="0" y="910876"/>
                </a:cubicBezTo>
                <a:cubicBezTo>
                  <a:pt x="-3115" y="692148"/>
                  <a:pt x="65995" y="539775"/>
                  <a:pt x="0" y="291954"/>
                </a:cubicBezTo>
                <a:close/>
              </a:path>
            </a:pathLst>
          </a:custGeom>
          <a:solidFill>
            <a:srgbClr val="FBB031"/>
          </a:solidFill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407548736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/>
              <a:t>Student interviewed by Assistant Head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9C5A0-3A97-4A9C-921B-42513E6B85C0}"/>
              </a:ext>
            </a:extLst>
          </p:cNvPr>
          <p:cNvSpPr/>
          <p:nvPr/>
        </p:nvSpPr>
        <p:spPr>
          <a:xfrm>
            <a:off x="6627349" y="4903200"/>
            <a:ext cx="1993781" cy="1751684"/>
          </a:xfrm>
          <a:custGeom>
            <a:avLst/>
            <a:gdLst>
              <a:gd name="connsiteX0" fmla="*/ 0 w 1993781"/>
              <a:gd name="connsiteY0" fmla="*/ 291953 h 1751684"/>
              <a:gd name="connsiteX1" fmla="*/ 291953 w 1993781"/>
              <a:gd name="connsiteY1" fmla="*/ 0 h 1751684"/>
              <a:gd name="connsiteX2" fmla="*/ 776010 w 1993781"/>
              <a:gd name="connsiteY2" fmla="*/ 0 h 1751684"/>
              <a:gd name="connsiteX3" fmla="*/ 1217771 w 1993781"/>
              <a:gd name="connsiteY3" fmla="*/ 0 h 1751684"/>
              <a:gd name="connsiteX4" fmla="*/ 1701828 w 1993781"/>
              <a:gd name="connsiteY4" fmla="*/ 0 h 1751684"/>
              <a:gd name="connsiteX5" fmla="*/ 1993781 w 1993781"/>
              <a:gd name="connsiteY5" fmla="*/ 291953 h 1751684"/>
              <a:gd name="connsiteX6" fmla="*/ 1993781 w 1993781"/>
              <a:gd name="connsiteY6" fmla="*/ 887520 h 1751684"/>
              <a:gd name="connsiteX7" fmla="*/ 1993781 w 1993781"/>
              <a:gd name="connsiteY7" fmla="*/ 1459731 h 1751684"/>
              <a:gd name="connsiteX8" fmla="*/ 1701828 w 1993781"/>
              <a:gd name="connsiteY8" fmla="*/ 1751684 h 1751684"/>
              <a:gd name="connsiteX9" fmla="*/ 1231870 w 1993781"/>
              <a:gd name="connsiteY9" fmla="*/ 1751684 h 1751684"/>
              <a:gd name="connsiteX10" fmla="*/ 747813 w 1993781"/>
              <a:gd name="connsiteY10" fmla="*/ 1751684 h 1751684"/>
              <a:gd name="connsiteX11" fmla="*/ 291953 w 1993781"/>
              <a:gd name="connsiteY11" fmla="*/ 1751684 h 1751684"/>
              <a:gd name="connsiteX12" fmla="*/ 0 w 1993781"/>
              <a:gd name="connsiteY12" fmla="*/ 1459731 h 1751684"/>
              <a:gd name="connsiteX13" fmla="*/ 0 w 1993781"/>
              <a:gd name="connsiteY13" fmla="*/ 864164 h 1751684"/>
              <a:gd name="connsiteX14" fmla="*/ 0 w 1993781"/>
              <a:gd name="connsiteY14" fmla="*/ 291953 h 17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93781" h="1751684" fill="none" extrusionOk="0">
                <a:moveTo>
                  <a:pt x="0" y="291953"/>
                </a:moveTo>
                <a:cubicBezTo>
                  <a:pt x="-38570" y="144186"/>
                  <a:pt x="149207" y="8712"/>
                  <a:pt x="291953" y="0"/>
                </a:cubicBezTo>
                <a:cubicBezTo>
                  <a:pt x="519104" y="-41350"/>
                  <a:pt x="636041" y="22090"/>
                  <a:pt x="776010" y="0"/>
                </a:cubicBezTo>
                <a:cubicBezTo>
                  <a:pt x="915979" y="-22090"/>
                  <a:pt x="1080023" y="20920"/>
                  <a:pt x="1217771" y="0"/>
                </a:cubicBezTo>
                <a:cubicBezTo>
                  <a:pt x="1355519" y="-20920"/>
                  <a:pt x="1494808" y="27823"/>
                  <a:pt x="1701828" y="0"/>
                </a:cubicBezTo>
                <a:cubicBezTo>
                  <a:pt x="1895677" y="-9399"/>
                  <a:pt x="2010273" y="158101"/>
                  <a:pt x="1993781" y="291953"/>
                </a:cubicBezTo>
                <a:cubicBezTo>
                  <a:pt x="2021354" y="452436"/>
                  <a:pt x="1965315" y="682515"/>
                  <a:pt x="1993781" y="887520"/>
                </a:cubicBezTo>
                <a:cubicBezTo>
                  <a:pt x="2022247" y="1092525"/>
                  <a:pt x="1952935" y="1287384"/>
                  <a:pt x="1993781" y="1459731"/>
                </a:cubicBezTo>
                <a:cubicBezTo>
                  <a:pt x="1988775" y="1598271"/>
                  <a:pt x="1866942" y="1742449"/>
                  <a:pt x="1701828" y="1751684"/>
                </a:cubicBezTo>
                <a:cubicBezTo>
                  <a:pt x="1585064" y="1760263"/>
                  <a:pt x="1404060" y="1739879"/>
                  <a:pt x="1231870" y="1751684"/>
                </a:cubicBezTo>
                <a:cubicBezTo>
                  <a:pt x="1059680" y="1763489"/>
                  <a:pt x="975603" y="1739939"/>
                  <a:pt x="747813" y="1751684"/>
                </a:cubicBezTo>
                <a:cubicBezTo>
                  <a:pt x="520023" y="1763429"/>
                  <a:pt x="393513" y="1705196"/>
                  <a:pt x="291953" y="1751684"/>
                </a:cubicBezTo>
                <a:cubicBezTo>
                  <a:pt x="140142" y="1770877"/>
                  <a:pt x="-17436" y="1631801"/>
                  <a:pt x="0" y="1459731"/>
                </a:cubicBezTo>
                <a:cubicBezTo>
                  <a:pt x="-65652" y="1251506"/>
                  <a:pt x="25934" y="1015747"/>
                  <a:pt x="0" y="864164"/>
                </a:cubicBezTo>
                <a:cubicBezTo>
                  <a:pt x="-25934" y="712581"/>
                  <a:pt x="61755" y="566069"/>
                  <a:pt x="0" y="291953"/>
                </a:cubicBezTo>
                <a:close/>
              </a:path>
              <a:path w="1993781" h="1751684" stroke="0" extrusionOk="0">
                <a:moveTo>
                  <a:pt x="0" y="291953"/>
                </a:moveTo>
                <a:cubicBezTo>
                  <a:pt x="-2510" y="125262"/>
                  <a:pt x="141509" y="17794"/>
                  <a:pt x="291953" y="0"/>
                </a:cubicBezTo>
                <a:cubicBezTo>
                  <a:pt x="452521" y="-30306"/>
                  <a:pt x="671265" y="40742"/>
                  <a:pt x="790109" y="0"/>
                </a:cubicBezTo>
                <a:cubicBezTo>
                  <a:pt x="908953" y="-40742"/>
                  <a:pt x="1122995" y="32681"/>
                  <a:pt x="1217771" y="0"/>
                </a:cubicBezTo>
                <a:cubicBezTo>
                  <a:pt x="1312547" y="-32681"/>
                  <a:pt x="1602583" y="19658"/>
                  <a:pt x="1701828" y="0"/>
                </a:cubicBezTo>
                <a:cubicBezTo>
                  <a:pt x="1892342" y="26880"/>
                  <a:pt x="1996761" y="109085"/>
                  <a:pt x="1993781" y="291953"/>
                </a:cubicBezTo>
                <a:cubicBezTo>
                  <a:pt x="2018467" y="487625"/>
                  <a:pt x="1986187" y="588151"/>
                  <a:pt x="1993781" y="852486"/>
                </a:cubicBezTo>
                <a:cubicBezTo>
                  <a:pt x="2001375" y="1116821"/>
                  <a:pt x="1948570" y="1231641"/>
                  <a:pt x="1993781" y="1459731"/>
                </a:cubicBezTo>
                <a:cubicBezTo>
                  <a:pt x="1990379" y="1619141"/>
                  <a:pt x="1859086" y="1755184"/>
                  <a:pt x="1701828" y="1751684"/>
                </a:cubicBezTo>
                <a:cubicBezTo>
                  <a:pt x="1510833" y="1774737"/>
                  <a:pt x="1368266" y="1702689"/>
                  <a:pt x="1203672" y="1751684"/>
                </a:cubicBezTo>
                <a:cubicBezTo>
                  <a:pt x="1039078" y="1800679"/>
                  <a:pt x="831220" y="1717710"/>
                  <a:pt x="719615" y="1751684"/>
                </a:cubicBezTo>
                <a:cubicBezTo>
                  <a:pt x="608010" y="1785658"/>
                  <a:pt x="468138" y="1703222"/>
                  <a:pt x="291953" y="1751684"/>
                </a:cubicBezTo>
                <a:cubicBezTo>
                  <a:pt x="163769" y="1764926"/>
                  <a:pt x="-11783" y="1625226"/>
                  <a:pt x="0" y="1459731"/>
                </a:cubicBezTo>
                <a:cubicBezTo>
                  <a:pt x="-5787" y="1312397"/>
                  <a:pt x="5835" y="1072669"/>
                  <a:pt x="0" y="899198"/>
                </a:cubicBezTo>
                <a:cubicBezTo>
                  <a:pt x="-5835" y="725727"/>
                  <a:pt x="15268" y="574362"/>
                  <a:pt x="0" y="2919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39971456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/>
              <a:t>Student interviewed by Associate Dean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073F6F-4035-4657-B93A-2A5AEE390C9C}"/>
              </a:ext>
            </a:extLst>
          </p:cNvPr>
          <p:cNvSpPr/>
          <p:nvPr/>
        </p:nvSpPr>
        <p:spPr>
          <a:xfrm>
            <a:off x="9677479" y="2995200"/>
            <a:ext cx="2121628" cy="3713157"/>
          </a:xfrm>
          <a:custGeom>
            <a:avLst/>
            <a:gdLst>
              <a:gd name="connsiteX0" fmla="*/ 0 w 2121628"/>
              <a:gd name="connsiteY0" fmla="*/ 280564 h 3713157"/>
              <a:gd name="connsiteX1" fmla="*/ 280564 w 2121628"/>
              <a:gd name="connsiteY1" fmla="*/ 0 h 3713157"/>
              <a:gd name="connsiteX2" fmla="*/ 800731 w 2121628"/>
              <a:gd name="connsiteY2" fmla="*/ 0 h 3713157"/>
              <a:gd name="connsiteX3" fmla="*/ 1289687 w 2121628"/>
              <a:gd name="connsiteY3" fmla="*/ 0 h 3713157"/>
              <a:gd name="connsiteX4" fmla="*/ 1841064 w 2121628"/>
              <a:gd name="connsiteY4" fmla="*/ 0 h 3713157"/>
              <a:gd name="connsiteX5" fmla="*/ 2121628 w 2121628"/>
              <a:gd name="connsiteY5" fmla="*/ 280564 h 3713157"/>
              <a:gd name="connsiteX6" fmla="*/ 2121628 w 2121628"/>
              <a:gd name="connsiteY6" fmla="*/ 774382 h 3713157"/>
              <a:gd name="connsiteX7" fmla="*/ 2121628 w 2121628"/>
              <a:gd name="connsiteY7" fmla="*/ 1331240 h 3713157"/>
              <a:gd name="connsiteX8" fmla="*/ 2121628 w 2121628"/>
              <a:gd name="connsiteY8" fmla="*/ 1856579 h 3713157"/>
              <a:gd name="connsiteX9" fmla="*/ 2121628 w 2121628"/>
              <a:gd name="connsiteY9" fmla="*/ 2350396 h 3713157"/>
              <a:gd name="connsiteX10" fmla="*/ 2121628 w 2121628"/>
              <a:gd name="connsiteY10" fmla="*/ 2781174 h 3713157"/>
              <a:gd name="connsiteX11" fmla="*/ 2121628 w 2121628"/>
              <a:gd name="connsiteY11" fmla="*/ 3432593 h 3713157"/>
              <a:gd name="connsiteX12" fmla="*/ 1841064 w 2121628"/>
              <a:gd name="connsiteY12" fmla="*/ 3713157 h 3713157"/>
              <a:gd name="connsiteX13" fmla="*/ 1336502 w 2121628"/>
              <a:gd name="connsiteY13" fmla="*/ 3713157 h 3713157"/>
              <a:gd name="connsiteX14" fmla="*/ 800731 w 2121628"/>
              <a:gd name="connsiteY14" fmla="*/ 3713157 h 3713157"/>
              <a:gd name="connsiteX15" fmla="*/ 280564 w 2121628"/>
              <a:gd name="connsiteY15" fmla="*/ 3713157 h 3713157"/>
              <a:gd name="connsiteX16" fmla="*/ 0 w 2121628"/>
              <a:gd name="connsiteY16" fmla="*/ 3432593 h 3713157"/>
              <a:gd name="connsiteX17" fmla="*/ 0 w 2121628"/>
              <a:gd name="connsiteY17" fmla="*/ 3001816 h 3713157"/>
              <a:gd name="connsiteX18" fmla="*/ 0 w 2121628"/>
              <a:gd name="connsiteY18" fmla="*/ 2539518 h 3713157"/>
              <a:gd name="connsiteX19" fmla="*/ 0 w 2121628"/>
              <a:gd name="connsiteY19" fmla="*/ 1951139 h 3713157"/>
              <a:gd name="connsiteX20" fmla="*/ 0 w 2121628"/>
              <a:gd name="connsiteY20" fmla="*/ 1394281 h 3713157"/>
              <a:gd name="connsiteX21" fmla="*/ 0 w 2121628"/>
              <a:gd name="connsiteY21" fmla="*/ 931983 h 3713157"/>
              <a:gd name="connsiteX22" fmla="*/ 0 w 2121628"/>
              <a:gd name="connsiteY22" fmla="*/ 280564 h 371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21628" h="3713157" fill="none" extrusionOk="0">
                <a:moveTo>
                  <a:pt x="0" y="280564"/>
                </a:moveTo>
                <a:cubicBezTo>
                  <a:pt x="12497" y="126001"/>
                  <a:pt x="140379" y="27078"/>
                  <a:pt x="280564" y="0"/>
                </a:cubicBezTo>
                <a:cubicBezTo>
                  <a:pt x="485771" y="-37662"/>
                  <a:pt x="659926" y="14548"/>
                  <a:pt x="800731" y="0"/>
                </a:cubicBezTo>
                <a:cubicBezTo>
                  <a:pt x="941536" y="-14548"/>
                  <a:pt x="1178063" y="22271"/>
                  <a:pt x="1289687" y="0"/>
                </a:cubicBezTo>
                <a:cubicBezTo>
                  <a:pt x="1401311" y="-22271"/>
                  <a:pt x="1659047" y="30371"/>
                  <a:pt x="1841064" y="0"/>
                </a:cubicBezTo>
                <a:cubicBezTo>
                  <a:pt x="1986526" y="36628"/>
                  <a:pt x="2100218" y="144372"/>
                  <a:pt x="2121628" y="280564"/>
                </a:cubicBezTo>
                <a:cubicBezTo>
                  <a:pt x="2136439" y="461093"/>
                  <a:pt x="2082487" y="557419"/>
                  <a:pt x="2121628" y="774382"/>
                </a:cubicBezTo>
                <a:cubicBezTo>
                  <a:pt x="2160769" y="991345"/>
                  <a:pt x="2063345" y="1215969"/>
                  <a:pt x="2121628" y="1331240"/>
                </a:cubicBezTo>
                <a:cubicBezTo>
                  <a:pt x="2179911" y="1446511"/>
                  <a:pt x="2087938" y="1602882"/>
                  <a:pt x="2121628" y="1856579"/>
                </a:cubicBezTo>
                <a:cubicBezTo>
                  <a:pt x="2155318" y="2110276"/>
                  <a:pt x="2116178" y="2246041"/>
                  <a:pt x="2121628" y="2350396"/>
                </a:cubicBezTo>
                <a:cubicBezTo>
                  <a:pt x="2127078" y="2454751"/>
                  <a:pt x="2107089" y="2681619"/>
                  <a:pt x="2121628" y="2781174"/>
                </a:cubicBezTo>
                <a:cubicBezTo>
                  <a:pt x="2136167" y="2880729"/>
                  <a:pt x="2101489" y="3243541"/>
                  <a:pt x="2121628" y="3432593"/>
                </a:cubicBezTo>
                <a:cubicBezTo>
                  <a:pt x="2119572" y="3607883"/>
                  <a:pt x="2011442" y="3713529"/>
                  <a:pt x="1841064" y="3713157"/>
                </a:cubicBezTo>
                <a:cubicBezTo>
                  <a:pt x="1696607" y="3744463"/>
                  <a:pt x="1493639" y="3658793"/>
                  <a:pt x="1336502" y="3713157"/>
                </a:cubicBezTo>
                <a:cubicBezTo>
                  <a:pt x="1179365" y="3767521"/>
                  <a:pt x="1005209" y="3692652"/>
                  <a:pt x="800731" y="3713157"/>
                </a:cubicBezTo>
                <a:cubicBezTo>
                  <a:pt x="596253" y="3733662"/>
                  <a:pt x="510998" y="3712527"/>
                  <a:pt x="280564" y="3713157"/>
                </a:cubicBezTo>
                <a:cubicBezTo>
                  <a:pt x="124333" y="3702247"/>
                  <a:pt x="29884" y="3560558"/>
                  <a:pt x="0" y="3432593"/>
                </a:cubicBezTo>
                <a:cubicBezTo>
                  <a:pt x="-23383" y="3309053"/>
                  <a:pt x="24569" y="3097982"/>
                  <a:pt x="0" y="3001816"/>
                </a:cubicBezTo>
                <a:cubicBezTo>
                  <a:pt x="-24569" y="2905650"/>
                  <a:pt x="53819" y="2759629"/>
                  <a:pt x="0" y="2539518"/>
                </a:cubicBezTo>
                <a:cubicBezTo>
                  <a:pt x="-53819" y="2319407"/>
                  <a:pt x="63250" y="2081787"/>
                  <a:pt x="0" y="1951139"/>
                </a:cubicBezTo>
                <a:cubicBezTo>
                  <a:pt x="-63250" y="1820491"/>
                  <a:pt x="29381" y="1627628"/>
                  <a:pt x="0" y="1394281"/>
                </a:cubicBezTo>
                <a:cubicBezTo>
                  <a:pt x="-29381" y="1160934"/>
                  <a:pt x="7161" y="1091030"/>
                  <a:pt x="0" y="931983"/>
                </a:cubicBezTo>
                <a:cubicBezTo>
                  <a:pt x="-7161" y="772936"/>
                  <a:pt x="24869" y="536422"/>
                  <a:pt x="0" y="280564"/>
                </a:cubicBezTo>
                <a:close/>
              </a:path>
              <a:path w="2121628" h="3713157" stroke="0" extrusionOk="0">
                <a:moveTo>
                  <a:pt x="0" y="280564"/>
                </a:moveTo>
                <a:cubicBezTo>
                  <a:pt x="-17512" y="87071"/>
                  <a:pt x="145145" y="-1419"/>
                  <a:pt x="280564" y="0"/>
                </a:cubicBezTo>
                <a:cubicBezTo>
                  <a:pt x="413970" y="-25211"/>
                  <a:pt x="638387" y="28980"/>
                  <a:pt x="753916" y="0"/>
                </a:cubicBezTo>
                <a:cubicBezTo>
                  <a:pt x="869445" y="-28980"/>
                  <a:pt x="1107863" y="6001"/>
                  <a:pt x="1258477" y="0"/>
                </a:cubicBezTo>
                <a:cubicBezTo>
                  <a:pt x="1409091" y="-6001"/>
                  <a:pt x="1659394" y="69503"/>
                  <a:pt x="1841064" y="0"/>
                </a:cubicBezTo>
                <a:cubicBezTo>
                  <a:pt x="1988626" y="-7075"/>
                  <a:pt x="2122671" y="109948"/>
                  <a:pt x="2121628" y="280564"/>
                </a:cubicBezTo>
                <a:cubicBezTo>
                  <a:pt x="2131962" y="506217"/>
                  <a:pt x="2092982" y="588031"/>
                  <a:pt x="2121628" y="774382"/>
                </a:cubicBezTo>
                <a:cubicBezTo>
                  <a:pt x="2150274" y="960733"/>
                  <a:pt x="2094979" y="1069438"/>
                  <a:pt x="2121628" y="1205159"/>
                </a:cubicBezTo>
                <a:cubicBezTo>
                  <a:pt x="2148277" y="1340880"/>
                  <a:pt x="2063231" y="1561893"/>
                  <a:pt x="2121628" y="1730497"/>
                </a:cubicBezTo>
                <a:cubicBezTo>
                  <a:pt x="2180025" y="1899101"/>
                  <a:pt x="2077679" y="2095608"/>
                  <a:pt x="2121628" y="2224315"/>
                </a:cubicBezTo>
                <a:cubicBezTo>
                  <a:pt x="2165577" y="2353022"/>
                  <a:pt x="2119677" y="2604276"/>
                  <a:pt x="2121628" y="2781174"/>
                </a:cubicBezTo>
                <a:cubicBezTo>
                  <a:pt x="2123579" y="2958072"/>
                  <a:pt x="2105165" y="3210063"/>
                  <a:pt x="2121628" y="3432593"/>
                </a:cubicBezTo>
                <a:cubicBezTo>
                  <a:pt x="2094062" y="3586193"/>
                  <a:pt x="1978071" y="3734381"/>
                  <a:pt x="1841064" y="3713157"/>
                </a:cubicBezTo>
                <a:cubicBezTo>
                  <a:pt x="1616623" y="3770592"/>
                  <a:pt x="1483686" y="3664671"/>
                  <a:pt x="1305292" y="3713157"/>
                </a:cubicBezTo>
                <a:cubicBezTo>
                  <a:pt x="1126898" y="3761643"/>
                  <a:pt x="865181" y="3709459"/>
                  <a:pt x="753916" y="3713157"/>
                </a:cubicBezTo>
                <a:cubicBezTo>
                  <a:pt x="642651" y="3716855"/>
                  <a:pt x="498955" y="3686482"/>
                  <a:pt x="280564" y="3713157"/>
                </a:cubicBezTo>
                <a:cubicBezTo>
                  <a:pt x="124962" y="3729548"/>
                  <a:pt x="-33513" y="3570184"/>
                  <a:pt x="0" y="3432593"/>
                </a:cubicBezTo>
                <a:cubicBezTo>
                  <a:pt x="-31914" y="3324046"/>
                  <a:pt x="10811" y="3138637"/>
                  <a:pt x="0" y="3001816"/>
                </a:cubicBezTo>
                <a:cubicBezTo>
                  <a:pt x="-10811" y="2864995"/>
                  <a:pt x="24239" y="2630566"/>
                  <a:pt x="0" y="2476478"/>
                </a:cubicBezTo>
                <a:cubicBezTo>
                  <a:pt x="-24239" y="2322390"/>
                  <a:pt x="44571" y="2239176"/>
                  <a:pt x="0" y="2014180"/>
                </a:cubicBezTo>
                <a:cubicBezTo>
                  <a:pt x="-44571" y="1789184"/>
                  <a:pt x="41573" y="1681218"/>
                  <a:pt x="0" y="1488842"/>
                </a:cubicBezTo>
                <a:cubicBezTo>
                  <a:pt x="-41573" y="1296466"/>
                  <a:pt x="39861" y="1142596"/>
                  <a:pt x="0" y="900463"/>
                </a:cubicBezTo>
                <a:cubicBezTo>
                  <a:pt x="-39861" y="658330"/>
                  <a:pt x="55152" y="572027"/>
                  <a:pt x="0" y="28056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3256003357">
                  <a:prstGeom prst="roundRect">
                    <a:avLst>
                      <a:gd name="adj" fmla="val 1322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2000" dirty="0">
                <a:solidFill>
                  <a:schemeClr val="bg1"/>
                </a:solidFill>
              </a:rPr>
              <a:t>Possible Penalties:</a:t>
            </a:r>
          </a:p>
          <a:p>
            <a:pPr algn="ctr"/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Reduced grade (component or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Fail (component or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Probation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Suspension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Expulsion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019874-241F-466F-856A-FF60C7D18EE0}"/>
              </a:ext>
            </a:extLst>
          </p:cNvPr>
          <p:cNvSpPr/>
          <p:nvPr/>
        </p:nvSpPr>
        <p:spPr>
          <a:xfrm>
            <a:off x="2765811" y="5811317"/>
            <a:ext cx="593483" cy="257577"/>
          </a:xfrm>
          <a:custGeom>
            <a:avLst/>
            <a:gdLst>
              <a:gd name="connsiteX0" fmla="*/ 0 w 593483"/>
              <a:gd name="connsiteY0" fmla="*/ 64394 h 257577"/>
              <a:gd name="connsiteX1" fmla="*/ 464695 w 593483"/>
              <a:gd name="connsiteY1" fmla="*/ 64394 h 257577"/>
              <a:gd name="connsiteX2" fmla="*/ 464695 w 593483"/>
              <a:gd name="connsiteY2" fmla="*/ 0 h 257577"/>
              <a:gd name="connsiteX3" fmla="*/ 593483 w 593483"/>
              <a:gd name="connsiteY3" fmla="*/ 128789 h 257577"/>
              <a:gd name="connsiteX4" fmla="*/ 464695 w 593483"/>
              <a:gd name="connsiteY4" fmla="*/ 257577 h 257577"/>
              <a:gd name="connsiteX5" fmla="*/ 464695 w 593483"/>
              <a:gd name="connsiteY5" fmla="*/ 193183 h 257577"/>
              <a:gd name="connsiteX6" fmla="*/ 0 w 593483"/>
              <a:gd name="connsiteY6" fmla="*/ 193183 h 257577"/>
              <a:gd name="connsiteX7" fmla="*/ 0 w 593483"/>
              <a:gd name="connsiteY7" fmla="*/ 64394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483" h="257577" fill="none" extrusionOk="0">
                <a:moveTo>
                  <a:pt x="0" y="64394"/>
                </a:moveTo>
                <a:cubicBezTo>
                  <a:pt x="111247" y="27802"/>
                  <a:pt x="265300" y="112517"/>
                  <a:pt x="464695" y="64394"/>
                </a:cubicBezTo>
                <a:cubicBezTo>
                  <a:pt x="457444" y="36351"/>
                  <a:pt x="470654" y="20668"/>
                  <a:pt x="464695" y="0"/>
                </a:cubicBezTo>
                <a:cubicBezTo>
                  <a:pt x="514740" y="41503"/>
                  <a:pt x="540764" y="85282"/>
                  <a:pt x="593483" y="128789"/>
                </a:cubicBezTo>
                <a:cubicBezTo>
                  <a:pt x="573310" y="177003"/>
                  <a:pt x="484402" y="220689"/>
                  <a:pt x="464695" y="257577"/>
                </a:cubicBezTo>
                <a:cubicBezTo>
                  <a:pt x="463385" y="229073"/>
                  <a:pt x="468992" y="217311"/>
                  <a:pt x="464695" y="193183"/>
                </a:cubicBezTo>
                <a:cubicBezTo>
                  <a:pt x="238783" y="227001"/>
                  <a:pt x="212527" y="187019"/>
                  <a:pt x="0" y="193183"/>
                </a:cubicBezTo>
                <a:cubicBezTo>
                  <a:pt x="-1747" y="129546"/>
                  <a:pt x="8754" y="96854"/>
                  <a:pt x="0" y="64394"/>
                </a:cubicBezTo>
                <a:close/>
              </a:path>
              <a:path w="593483" h="257577" stroke="0" extrusionOk="0">
                <a:moveTo>
                  <a:pt x="0" y="64394"/>
                </a:moveTo>
                <a:cubicBezTo>
                  <a:pt x="220183" y="23989"/>
                  <a:pt x="236093" y="100652"/>
                  <a:pt x="464695" y="64394"/>
                </a:cubicBezTo>
                <a:cubicBezTo>
                  <a:pt x="459009" y="35815"/>
                  <a:pt x="464715" y="20341"/>
                  <a:pt x="464695" y="0"/>
                </a:cubicBezTo>
                <a:cubicBezTo>
                  <a:pt x="537473" y="51598"/>
                  <a:pt x="534601" y="99997"/>
                  <a:pt x="593483" y="128789"/>
                </a:cubicBezTo>
                <a:cubicBezTo>
                  <a:pt x="539998" y="185862"/>
                  <a:pt x="488720" y="202962"/>
                  <a:pt x="464695" y="257577"/>
                </a:cubicBezTo>
                <a:cubicBezTo>
                  <a:pt x="458262" y="234396"/>
                  <a:pt x="471307" y="211050"/>
                  <a:pt x="464695" y="193183"/>
                </a:cubicBezTo>
                <a:cubicBezTo>
                  <a:pt x="321061" y="201804"/>
                  <a:pt x="196574" y="159864"/>
                  <a:pt x="0" y="193183"/>
                </a:cubicBezTo>
                <a:cubicBezTo>
                  <a:pt x="-6679" y="139675"/>
                  <a:pt x="3548" y="117006"/>
                  <a:pt x="0" y="64394"/>
                </a:cubicBezTo>
                <a:close/>
              </a:path>
            </a:pathLst>
          </a:custGeom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325600335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F488C-5706-4884-816E-A4B4D80FEB26}"/>
              </a:ext>
            </a:extLst>
          </p:cNvPr>
          <p:cNvSpPr txBox="1"/>
          <p:nvPr/>
        </p:nvSpPr>
        <p:spPr>
          <a:xfrm>
            <a:off x="674243" y="1497366"/>
            <a:ext cx="3060700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dirty="0"/>
              <a:t>Typical offences: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CA" sz="1600" dirty="0"/>
              <a:t>Collaboration</a:t>
            </a:r>
            <a:endParaRPr lang="en-CA" sz="1600" dirty="0"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CA" sz="1600" dirty="0"/>
              <a:t>Copying friend’s work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CA" sz="1600" dirty="0"/>
              <a:t>Sharing solutions with friends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CA" sz="1600" dirty="0"/>
              <a:t>Copying from online sources</a:t>
            </a:r>
            <a:br>
              <a:rPr lang="en-CA" sz="1600" dirty="0"/>
            </a:br>
            <a:r>
              <a:rPr lang="en-CA" sz="1600" dirty="0"/>
              <a:t>e.g. GitHub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CA" sz="1600" dirty="0"/>
              <a:t>Posting solutions publicly</a:t>
            </a:r>
            <a:br>
              <a:rPr lang="en-CA" sz="1600" dirty="0"/>
            </a:br>
            <a:r>
              <a:rPr lang="en-CA" sz="1600" dirty="0"/>
              <a:t>e.g. GitHub</a:t>
            </a:r>
            <a:endParaRPr lang="en-CA" sz="1600" dirty="0"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CA" sz="1600" dirty="0"/>
              <a:t>Paying for</a:t>
            </a:r>
            <a:r>
              <a:rPr lang="en-CA" sz="1600" dirty="0">
                <a:cs typeface="Calibri" panose="020F0502020204030204"/>
              </a:rPr>
              <a:t> solutions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51AD6F-2EBD-42EC-839E-CB81CB68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135243"/>
            <a:ext cx="9724372" cy="1362123"/>
          </a:xfrm>
        </p:spPr>
        <p:txBody>
          <a:bodyPr>
            <a:normAutofit fontScale="90000"/>
          </a:bodyPr>
          <a:lstStyle/>
          <a:p>
            <a:r>
              <a:rPr lang="en-CA" dirty="0"/>
              <a:t>Academic Misconduct in CPSC </a:t>
            </a:r>
            <a:r>
              <a:rPr lang="en-US" dirty="0"/>
              <a:t>(Exert from a department presentation by Dr. </a:t>
            </a:r>
            <a:r>
              <a:rPr lang="en-US" dirty="0" err="1"/>
              <a:t>Pavol</a:t>
            </a:r>
            <a:r>
              <a:rPr lang="en-US" dirty="0"/>
              <a:t> Federal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06A5FA-3E90-40F5-B354-349ED0CC6B41}"/>
              </a:ext>
            </a:extLst>
          </p:cNvPr>
          <p:cNvSpPr/>
          <p:nvPr/>
        </p:nvSpPr>
        <p:spPr>
          <a:xfrm>
            <a:off x="5802434" y="5811318"/>
            <a:ext cx="593483" cy="257577"/>
          </a:xfrm>
          <a:custGeom>
            <a:avLst/>
            <a:gdLst>
              <a:gd name="connsiteX0" fmla="*/ 0 w 593483"/>
              <a:gd name="connsiteY0" fmla="*/ 64394 h 257577"/>
              <a:gd name="connsiteX1" fmla="*/ 464695 w 593483"/>
              <a:gd name="connsiteY1" fmla="*/ 64394 h 257577"/>
              <a:gd name="connsiteX2" fmla="*/ 464695 w 593483"/>
              <a:gd name="connsiteY2" fmla="*/ 0 h 257577"/>
              <a:gd name="connsiteX3" fmla="*/ 593483 w 593483"/>
              <a:gd name="connsiteY3" fmla="*/ 128789 h 257577"/>
              <a:gd name="connsiteX4" fmla="*/ 464695 w 593483"/>
              <a:gd name="connsiteY4" fmla="*/ 257577 h 257577"/>
              <a:gd name="connsiteX5" fmla="*/ 464695 w 593483"/>
              <a:gd name="connsiteY5" fmla="*/ 193183 h 257577"/>
              <a:gd name="connsiteX6" fmla="*/ 0 w 593483"/>
              <a:gd name="connsiteY6" fmla="*/ 193183 h 257577"/>
              <a:gd name="connsiteX7" fmla="*/ 0 w 593483"/>
              <a:gd name="connsiteY7" fmla="*/ 64394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483" h="257577" fill="none" extrusionOk="0">
                <a:moveTo>
                  <a:pt x="0" y="64394"/>
                </a:moveTo>
                <a:cubicBezTo>
                  <a:pt x="111247" y="27802"/>
                  <a:pt x="265300" y="112517"/>
                  <a:pt x="464695" y="64394"/>
                </a:cubicBezTo>
                <a:cubicBezTo>
                  <a:pt x="457444" y="36351"/>
                  <a:pt x="470654" y="20668"/>
                  <a:pt x="464695" y="0"/>
                </a:cubicBezTo>
                <a:cubicBezTo>
                  <a:pt x="514740" y="41503"/>
                  <a:pt x="540764" y="85282"/>
                  <a:pt x="593483" y="128789"/>
                </a:cubicBezTo>
                <a:cubicBezTo>
                  <a:pt x="573310" y="177003"/>
                  <a:pt x="484402" y="220689"/>
                  <a:pt x="464695" y="257577"/>
                </a:cubicBezTo>
                <a:cubicBezTo>
                  <a:pt x="463385" y="229073"/>
                  <a:pt x="468992" y="217311"/>
                  <a:pt x="464695" y="193183"/>
                </a:cubicBezTo>
                <a:cubicBezTo>
                  <a:pt x="238783" y="227001"/>
                  <a:pt x="212527" y="187019"/>
                  <a:pt x="0" y="193183"/>
                </a:cubicBezTo>
                <a:cubicBezTo>
                  <a:pt x="-1747" y="129546"/>
                  <a:pt x="8754" y="96854"/>
                  <a:pt x="0" y="64394"/>
                </a:cubicBezTo>
                <a:close/>
              </a:path>
              <a:path w="593483" h="257577" stroke="0" extrusionOk="0">
                <a:moveTo>
                  <a:pt x="0" y="64394"/>
                </a:moveTo>
                <a:cubicBezTo>
                  <a:pt x="220183" y="23989"/>
                  <a:pt x="236093" y="100652"/>
                  <a:pt x="464695" y="64394"/>
                </a:cubicBezTo>
                <a:cubicBezTo>
                  <a:pt x="459009" y="35815"/>
                  <a:pt x="464715" y="20341"/>
                  <a:pt x="464695" y="0"/>
                </a:cubicBezTo>
                <a:cubicBezTo>
                  <a:pt x="537473" y="51598"/>
                  <a:pt x="534601" y="99997"/>
                  <a:pt x="593483" y="128789"/>
                </a:cubicBezTo>
                <a:cubicBezTo>
                  <a:pt x="539998" y="185862"/>
                  <a:pt x="488720" y="202962"/>
                  <a:pt x="464695" y="257577"/>
                </a:cubicBezTo>
                <a:cubicBezTo>
                  <a:pt x="458262" y="234396"/>
                  <a:pt x="471307" y="211050"/>
                  <a:pt x="464695" y="193183"/>
                </a:cubicBezTo>
                <a:cubicBezTo>
                  <a:pt x="321061" y="201804"/>
                  <a:pt x="196574" y="159864"/>
                  <a:pt x="0" y="193183"/>
                </a:cubicBezTo>
                <a:cubicBezTo>
                  <a:pt x="-6679" y="139675"/>
                  <a:pt x="3548" y="117006"/>
                  <a:pt x="0" y="64394"/>
                </a:cubicBezTo>
                <a:close/>
              </a:path>
            </a:pathLst>
          </a:custGeom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325600335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4F6A781-D03F-492C-B4A5-65BA19D5B5FD}"/>
              </a:ext>
            </a:extLst>
          </p:cNvPr>
          <p:cNvSpPr/>
          <p:nvPr/>
        </p:nvSpPr>
        <p:spPr>
          <a:xfrm>
            <a:off x="8852562" y="5811318"/>
            <a:ext cx="593483" cy="257577"/>
          </a:xfrm>
          <a:custGeom>
            <a:avLst/>
            <a:gdLst>
              <a:gd name="connsiteX0" fmla="*/ 0 w 593483"/>
              <a:gd name="connsiteY0" fmla="*/ 64394 h 257577"/>
              <a:gd name="connsiteX1" fmla="*/ 464695 w 593483"/>
              <a:gd name="connsiteY1" fmla="*/ 64394 h 257577"/>
              <a:gd name="connsiteX2" fmla="*/ 464695 w 593483"/>
              <a:gd name="connsiteY2" fmla="*/ 0 h 257577"/>
              <a:gd name="connsiteX3" fmla="*/ 593483 w 593483"/>
              <a:gd name="connsiteY3" fmla="*/ 128789 h 257577"/>
              <a:gd name="connsiteX4" fmla="*/ 464695 w 593483"/>
              <a:gd name="connsiteY4" fmla="*/ 257577 h 257577"/>
              <a:gd name="connsiteX5" fmla="*/ 464695 w 593483"/>
              <a:gd name="connsiteY5" fmla="*/ 193183 h 257577"/>
              <a:gd name="connsiteX6" fmla="*/ 0 w 593483"/>
              <a:gd name="connsiteY6" fmla="*/ 193183 h 257577"/>
              <a:gd name="connsiteX7" fmla="*/ 0 w 593483"/>
              <a:gd name="connsiteY7" fmla="*/ 64394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483" h="257577" fill="none" extrusionOk="0">
                <a:moveTo>
                  <a:pt x="0" y="64394"/>
                </a:moveTo>
                <a:cubicBezTo>
                  <a:pt x="111247" y="27802"/>
                  <a:pt x="265300" y="112517"/>
                  <a:pt x="464695" y="64394"/>
                </a:cubicBezTo>
                <a:cubicBezTo>
                  <a:pt x="457444" y="36351"/>
                  <a:pt x="470654" y="20668"/>
                  <a:pt x="464695" y="0"/>
                </a:cubicBezTo>
                <a:cubicBezTo>
                  <a:pt x="514740" y="41503"/>
                  <a:pt x="540764" y="85282"/>
                  <a:pt x="593483" y="128789"/>
                </a:cubicBezTo>
                <a:cubicBezTo>
                  <a:pt x="573310" y="177003"/>
                  <a:pt x="484402" y="220689"/>
                  <a:pt x="464695" y="257577"/>
                </a:cubicBezTo>
                <a:cubicBezTo>
                  <a:pt x="463385" y="229073"/>
                  <a:pt x="468992" y="217311"/>
                  <a:pt x="464695" y="193183"/>
                </a:cubicBezTo>
                <a:cubicBezTo>
                  <a:pt x="238783" y="227001"/>
                  <a:pt x="212527" y="187019"/>
                  <a:pt x="0" y="193183"/>
                </a:cubicBezTo>
                <a:cubicBezTo>
                  <a:pt x="-1747" y="129546"/>
                  <a:pt x="8754" y="96854"/>
                  <a:pt x="0" y="64394"/>
                </a:cubicBezTo>
                <a:close/>
              </a:path>
              <a:path w="593483" h="257577" stroke="0" extrusionOk="0">
                <a:moveTo>
                  <a:pt x="0" y="64394"/>
                </a:moveTo>
                <a:cubicBezTo>
                  <a:pt x="220183" y="23989"/>
                  <a:pt x="236093" y="100652"/>
                  <a:pt x="464695" y="64394"/>
                </a:cubicBezTo>
                <a:cubicBezTo>
                  <a:pt x="459009" y="35815"/>
                  <a:pt x="464715" y="20341"/>
                  <a:pt x="464695" y="0"/>
                </a:cubicBezTo>
                <a:cubicBezTo>
                  <a:pt x="537473" y="51598"/>
                  <a:pt x="534601" y="99997"/>
                  <a:pt x="593483" y="128789"/>
                </a:cubicBezTo>
                <a:cubicBezTo>
                  <a:pt x="539998" y="185862"/>
                  <a:pt x="488720" y="202962"/>
                  <a:pt x="464695" y="257577"/>
                </a:cubicBezTo>
                <a:cubicBezTo>
                  <a:pt x="458262" y="234396"/>
                  <a:pt x="471307" y="211050"/>
                  <a:pt x="464695" y="193183"/>
                </a:cubicBezTo>
                <a:cubicBezTo>
                  <a:pt x="321061" y="201804"/>
                  <a:pt x="196574" y="159864"/>
                  <a:pt x="0" y="193183"/>
                </a:cubicBezTo>
                <a:cubicBezTo>
                  <a:pt x="-6679" y="139675"/>
                  <a:pt x="3548" y="117006"/>
                  <a:pt x="0" y="64394"/>
                </a:cubicBezTo>
                <a:close/>
              </a:path>
            </a:pathLst>
          </a:custGeom>
          <a:ln w="15875">
            <a:solidFill>
              <a:schemeClr val="tx1">
                <a:alpha val="20000"/>
              </a:schemeClr>
            </a:solidFill>
            <a:extLst>
              <a:ext uri="{C807C97D-BFC1-408E-A445-0C87EB9F89A2}">
                <ask:lineSketchStyleProps xmlns:ask="http://schemas.microsoft.com/office/drawing/2018/sketchyshapes" sd="325600335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10897642" y="5947986"/>
            <a:ext cx="2414872" cy="460332"/>
            <a:chOff x="11035018" y="5890416"/>
            <a:chExt cx="2046395" cy="460332"/>
          </a:xfrm>
        </p:grpSpPr>
        <p:sp>
          <p:nvSpPr>
            <p:cNvPr id="2" name="Down Arrow 1"/>
            <p:cNvSpPr/>
            <p:nvPr/>
          </p:nvSpPr>
          <p:spPr>
            <a:xfrm rot="5400000">
              <a:off x="11261285" y="5664149"/>
              <a:ext cx="460332" cy="912866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47884" y="5959343"/>
              <a:ext cx="1133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2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Guidelines For This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Students should not even see each other’s programs for graded work.</a:t>
            </a:r>
          </a:p>
          <a:p>
            <a:pPr marL="285750" indent="-285750"/>
            <a:r>
              <a:rPr lang="en-US" dirty="0"/>
              <a:t>It’s probably a good idea to avoid even discussing how you solved an assignment problem.</a:t>
            </a:r>
          </a:p>
          <a:p>
            <a:pPr marL="742950" lvl="1" indent="-285750"/>
            <a:r>
              <a:rPr lang="en-US" dirty="0"/>
              <a:t>There’s a danger of going too far.</a:t>
            </a:r>
          </a:p>
          <a:p>
            <a:pPr marL="742950" lvl="1" indent="-285750"/>
            <a:r>
              <a:rPr lang="en-US" dirty="0"/>
              <a:t>If someone needs help then there are resources you can refer tem to: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Instructor office hours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Help tutorials (CT)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(Mostly near the of the term): Open tutorials (teaching tutorials converted into help tutorial time).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4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Don’t Try To “Run The Gauntlet”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the possibility of expulsion from the university (the most severe penalty) it just isn’t worth it.</a:t>
            </a:r>
          </a:p>
          <a:p>
            <a:r>
              <a:rPr lang="en-US" dirty="0"/>
              <a:t>Beyond that automated checking of assignment submissions will occur.</a:t>
            </a:r>
          </a:p>
          <a:p>
            <a:pPr lvl="1"/>
            <a:r>
              <a:rPr lang="en-US" dirty="0"/>
              <a:t>This program was written by a Prof. who has expertise in program code analysis.</a:t>
            </a:r>
          </a:p>
          <a:p>
            <a:pPr lvl="1"/>
            <a:r>
              <a:rPr lang="en-US" dirty="0"/>
              <a:t>You won’t be able to ‘fool’ or disguise the fact that you </a:t>
            </a:r>
            <a:r>
              <a:rPr lang="en-CA" dirty="0"/>
              <a:t>have copied someone else’s work so don’t </a:t>
            </a:r>
            <a:r>
              <a:rPr lang="en-CA"/>
              <a:t>do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278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Academic Misconduct</vt:lpstr>
      <vt:lpstr>What You Have Been Told So Far</vt:lpstr>
      <vt:lpstr>What You Have Been Told So Far</vt:lpstr>
      <vt:lpstr>Academic Misconduct in CPSC (Exert from a department presentation by Dr. Pavol Federal) </vt:lpstr>
      <vt:lpstr>Rules And Guidelines For This Course</vt:lpstr>
      <vt:lpstr>Caution: Don’t Try To “Run The Gauntlet”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Misconduct</dc:title>
  <dc:creator>James Tam</dc:creator>
  <cp:lastModifiedBy>James Tam</cp:lastModifiedBy>
  <cp:revision>18</cp:revision>
  <dcterms:created xsi:type="dcterms:W3CDTF">2021-10-07T22:32:12Z</dcterms:created>
  <dcterms:modified xsi:type="dcterms:W3CDTF">2022-01-17T05:37:45Z</dcterms:modified>
</cp:coreProperties>
</file>