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53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CC3CDB-36EF-754E-82F0-EC4859E1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6AA752-DEB0-6A49-850C-13175BCBB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686527-641F-BE47-9B14-68404EFE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991-F24B-894E-8623-23B79D23A04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9E2491-72D2-3447-9DD4-FCDFF0F1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FD040D-FCD3-FB4F-A3C2-CCE96D7F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9499-5FF4-8B40-9BCF-20EE1B23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B057C-5907-2B42-B8C2-8075F6E6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77486A-2FC4-9849-8913-B1D437A88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B4FBD8-E906-1A4F-AA8F-58EA981B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991-F24B-894E-8623-23B79D23A04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BD342B-9402-3D4A-B281-DC9B4CAD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5F9EC8-EEB8-D444-A209-F172DDC5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9499-5FF4-8B40-9BCF-20EE1B23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42A1CF2-8C02-D34E-AF6C-B3FEB0515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BFD54D4-3008-D548-9849-D01A9E418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909A0F-7B80-3F49-9E12-5BC5C1B3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991-F24B-894E-8623-23B79D23A04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9FA3F0-878E-4B49-BAA1-145D8600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E443EA-4338-9942-8388-3C47AEE7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9499-5FF4-8B40-9BCF-20EE1B23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9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65149-3563-FC48-981C-6EA2A5DA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77CBD-F12D-3D4B-A0DF-47C2B3C2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97A85B-EDF4-C64F-AEFD-DA2742EC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991-F24B-894E-8623-23B79D23A04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40A8CC-8F23-1648-B30E-BAAFC582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5B2DF4-6D88-E048-A3C0-EC498D7A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9499-5FF4-8B40-9BCF-20EE1B23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50E268-4AF5-5645-BD8D-6CC62739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B20FC5-EA24-C74B-83E6-C820AB160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DFE324-0352-DB46-A74B-77438F9E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991-F24B-894E-8623-23B79D23A04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9CF315-FE34-BA42-AD30-3C05B184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8A201C-652C-0C44-8A2D-50BCB7E1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9499-5FF4-8B40-9BCF-20EE1B23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C738-F9EF-574E-BFED-1E20E680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58D233-98CE-2648-ABEB-0CEF54A0A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7B5FFC-1633-F94F-A375-60529DFED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CEEFEE-315E-5845-8D61-925AD49C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991-F24B-894E-8623-23B79D23A04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9B1445-2711-F44D-94BC-5DA8FAE5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5E210B-0E88-3347-85F7-E5F8C48B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9499-5FF4-8B40-9BCF-20EE1B23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6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DF4813-A3EE-6C4F-AC39-FD618071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1D031E-85B9-244B-A488-0C77F73B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60D236-A22C-B14E-8511-FDDEBED7A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8370B4-E4D0-FE45-9EAB-AA901873A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3EE1C9C-C7D9-5A42-B988-57F200B7E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A87D73-7EC6-E64D-B3CC-CE042224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991-F24B-894E-8623-23B79D23A04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A35BCCC-EB7C-4D40-844F-E9C39CE7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96B3779-F3D9-C540-84E2-3B929548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9499-5FF4-8B40-9BCF-20EE1B23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0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60D16D-5144-984F-B343-9E42B67C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C6141AC-9607-5240-AF1E-6BD9D2DC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991-F24B-894E-8623-23B79D23A04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3BD45B-3A43-264F-8A70-031C513E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CF3538-22F6-2D49-A113-0EA26B94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9499-5FF4-8B40-9BCF-20EE1B23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0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4706A2-7E61-F04F-805A-36AD1D35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991-F24B-894E-8623-23B79D23A04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972DCE4-0629-AE4F-8598-1A251B46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C32D4F-E6F3-3942-9130-AF4989DD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9499-5FF4-8B40-9BCF-20EE1B23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6C704-3230-824F-9048-AFA0AB48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E4B081-E799-A046-B42C-57F3BFE2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1D1704-A073-2349-9409-9BFA6C764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89C26C-2376-544A-B36C-45ADD964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991-F24B-894E-8623-23B79D23A04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A44237-49CC-B145-A14E-645577C4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E467CD-5378-3348-8D2F-C2613F12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9499-5FF4-8B40-9BCF-20EE1B23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9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69BC7-31F2-0343-B627-A8815BE1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B810B4F-4751-154D-A625-264B5A0DD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A0215C-EB5D-544A-AB1D-9528FC4B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6E1D9F-95CF-9447-9169-1697294F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F991-F24B-894E-8623-23B79D23A04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9C6387-E693-154A-9927-396989F1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4A0C05-FFE0-A64B-A5EB-28FBCE4A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D9499-5FF4-8B40-9BCF-20EE1B23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3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2F4D8C1-D9FB-1E4C-8D21-53F4F8B5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C7A91F-0B24-D841-B950-4B0181B6D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32EE65-8164-C146-800A-4E1E849B6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F991-F24B-894E-8623-23B79D23A045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A27A98-5F01-DA43-9780-C74D1A8AB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131FA1-CCB1-EA4B-8FDD-7242BFFA8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D9499-5FF4-8B40-9BCF-20EE1B237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091757"/>
            <a:ext cx="6468134" cy="4374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8951" y="2539544"/>
            <a:ext cx="47291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Group 4</a:t>
            </a:r>
          </a:p>
          <a:p>
            <a:endParaRPr lang="en-US" sz="2800" dirty="0"/>
          </a:p>
          <a:p>
            <a:r>
              <a:rPr lang="en-US" sz="2800" dirty="0"/>
              <a:t>Ubaid </a:t>
            </a:r>
            <a:r>
              <a:rPr lang="en-US" sz="2800" dirty="0" smtClean="0"/>
              <a:t>SHEIKH (19154363)</a:t>
            </a:r>
          </a:p>
          <a:p>
            <a:r>
              <a:rPr lang="en-US" sz="2800" dirty="0" err="1" smtClean="0"/>
              <a:t>Nusrat</a:t>
            </a:r>
            <a:r>
              <a:rPr lang="en-US" sz="2800" dirty="0" smtClean="0"/>
              <a:t> Laila (19060343)</a:t>
            </a:r>
          </a:p>
          <a:p>
            <a:r>
              <a:rPr lang="en-US" sz="2800" dirty="0" err="1" smtClean="0"/>
              <a:t>Md</a:t>
            </a:r>
            <a:r>
              <a:rPr lang="en-US" sz="2800" dirty="0" smtClean="0"/>
              <a:t> Al Arman Khan (18897816)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29" y="5556093"/>
            <a:ext cx="2857501" cy="10696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9" t="21206" r="28100" b="36380"/>
          <a:stretch/>
        </p:blipFill>
        <p:spPr>
          <a:xfrm>
            <a:off x="5603082" y="5556093"/>
            <a:ext cx="2471738" cy="13019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3" t="25522" r="24109" b="48702"/>
          <a:stretch/>
        </p:blipFill>
        <p:spPr>
          <a:xfrm>
            <a:off x="5605241" y="1"/>
            <a:ext cx="6310534" cy="1485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6" t="17600" r="21350" b="42125"/>
          <a:stretch/>
        </p:blipFill>
        <p:spPr>
          <a:xfrm>
            <a:off x="9511372" y="5465797"/>
            <a:ext cx="1947204" cy="13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9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60" t="15085" r="3566" b="15771"/>
          <a:stretch/>
        </p:blipFill>
        <p:spPr>
          <a:xfrm>
            <a:off x="1257301" y="528636"/>
            <a:ext cx="9431872" cy="544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5032E5-2AAB-7C46-9C5F-65865A9D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2" y="1465943"/>
            <a:ext cx="10515600" cy="4351338"/>
          </a:xfrm>
        </p:spPr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Used services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Cost analysis</a:t>
            </a:r>
          </a:p>
          <a:p>
            <a:r>
              <a:rPr lang="en-US" dirty="0"/>
              <a:t>Demonstration</a:t>
            </a:r>
          </a:p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721632" y="314325"/>
            <a:ext cx="11251293" cy="7286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</a:rPr>
              <a:t>Outline of the Presentation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958" r="138" b="16821"/>
          <a:stretch/>
        </p:blipFill>
        <p:spPr>
          <a:xfrm>
            <a:off x="5004960" y="1594530"/>
            <a:ext cx="6501240" cy="3477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29" y="5556093"/>
            <a:ext cx="2857501" cy="1069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9" t="21206" r="28100" b="36380"/>
          <a:stretch/>
        </p:blipFill>
        <p:spPr>
          <a:xfrm>
            <a:off x="5603082" y="5556093"/>
            <a:ext cx="2471738" cy="1301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6" t="17600" r="21350" b="42125"/>
          <a:stretch/>
        </p:blipFill>
        <p:spPr>
          <a:xfrm>
            <a:off x="9511372" y="5465797"/>
            <a:ext cx="1947204" cy="13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0BDCD1-CA73-274C-8EB5-41E8BD2C8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690688"/>
            <a:ext cx="11713028" cy="3709987"/>
          </a:xfrm>
        </p:spPr>
        <p:txBody>
          <a:bodyPr/>
          <a:lstStyle/>
          <a:p>
            <a:pPr lvl="0"/>
            <a:r>
              <a:rPr lang="en-GB" dirty="0"/>
              <a:t>Tracking daily grocery consumption</a:t>
            </a:r>
            <a:endParaRPr lang="en-AU" dirty="0"/>
          </a:p>
          <a:p>
            <a:pPr lvl="0"/>
            <a:r>
              <a:rPr lang="en-GB" dirty="0"/>
              <a:t>Generating weekly grocery shopping list</a:t>
            </a:r>
            <a:endParaRPr lang="en-AU" dirty="0"/>
          </a:p>
          <a:p>
            <a:r>
              <a:rPr lang="en-GB" dirty="0"/>
              <a:t>Providing best price information for grocery </a:t>
            </a:r>
            <a:r>
              <a:rPr lang="en-GB" dirty="0" smtClean="0"/>
              <a:t>shopping                             </a:t>
            </a:r>
            <a:r>
              <a:rPr lang="en-US" b="1" dirty="0" smtClean="0">
                <a:solidFill>
                  <a:srgbClr val="0070C0"/>
                </a:solidFill>
              </a:rPr>
              <a:t>Comfort</a:t>
            </a:r>
            <a:endParaRPr lang="en-AU" b="1" dirty="0" smtClean="0">
              <a:solidFill>
                <a:srgbClr val="0070C0"/>
              </a:solidFill>
            </a:endParaRPr>
          </a:p>
          <a:p>
            <a:pPr lvl="0"/>
            <a:r>
              <a:rPr lang="en-GB" dirty="0" smtClean="0"/>
              <a:t>Email notification to shop urgently if any item finished instantly</a:t>
            </a:r>
            <a:endParaRPr lang="en-AU" dirty="0" smtClean="0"/>
          </a:p>
          <a:p>
            <a:pPr lvl="0"/>
            <a:r>
              <a:rPr lang="en-GB" dirty="0" smtClean="0"/>
              <a:t>Email </a:t>
            </a:r>
            <a:r>
              <a:rPr lang="en-GB" dirty="0"/>
              <a:t>notification if any leakage found in the gas stove or gas cylinder and if the kitchen temperature is high. 						</a:t>
            </a:r>
            <a:r>
              <a:rPr lang="en-GB" b="1" dirty="0">
                <a:solidFill>
                  <a:srgbClr val="FF0000"/>
                </a:solidFill>
              </a:rPr>
              <a:t>Safety</a:t>
            </a:r>
          </a:p>
          <a:p>
            <a:r>
              <a:rPr lang="en-GB" dirty="0"/>
              <a:t>Tracking the daily resources (water, gas) consumption 		</a:t>
            </a:r>
            <a:r>
              <a:rPr lang="en-GB" b="1" dirty="0">
                <a:solidFill>
                  <a:srgbClr val="00B050"/>
                </a:solidFill>
              </a:rPr>
              <a:t>Sustainability</a:t>
            </a:r>
            <a:endParaRPr lang="en-AU" b="1" dirty="0">
              <a:solidFill>
                <a:srgbClr val="00B050"/>
              </a:solidFill>
            </a:endParaRPr>
          </a:p>
          <a:p>
            <a:pPr lvl="0"/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00B36DC0-9C29-D04C-B36B-AA7CE5E1CAA4}"/>
              </a:ext>
            </a:extLst>
          </p:cNvPr>
          <p:cNvSpPr/>
          <p:nvPr/>
        </p:nvSpPr>
        <p:spPr>
          <a:xfrm>
            <a:off x="9652000" y="1846264"/>
            <a:ext cx="576363" cy="1883908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C27C3E92-2988-BA4C-A2AB-91F790892C2B}"/>
              </a:ext>
            </a:extLst>
          </p:cNvPr>
          <p:cNvCxnSpPr>
            <a:cxnSpLocks/>
          </p:cNvCxnSpPr>
          <p:nvPr/>
        </p:nvCxnSpPr>
        <p:spPr>
          <a:xfrm>
            <a:off x="5558972" y="4383314"/>
            <a:ext cx="42526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CF1AC64A-19BF-204B-AB0C-EBAF6B2C0A64}"/>
              </a:ext>
            </a:extLst>
          </p:cNvPr>
          <p:cNvCxnSpPr>
            <a:cxnSpLocks/>
          </p:cNvCxnSpPr>
          <p:nvPr/>
        </p:nvCxnSpPr>
        <p:spPr>
          <a:xfrm>
            <a:off x="8265886" y="4898571"/>
            <a:ext cx="106679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32230" y="314325"/>
            <a:ext cx="11740696" cy="7286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Calibri Light" panose="020F0302020204030204"/>
              </a:rPr>
              <a:t>Project Description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2230" y="314325"/>
            <a:ext cx="11740696" cy="7286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00B0F0"/>
                </a:solidFill>
                <a:latin typeface="Calibri Light" panose="020F0302020204030204"/>
              </a:rPr>
              <a:t>Used AWS Services</a:t>
            </a:r>
            <a:endParaRPr lang="en-US" sz="3200" b="1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1505346"/>
            <a:ext cx="5457824" cy="2361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453" t="-1" r="10391" b="5938"/>
          <a:stretch/>
        </p:blipFill>
        <p:spPr>
          <a:xfrm>
            <a:off x="764380" y="1505346"/>
            <a:ext cx="2386013" cy="20999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60" y="4242611"/>
            <a:ext cx="2757306" cy="21687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22850" t="17601" r="23375" b="16475"/>
          <a:stretch/>
        </p:blipFill>
        <p:spPr>
          <a:xfrm>
            <a:off x="7134026" y="4107920"/>
            <a:ext cx="1852811" cy="227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ownloads/aws_final.png">
            <a:extLst>
              <a:ext uri="{FF2B5EF4-FFF2-40B4-BE49-F238E27FC236}">
                <a16:creationId xmlns:a16="http://schemas.microsoft.com/office/drawing/2014/main" xmlns="" id="{12BEE5E4-3DDE-6C4D-8060-F28980C0F1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" y="1042988"/>
            <a:ext cx="11544301" cy="58150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232230" y="314325"/>
            <a:ext cx="11740696" cy="7286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00B0F0"/>
                </a:solidFill>
                <a:latin typeface="Calibri Light" panose="020F0302020204030204"/>
              </a:rPr>
              <a:t>System Architecture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EFFA7EA2-954E-8841-A019-A22957E2F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371843"/>
              </p:ext>
            </p:extLst>
          </p:nvPr>
        </p:nvGraphicFramePr>
        <p:xfrm>
          <a:off x="342900" y="1825625"/>
          <a:ext cx="11010900" cy="160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450">
                  <a:extLst>
                    <a:ext uri="{9D8B030D-6E8A-4147-A177-3AD203B41FA5}">
                      <a16:colId xmlns:a16="http://schemas.microsoft.com/office/drawing/2014/main" xmlns="" val="831096843"/>
                    </a:ext>
                  </a:extLst>
                </a:gridCol>
                <a:gridCol w="5505450">
                  <a:extLst>
                    <a:ext uri="{9D8B030D-6E8A-4147-A177-3AD203B41FA5}">
                      <a16:colId xmlns:a16="http://schemas.microsoft.com/office/drawing/2014/main" xmlns="" val="1536972548"/>
                    </a:ext>
                  </a:extLst>
                </a:gridCol>
              </a:tblGrid>
              <a:tr h="5344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  <a:r>
                        <a:rPr lang="en-US" sz="1800" dirty="0">
                          <a:effectLst/>
                        </a:rPr>
                        <a:t>otal number of household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effectLst/>
                        </a:rPr>
                        <a:t>10000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184323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/>
                        <a:t>Each household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5066847"/>
                  </a:ext>
                </a:extLst>
              </a:tr>
              <a:tr h="534458">
                <a:tc>
                  <a:txBody>
                    <a:bodyPr/>
                    <a:lstStyle/>
                    <a:p>
                      <a:r>
                        <a:rPr lang="en-US" dirty="0"/>
                        <a:t>User send GET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 times a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50781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88B0CA-5F66-A149-AD58-15426B22147B}"/>
              </a:ext>
            </a:extLst>
          </p:cNvPr>
          <p:cNvSpPr txBox="1"/>
          <p:nvPr/>
        </p:nvSpPr>
        <p:spPr>
          <a:xfrm>
            <a:off x="3875315" y="1388825"/>
            <a:ext cx="474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1: Necessary estimation</a:t>
            </a:r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xmlns="" id="{C8315547-182E-1947-A38E-479E1FC78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562699"/>
              </p:ext>
            </p:extLst>
          </p:nvPr>
        </p:nvGraphicFramePr>
        <p:xfrm>
          <a:off x="342900" y="4329249"/>
          <a:ext cx="111156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838">
                  <a:extLst>
                    <a:ext uri="{9D8B030D-6E8A-4147-A177-3AD203B41FA5}">
                      <a16:colId xmlns:a16="http://schemas.microsoft.com/office/drawing/2014/main" xmlns="" val="831096843"/>
                    </a:ext>
                  </a:extLst>
                </a:gridCol>
                <a:gridCol w="5557838">
                  <a:extLst>
                    <a:ext uri="{9D8B030D-6E8A-4147-A177-3AD203B41FA5}">
                      <a16:colId xmlns:a16="http://schemas.microsoft.com/office/drawing/2014/main" xmlns="" val="1536972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 compute price per GB (MC)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$0.00001667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1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Running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506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Monthly Request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$0.20 per 1 million requests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50781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*Monthly Get update, Put things update and get shopping list functions = </a:t>
                      </a:r>
                      <a:r>
                        <a:rPr lang="en-US" sz="18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$84.77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98500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81B2560-6D3F-454A-9F82-AF7CA1DDCA66}"/>
              </a:ext>
            </a:extLst>
          </p:cNvPr>
          <p:cNvSpPr/>
          <p:nvPr/>
        </p:nvSpPr>
        <p:spPr>
          <a:xfrm>
            <a:off x="4159557" y="3894532"/>
            <a:ext cx="2851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Table 2: Lambda Calculation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3802" y="262097"/>
            <a:ext cx="11740696" cy="7286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Calibri Light" panose="020F0302020204030204"/>
              </a:rPr>
              <a:t>Cost Analysis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EFFA7EA2-954E-8841-A019-A22957E2F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708722"/>
              </p:ext>
            </p:extLst>
          </p:nvPr>
        </p:nvGraphicFramePr>
        <p:xfrm>
          <a:off x="271462" y="1825625"/>
          <a:ext cx="110823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169">
                  <a:extLst>
                    <a:ext uri="{9D8B030D-6E8A-4147-A177-3AD203B41FA5}">
                      <a16:colId xmlns:a16="http://schemas.microsoft.com/office/drawing/2014/main" xmlns="" val="831096843"/>
                    </a:ext>
                  </a:extLst>
                </a:gridCol>
                <a:gridCol w="5541169">
                  <a:extLst>
                    <a:ext uri="{9D8B030D-6E8A-4147-A177-3AD203B41FA5}">
                      <a16:colId xmlns:a16="http://schemas.microsoft.com/office/drawing/2014/main" xmlns="" val="1536972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API call charge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$3.5/ million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1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transfer charge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$0.09/GB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50668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*If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sensors send update 4 times a day</a:t>
                      </a: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dirty="0"/>
                        <a:t>Monthly Get request and </a:t>
                      </a:r>
                      <a:r>
                        <a:rPr lang="en-A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Sensors update request= </a:t>
                      </a:r>
                      <a:r>
                        <a:rPr lang="en-AU" sz="18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$136.42</a:t>
                      </a:r>
                      <a:r>
                        <a:rPr lang="en-AU" u="sng" dirty="0">
                          <a:effectLst/>
                        </a:rPr>
                        <a:t> </a:t>
                      </a:r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50781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88B0CA-5F66-A149-AD58-15426B22147B}"/>
              </a:ext>
            </a:extLst>
          </p:cNvPr>
          <p:cNvSpPr txBox="1"/>
          <p:nvPr/>
        </p:nvSpPr>
        <p:spPr>
          <a:xfrm>
            <a:off x="3875314" y="1388825"/>
            <a:ext cx="37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3: API Gateway Calculation</a:t>
            </a:r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xmlns="" id="{C8315547-182E-1947-A38E-479E1FC78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60977"/>
              </p:ext>
            </p:extLst>
          </p:nvPr>
        </p:nvGraphicFramePr>
        <p:xfrm>
          <a:off x="271462" y="3411037"/>
          <a:ext cx="109154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7712">
                  <a:extLst>
                    <a:ext uri="{9D8B030D-6E8A-4147-A177-3AD203B41FA5}">
                      <a16:colId xmlns:a16="http://schemas.microsoft.com/office/drawing/2014/main" xmlns="" val="831096843"/>
                    </a:ext>
                  </a:extLst>
                </a:gridCol>
                <a:gridCol w="5457712">
                  <a:extLst>
                    <a:ext uri="{9D8B030D-6E8A-4147-A177-3AD203B41FA5}">
                      <a16:colId xmlns:a16="http://schemas.microsoft.com/office/drawing/2014/main" xmlns="" val="1536972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website (Smart Kitchen) file size 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MB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1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GET request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million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50668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S3 Service (Asia Pacific (Sydney))</a:t>
                      </a:r>
                      <a:r>
                        <a:rPr lang="en-AU" u="none" dirty="0">
                          <a:effectLst/>
                        </a:rPr>
                        <a:t> = </a:t>
                      </a:r>
                      <a:r>
                        <a:rPr lang="en-US" sz="18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$11.43 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203570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81B2560-6D3F-454A-9F82-AF7CA1DDCA66}"/>
              </a:ext>
            </a:extLst>
          </p:cNvPr>
          <p:cNvSpPr/>
          <p:nvPr/>
        </p:nvSpPr>
        <p:spPr>
          <a:xfrm>
            <a:off x="4592092" y="3005613"/>
            <a:ext cx="23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Table 4: S3 Calculation</a:t>
            </a: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xmlns="" id="{E79CF958-2DBA-E54A-84D6-BF4D8177F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508048"/>
              </p:ext>
            </p:extLst>
          </p:nvPr>
        </p:nvGraphicFramePr>
        <p:xfrm>
          <a:off x="271462" y="5095294"/>
          <a:ext cx="1108233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169">
                  <a:extLst>
                    <a:ext uri="{9D8B030D-6E8A-4147-A177-3AD203B41FA5}">
                      <a16:colId xmlns:a16="http://schemas.microsoft.com/office/drawing/2014/main" xmlns="" val="831096843"/>
                    </a:ext>
                  </a:extLst>
                </a:gridCol>
                <a:gridCol w="5541169">
                  <a:extLst>
                    <a:ext uri="{9D8B030D-6E8A-4147-A177-3AD203B41FA5}">
                      <a16:colId xmlns:a16="http://schemas.microsoft.com/office/drawing/2014/main" xmlns="" val="1536972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database size for 10000 household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1KB*100000/ 0.01GB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1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Read request per month</a:t>
                      </a:r>
                      <a:r>
                        <a:rPr lang="en-AU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million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506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request per month</a:t>
                      </a:r>
                      <a:r>
                        <a:rPr lang="en-AU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million</a:t>
                      </a:r>
                      <a:r>
                        <a:rPr lang="en-AU" dirty="0">
                          <a:effectLst/>
                        </a:rPr>
                        <a:t> (why)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34170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80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DynamoDB Service (Asia Pacific (Sydney))</a:t>
                      </a:r>
                      <a:r>
                        <a:rPr lang="en-AU" u="none" dirty="0">
                          <a:effectLst/>
                        </a:rPr>
                        <a:t>  = </a:t>
                      </a:r>
                      <a:r>
                        <a:rPr lang="en-US" sz="18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$7.05 </a:t>
                      </a:r>
                      <a:endParaRPr lang="en-US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99758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671CB2B-72BB-9741-B5C5-30F663E54B01}"/>
              </a:ext>
            </a:extLst>
          </p:cNvPr>
          <p:cNvSpPr/>
          <p:nvPr/>
        </p:nvSpPr>
        <p:spPr>
          <a:xfrm>
            <a:off x="4417711" y="4624759"/>
            <a:ext cx="3170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Table 5: DynamoDB Calculation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3802" y="262097"/>
            <a:ext cx="11740696" cy="7286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Calibri Light" panose="020F0302020204030204"/>
              </a:rPr>
              <a:t>Cost Analysis </a:t>
            </a:r>
            <a:r>
              <a:rPr lang="en-US" sz="4400" b="1" smtClean="0">
                <a:solidFill>
                  <a:srgbClr val="FF0000"/>
                </a:solidFill>
                <a:latin typeface="Calibri Light" panose="020F0302020204030204"/>
              </a:rPr>
              <a:t>(Cont.)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6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EFFA7EA2-954E-8841-A019-A22957E2F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611309"/>
              </p:ext>
            </p:extLst>
          </p:nvPr>
        </p:nvGraphicFramePr>
        <p:xfrm>
          <a:off x="474208" y="1825625"/>
          <a:ext cx="10879592" cy="1517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9796">
                  <a:extLst>
                    <a:ext uri="{9D8B030D-6E8A-4147-A177-3AD203B41FA5}">
                      <a16:colId xmlns:a16="http://schemas.microsoft.com/office/drawing/2014/main" xmlns="" val="831096843"/>
                    </a:ext>
                  </a:extLst>
                </a:gridCol>
                <a:gridCol w="5439796">
                  <a:extLst>
                    <a:ext uri="{9D8B030D-6E8A-4147-A177-3AD203B41FA5}">
                      <a16:colId xmlns:a16="http://schemas.microsoft.com/office/drawing/2014/main" xmlns="" val="1536972548"/>
                    </a:ext>
                  </a:extLst>
                </a:gridCol>
              </a:tblGrid>
              <a:tr h="5058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CloudWatch and SNS request per month 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* 10000 = 40000 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184323"/>
                  </a:ext>
                </a:extLst>
              </a:tr>
              <a:tr h="50588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CloudWatch Service (Asia Pacific (Sydney))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5066847"/>
                  </a:ext>
                </a:extLst>
              </a:tr>
              <a:tr h="50588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SNS Service (Asia Pacific (Sydney))</a:t>
                      </a:r>
                      <a:r>
                        <a:rPr lang="en-AU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$0.78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50781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88B0CA-5F66-A149-AD58-15426B22147B}"/>
              </a:ext>
            </a:extLst>
          </p:cNvPr>
          <p:cNvSpPr txBox="1"/>
          <p:nvPr/>
        </p:nvSpPr>
        <p:spPr>
          <a:xfrm>
            <a:off x="3875315" y="1388825"/>
            <a:ext cx="456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6: CloudWatch and SNS calculation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81B2560-6D3F-454A-9F82-AF7CA1DDCA66}"/>
              </a:ext>
            </a:extLst>
          </p:cNvPr>
          <p:cNvSpPr/>
          <p:nvPr/>
        </p:nvSpPr>
        <p:spPr>
          <a:xfrm>
            <a:off x="2513467" y="3773010"/>
            <a:ext cx="6715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Table 7: Total cost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B07EC6BD-1A98-4440-B76D-94FC9E69E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652553"/>
              </p:ext>
            </p:extLst>
          </p:nvPr>
        </p:nvGraphicFramePr>
        <p:xfrm>
          <a:off x="474208" y="4334191"/>
          <a:ext cx="10879591" cy="1737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82324">
                  <a:extLst>
                    <a:ext uri="{9D8B030D-6E8A-4147-A177-3AD203B41FA5}">
                      <a16:colId xmlns:a16="http://schemas.microsoft.com/office/drawing/2014/main" xmlns="" val="583273288"/>
                    </a:ext>
                  </a:extLst>
                </a:gridCol>
                <a:gridCol w="2861909">
                  <a:extLst>
                    <a:ext uri="{9D8B030D-6E8A-4147-A177-3AD203B41FA5}">
                      <a16:colId xmlns:a16="http://schemas.microsoft.com/office/drawing/2014/main" xmlns="" val="3846487275"/>
                    </a:ext>
                  </a:extLst>
                </a:gridCol>
                <a:gridCol w="3035358">
                  <a:extLst>
                    <a:ext uri="{9D8B030D-6E8A-4147-A177-3AD203B41FA5}">
                      <a16:colId xmlns:a16="http://schemas.microsoft.com/office/drawing/2014/main" xmlns="" val="752699325"/>
                    </a:ext>
                  </a:extLst>
                </a:gridCol>
              </a:tblGrid>
              <a:tr h="8689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dirty="0"/>
                        <a:t>Smart Kitchen whole project cost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dirty="0"/>
                        <a:t>Monthly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/>
                        <a:t>Yearly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24862769"/>
                  </a:ext>
                </a:extLst>
              </a:tr>
              <a:tr h="8689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dirty="0"/>
                        <a:t>Total service cost for 10000 households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AU" dirty="0"/>
                        <a:t>$240.45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dirty="0"/>
                        <a:t>$2885.4</a:t>
                      </a:r>
                      <a:endParaRPr lang="en-AU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70196636"/>
                  </a:ext>
                </a:extLst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143802" y="262097"/>
            <a:ext cx="11740696" cy="7286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Calibri Light" panose="020F0302020204030204"/>
              </a:rPr>
              <a:t>Cost Analysis </a:t>
            </a:r>
            <a:r>
              <a:rPr lang="en-US" sz="4400" b="1" smtClean="0">
                <a:solidFill>
                  <a:srgbClr val="FF0000"/>
                </a:solidFill>
                <a:latin typeface="Calibri Light" panose="020F0302020204030204"/>
              </a:rPr>
              <a:t>(Cont.)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9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../Downloads/aws_final.png">
            <a:extLst>
              <a:ext uri="{FF2B5EF4-FFF2-40B4-BE49-F238E27FC236}">
                <a16:creationId xmlns:a16="http://schemas.microsoft.com/office/drawing/2014/main" xmlns="" id="{12BEE5E4-3DDE-6C4D-8060-F28980C0F1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700088"/>
            <a:ext cx="11544301" cy="58150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>
            <a:off x="385762" y="0"/>
            <a:ext cx="11740696" cy="7286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smtClean="0">
                <a:solidFill>
                  <a:srgbClr val="00B0F0"/>
                </a:solidFill>
                <a:latin typeface="Calibri Light" panose="020F0302020204030204"/>
              </a:rPr>
              <a:t>Demonstration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6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346</Words>
  <Application>Microsoft Macintosh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kitchen</dc:title>
  <dc:creator>Md Sarkar</dc:creator>
  <cp:lastModifiedBy>mdalarmankhan@gmail.com</cp:lastModifiedBy>
  <cp:revision>18</cp:revision>
  <dcterms:created xsi:type="dcterms:W3CDTF">2018-10-29T13:28:58Z</dcterms:created>
  <dcterms:modified xsi:type="dcterms:W3CDTF">2018-10-30T03:05:11Z</dcterms:modified>
</cp:coreProperties>
</file>