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59"/>
  </p:normalViewPr>
  <p:slideViewPr>
    <p:cSldViewPr snapToGrid="0" snapToObjects="1">
      <p:cViewPr varScale="1">
        <p:scale>
          <a:sx n="74" d="100"/>
          <a:sy n="74" d="100"/>
        </p:scale>
        <p:origin x="1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112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 i="1"/>
            </a:lvl1pPr>
          </a:lstStyle>
          <a:p>
            <a:r>
              <a:t>–Johnny Appleseed</a:t>
            </a:r>
          </a:p>
        </p:txBody>
      </p:sp>
      <p:sp>
        <p:nvSpPr>
          <p:cNvPr id="95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578099" y="4368344"/>
            <a:ext cx="7848602" cy="55971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>
            <a:spLocks noGrp="1"/>
          </p:cNvSpPr>
          <p:nvPr>
            <p:ph type="pic" idx="13"/>
          </p:nvPr>
        </p:nvSpPr>
        <p:spPr>
          <a:xfrm>
            <a:off x="1625599" y="1219199"/>
            <a:ext cx="9753602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-604111" y="631824"/>
            <a:ext cx="15214694" cy="92120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34250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pic>
        <p:nvPicPr>
          <p:cNvPr id="31" name="71u-sJhZIIL._SL1200_-1.jpg" descr="71u-sJhZIIL._SL1200_-1.jpg"/>
          <p:cNvPicPr>
            <a:picLocks noChangeAspect="1"/>
          </p:cNvPicPr>
          <p:nvPr/>
        </p:nvPicPr>
        <p:blipFill>
          <a:blip r:embed="rId2">
            <a:alphaModFix amt="19606"/>
            <a:extLst/>
          </a:blip>
          <a:stretch>
            <a:fillRect/>
          </a:stretch>
        </p:blipFill>
        <p:spPr>
          <a:xfrm>
            <a:off x="-85179" y="-3076584"/>
            <a:ext cx="13089270" cy="15770204"/>
          </a:xfrm>
          <a:prstGeom prst="rect">
            <a:avLst/>
          </a:prstGeom>
          <a:ln w="3175">
            <a:miter lim="400000"/>
          </a:ln>
        </p:spPr>
      </p:pic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>
            <a:spLocks noGrp="1"/>
          </p:cNvSpPr>
          <p:nvPr>
            <p:ph type="pic" sz="quarter" idx="13"/>
          </p:nvPr>
        </p:nvSpPr>
        <p:spPr>
          <a:xfrm>
            <a:off x="6664325" y="1695449"/>
            <a:ext cx="4000501" cy="61626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62500"/>
            <a:ext cx="4000502" cy="30861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62300"/>
            <a:ext cx="8324852" cy="4714876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gradFill flip="none" rotWithShape="1">
          <a:gsLst>
            <a:gs pos="0">
              <a:srgbClr val="C6EAFF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>
            <a:spLocks noGrp="1"/>
          </p:cNvSpPr>
          <p:nvPr>
            <p:ph type="pic" sz="quarter" idx="13"/>
          </p:nvPr>
        </p:nvSpPr>
        <p:spPr>
          <a:xfrm>
            <a:off x="6664325" y="3162300"/>
            <a:ext cx="4000501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62300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14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14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14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14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14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6553" y="8191500"/>
            <a:ext cx="286614" cy="2921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>
            <a:spLocks noGrp="1"/>
          </p:cNvSpPr>
          <p:nvPr>
            <p:ph type="pic" sz="quarter" idx="13"/>
          </p:nvPr>
        </p:nvSpPr>
        <p:spPr>
          <a:xfrm>
            <a:off x="6664325" y="5038725"/>
            <a:ext cx="4000501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4"/>
          </p:nvPr>
        </p:nvSpPr>
        <p:spPr>
          <a:xfrm>
            <a:off x="6664325" y="1885949"/>
            <a:ext cx="4000501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15"/>
          </p:nvPr>
        </p:nvSpPr>
        <p:spPr>
          <a:xfrm>
            <a:off x="2339974" y="1885949"/>
            <a:ext cx="4000502" cy="59817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5000625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4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0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eg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71u-sJhZIIL._SL1200_-1.jpg" descr="71u-sJhZIIL._SL1200_-1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35633"/>
            <a:extLst/>
          </a:blip>
          <a:srcRect l="16835" t="33333" r="16835" b="33333"/>
          <a:stretch>
            <a:fillRect/>
          </a:stretch>
        </p:blipFill>
        <p:spPr>
          <a:xfrm>
            <a:off x="-356642" y="-121767"/>
            <a:ext cx="13425053" cy="8128452"/>
          </a:xfrm>
          <a:prstGeom prst="rect">
            <a:avLst/>
          </a:prstGeom>
          <a:effectLst>
            <a:reflection endPos="40000" dir="5400000" sy="-100000" algn="bl" rotWithShape="0"/>
          </a:effectLst>
        </p:spPr>
      </p:pic>
      <p:sp>
        <p:nvSpPr>
          <p:cNvPr id="121" name="MASON DALE…"/>
          <p:cNvSpPr txBox="1">
            <a:spLocks noGrp="1"/>
          </p:cNvSpPr>
          <p:nvPr>
            <p:ph type="body" sz="quarter" idx="1"/>
          </p:nvPr>
        </p:nvSpPr>
        <p:spPr>
          <a:xfrm>
            <a:off x="2575792" y="2703262"/>
            <a:ext cx="7853216" cy="1012330"/>
          </a:xfrm>
          <a:prstGeom prst="rect">
            <a:avLst/>
          </a:prstGeom>
        </p:spPr>
        <p:txBody>
          <a:bodyPr/>
          <a:lstStyle/>
          <a:p>
            <a:pPr>
              <a:defRPr sz="2600" b="1">
                <a:solidFill>
                  <a:srgbClr val="5E5E5E"/>
                </a:solidFill>
              </a:defRPr>
            </a:pPr>
            <a:r>
              <a:t>MASON DALE</a:t>
            </a:r>
          </a:p>
          <a:p>
            <a:pPr>
              <a:defRPr sz="2600" b="1">
                <a:solidFill>
                  <a:srgbClr val="5E5E5E"/>
                </a:solidFill>
              </a:defRPr>
            </a:pPr>
            <a:r>
              <a:t>PLYMOUTH HIGH SCHOOL</a:t>
            </a:r>
          </a:p>
        </p:txBody>
      </p:sp>
      <p:pic>
        <p:nvPicPr>
          <p:cNvPr id="122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t="4626" b="4626"/>
          <a:stretch>
            <a:fillRect/>
          </a:stretch>
        </p:blipFill>
        <p:spPr>
          <a:xfrm>
            <a:off x="4471689" y="3957286"/>
            <a:ext cx="4061422" cy="368563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PHS LIBRARY APP"/>
          <p:cNvSpPr txBox="1">
            <a:spLocks noGrp="1"/>
          </p:cNvSpPr>
          <p:nvPr>
            <p:ph type="title"/>
          </p:nvPr>
        </p:nvSpPr>
        <p:spPr>
          <a:xfrm>
            <a:off x="2123869" y="809625"/>
            <a:ext cx="8464069" cy="127838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9148">
              <a:defRPr sz="7332" b="1">
                <a:solidFill>
                  <a:srgbClr val="2BACE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PHS LIBRARY APP</a:t>
            </a:r>
          </a:p>
        </p:txBody>
      </p:sp>
      <p:sp>
        <p:nvSpPr>
          <p:cNvPr id="124" name="FBLA MOBILE APPLICATION DEVELOPMENT"/>
          <p:cNvSpPr txBox="1"/>
          <p:nvPr/>
        </p:nvSpPr>
        <p:spPr>
          <a:xfrm>
            <a:off x="2805074" y="8488389"/>
            <a:ext cx="7394652" cy="4730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400" b="0">
                <a:solidFill>
                  <a:srgbClr val="5E5E5E"/>
                </a:solidFill>
              </a:defRPr>
            </a:pPr>
            <a:r>
              <a:rPr sz="2600" b="1"/>
              <a:t>FBLA MOBILE APPLICATION DEVELOPMENT</a:t>
            </a:r>
            <a:r>
              <a:rPr b="1"/>
              <a:t> </a:t>
            </a:r>
            <a:r>
              <a:t> 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4">
            <a:alphaModFix amt="6050"/>
            <a:extLst/>
          </a:blip>
          <a:stretch>
            <a:fillRect/>
          </a:stretch>
        </p:blipFill>
        <p:spPr>
          <a:xfrm>
            <a:off x="-137545" y="7184580"/>
            <a:ext cx="16842538" cy="12086999"/>
          </a:xfrm>
          <a:prstGeom prst="rect">
            <a:avLst/>
          </a:prstGeom>
          <a:ln w="3175">
            <a:miter lim="400000"/>
          </a:ln>
        </p:spPr>
      </p:pic>
      <p:pic>
        <p:nvPicPr>
          <p:cNvPr id="126" name="download.jpg" descr="download.jpg"/>
          <p:cNvPicPr>
            <a:picLocks noChangeAspect="1"/>
          </p:cNvPicPr>
          <p:nvPr/>
        </p:nvPicPr>
        <p:blipFill>
          <a:blip r:embed="rId5">
            <a:alphaModFix amt="51575"/>
            <a:extLst/>
          </a:blip>
          <a:srcRect l="7575" r="7575"/>
          <a:stretch>
            <a:fillRect/>
          </a:stretch>
        </p:blipFill>
        <p:spPr>
          <a:xfrm rot="420000">
            <a:off x="8189126" y="11074185"/>
            <a:ext cx="4272133" cy="5035014"/>
          </a:xfrm>
          <a:prstGeom prst="rect">
            <a:avLst/>
          </a:prstGeom>
          <a:ln w="3175">
            <a:miter lim="400000"/>
          </a:ln>
        </p:spPr>
      </p:pic>
      <p:sp>
        <p:nvSpPr>
          <p:cNvPr id="127" name="Project Description"/>
          <p:cNvSpPr txBox="1"/>
          <p:nvPr/>
        </p:nvSpPr>
        <p:spPr>
          <a:xfrm>
            <a:off x="871210" y="15615791"/>
            <a:ext cx="6360171" cy="9157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defTabSz="408940">
              <a:defRPr sz="546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Project Description</a:t>
            </a:r>
          </a:p>
        </p:txBody>
      </p:sp>
      <p:sp>
        <p:nvSpPr>
          <p:cNvPr id="128" name="Approved"/>
          <p:cNvSpPr/>
          <p:nvPr/>
        </p:nvSpPr>
        <p:spPr>
          <a:xfrm>
            <a:off x="533400" y="17495956"/>
            <a:ext cx="559966" cy="559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Approved"/>
          <p:cNvSpPr/>
          <p:nvPr/>
        </p:nvSpPr>
        <p:spPr>
          <a:xfrm>
            <a:off x="533400" y="18945766"/>
            <a:ext cx="559966" cy="559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Approved"/>
          <p:cNvSpPr/>
          <p:nvPr/>
        </p:nvSpPr>
        <p:spPr>
          <a:xfrm>
            <a:off x="533400" y="20227461"/>
            <a:ext cx="559966" cy="559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Approved"/>
          <p:cNvSpPr/>
          <p:nvPr/>
        </p:nvSpPr>
        <p:spPr>
          <a:xfrm>
            <a:off x="533400" y="21509156"/>
            <a:ext cx="559966" cy="559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Information about the library…"/>
          <p:cNvSpPr txBox="1"/>
          <p:nvPr/>
        </p:nvSpPr>
        <p:spPr>
          <a:xfrm>
            <a:off x="1650858" y="22072579"/>
            <a:ext cx="5562874" cy="16925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marL="361156" indent="-361156" algn="l">
              <a:buSzPct val="145000"/>
              <a:buChar char="•"/>
              <a:defRPr sz="2600" b="0">
                <a:solidFill>
                  <a:srgbClr val="5E5E5E"/>
                </a:solidFill>
              </a:defRPr>
            </a:pPr>
            <a:r>
              <a:t>Information about the library</a:t>
            </a:r>
          </a:p>
          <a:p>
            <a:pPr marL="361156" indent="-361156" algn="l">
              <a:buSzPct val="145000"/>
              <a:buChar char="•"/>
              <a:defRPr sz="2600" b="0">
                <a:solidFill>
                  <a:srgbClr val="5E5E5E"/>
                </a:solidFill>
              </a:defRPr>
            </a:pPr>
            <a:r>
              <a:t>Map of the library</a:t>
            </a:r>
          </a:p>
          <a:p>
            <a:pPr marL="361156" indent="-361156" algn="l">
              <a:buSzPct val="145000"/>
              <a:buChar char="•"/>
              <a:defRPr sz="2600" b="0">
                <a:solidFill>
                  <a:srgbClr val="5E5E5E"/>
                </a:solidFill>
              </a:defRPr>
            </a:pPr>
            <a:r>
              <a:t>Ability to check out/reserve books</a:t>
            </a:r>
          </a:p>
        </p:txBody>
      </p:sp>
      <p:sp>
        <p:nvSpPr>
          <p:cNvPr id="133" name="Created a mobile application for a library that allows patrons to reserve and check out books.…"/>
          <p:cNvSpPr txBox="1"/>
          <p:nvPr/>
        </p:nvSpPr>
        <p:spPr>
          <a:xfrm>
            <a:off x="1479301" y="17429901"/>
            <a:ext cx="6566398" cy="45170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92500"/>
          </a:bodyPr>
          <a:lstStyle/>
          <a:p>
            <a:pPr algn="l">
              <a:spcBef>
                <a:spcPts val="3200"/>
              </a:spcBef>
              <a:defRPr sz="2600" b="0">
                <a:solidFill>
                  <a:srgbClr val="5E5E5E"/>
                </a:solidFill>
              </a:defRPr>
            </a:pPr>
            <a:r>
              <a:t>Created a mobile application for a library that allows patrons to reserve and check out books.</a:t>
            </a:r>
          </a:p>
          <a:p>
            <a:pPr algn="l">
              <a:lnSpc>
                <a:spcPct val="200000"/>
              </a:lnSpc>
              <a:spcBef>
                <a:spcPts val="3200"/>
              </a:spcBef>
              <a:defRPr sz="2600" b="0">
                <a:solidFill>
                  <a:srgbClr val="5E5E5E"/>
                </a:solidFill>
              </a:defRPr>
            </a:pPr>
            <a:r>
              <a:t>Developed on Xcode IDE</a:t>
            </a:r>
          </a:p>
          <a:p>
            <a:pPr algn="l">
              <a:lnSpc>
                <a:spcPct val="200000"/>
              </a:lnSpc>
              <a:spcBef>
                <a:spcPts val="3200"/>
              </a:spcBef>
              <a:defRPr sz="2600" b="0">
                <a:solidFill>
                  <a:srgbClr val="5E5E5E"/>
                </a:solidFill>
              </a:defRPr>
            </a:pPr>
            <a:r>
              <a:t>Swift Programming Language</a:t>
            </a:r>
          </a:p>
          <a:p>
            <a:pPr algn="l">
              <a:lnSpc>
                <a:spcPct val="200000"/>
              </a:lnSpc>
              <a:spcBef>
                <a:spcPts val="3200"/>
              </a:spcBef>
              <a:defRPr sz="2600" b="0">
                <a:solidFill>
                  <a:srgbClr val="5E5E5E"/>
                </a:solidFill>
              </a:defRPr>
            </a:pPr>
            <a:r>
              <a:t>App provides: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"/>
          <p:cNvSpPr/>
          <p:nvPr/>
        </p:nvSpPr>
        <p:spPr>
          <a:xfrm>
            <a:off x="11023600" y="5588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6" name="Rectangle"/>
          <p:cNvSpPr/>
          <p:nvPr/>
        </p:nvSpPr>
        <p:spPr>
          <a:xfrm>
            <a:off x="9817100" y="0"/>
            <a:ext cx="3218756" cy="97536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7" name="Tab Bar Controller allows users to swap between pages"/>
          <p:cNvSpPr txBox="1">
            <a:spLocks noGrp="1"/>
          </p:cNvSpPr>
          <p:nvPr>
            <p:ph type="title"/>
          </p:nvPr>
        </p:nvSpPr>
        <p:spPr>
          <a:xfrm>
            <a:off x="545727" y="3346450"/>
            <a:ext cx="7848602" cy="2476501"/>
          </a:xfrm>
          <a:prstGeom prst="rect">
            <a:avLst/>
          </a:prstGeom>
        </p:spPr>
        <p:txBody>
          <a:bodyPr/>
          <a:lstStyle>
            <a:lvl1pPr algn="l">
              <a:defRPr sz="3400">
                <a:solidFill>
                  <a:srgbClr val="5E5E5E"/>
                </a:solidFill>
              </a:defRPr>
            </a:lvl1pPr>
          </a:lstStyle>
          <a:p>
            <a:r>
              <a:t>Tab Bar Controller allows users to swap between pages</a:t>
            </a:r>
          </a:p>
        </p:txBody>
      </p:sp>
      <p:sp>
        <p:nvSpPr>
          <p:cNvPr id="238" name="Interface I/O"/>
          <p:cNvSpPr txBox="1"/>
          <p:nvPr/>
        </p:nvSpPr>
        <p:spPr>
          <a:xfrm>
            <a:off x="2170734" y="1217183"/>
            <a:ext cx="4827188" cy="9692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58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Interface I/O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8232775" y="1191811"/>
            <a:ext cx="3554662" cy="7619488"/>
            <a:chOff x="0" y="0"/>
            <a:chExt cx="3554661" cy="7619487"/>
          </a:xfrm>
        </p:grpSpPr>
        <p:pic>
          <p:nvPicPr>
            <p:cNvPr id="239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075" r="3075"/>
            <a:stretch>
              <a:fillRect/>
            </a:stretch>
          </p:blipFill>
          <p:spPr>
            <a:xfrm>
              <a:off x="0" y="0"/>
              <a:ext cx="3554662" cy="76194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" name="IMG_1673.jpg" descr="IMG_1673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2552" y="922250"/>
              <a:ext cx="3244157" cy="577498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42" name="Arrow"/>
          <p:cNvSpPr/>
          <p:nvPr/>
        </p:nvSpPr>
        <p:spPr>
          <a:xfrm rot="1782001">
            <a:off x="4634662" y="6214833"/>
            <a:ext cx="4717362" cy="309866"/>
          </a:xfrm>
          <a:prstGeom prst="rightArrow">
            <a:avLst>
              <a:gd name="adj1" fmla="val 32000"/>
              <a:gd name="adj2" fmla="val 393461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3" name="Rectangle"/>
          <p:cNvSpPr/>
          <p:nvPr/>
        </p:nvSpPr>
        <p:spPr>
          <a:xfrm>
            <a:off x="2365722" y="11065733"/>
            <a:ext cx="3218756" cy="97536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4" name="Interface I/O"/>
          <p:cNvSpPr txBox="1"/>
          <p:nvPr/>
        </p:nvSpPr>
        <p:spPr>
          <a:xfrm>
            <a:off x="3440734" y="16558783"/>
            <a:ext cx="4319932" cy="9692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58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Interface I/O</a:t>
            </a:r>
          </a:p>
        </p:txBody>
      </p:sp>
      <p:sp>
        <p:nvSpPr>
          <p:cNvPr id="245" name="Database Output"/>
          <p:cNvSpPr txBox="1"/>
          <p:nvPr/>
        </p:nvSpPr>
        <p:spPr>
          <a:xfrm>
            <a:off x="-241300" y="27452057"/>
            <a:ext cx="4508500" cy="86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486171" indent="-486171" algn="l">
              <a:buSzPct val="145000"/>
              <a:buChar char="•"/>
              <a:defRPr sz="35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Database Output</a:t>
            </a:r>
          </a:p>
        </p:txBody>
      </p:sp>
      <p:sp>
        <p:nvSpPr>
          <p:cNvPr id="246" name="User may scroll on this page"/>
          <p:cNvSpPr txBox="1"/>
          <p:nvPr/>
        </p:nvSpPr>
        <p:spPr>
          <a:xfrm>
            <a:off x="-254001" y="29146500"/>
            <a:ext cx="7556501" cy="13716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611187" indent="-611187" algn="l">
              <a:buSzPct val="145000"/>
              <a:buChar char="•"/>
              <a:defRPr sz="34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User may scroll on this page</a:t>
            </a:r>
          </a:p>
        </p:txBody>
      </p:sp>
      <p:sp>
        <p:nvSpPr>
          <p:cNvPr id="247" name="&quot;+&quot; button at top-right  brings user to library catalog"/>
          <p:cNvSpPr txBox="1"/>
          <p:nvPr/>
        </p:nvSpPr>
        <p:spPr>
          <a:xfrm>
            <a:off x="-355600" y="30873700"/>
            <a:ext cx="7759700" cy="19431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680640" indent="-680640" algn="l">
              <a:buSzPct val="145000"/>
              <a:buChar char="•"/>
              <a:defRPr sz="34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"+" button at top-right  brings user to library catalog</a:t>
            </a:r>
          </a:p>
        </p:txBody>
      </p:sp>
      <p:sp>
        <p:nvSpPr>
          <p:cNvPr id="248" name="Arrow"/>
          <p:cNvSpPr/>
          <p:nvPr/>
        </p:nvSpPr>
        <p:spPr>
          <a:xfrm>
            <a:off x="10656417" y="32137381"/>
            <a:ext cx="3629967" cy="293852"/>
          </a:xfrm>
          <a:prstGeom prst="rightArrow">
            <a:avLst>
              <a:gd name="adj1" fmla="val 24350"/>
              <a:gd name="adj2" fmla="val 375494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51" name="Group"/>
          <p:cNvGrpSpPr/>
          <p:nvPr/>
        </p:nvGrpSpPr>
        <p:grpSpPr>
          <a:xfrm>
            <a:off x="8030145" y="18432285"/>
            <a:ext cx="3959921" cy="7966429"/>
            <a:chOff x="0" y="0"/>
            <a:chExt cx="3959919" cy="7966427"/>
          </a:xfrm>
        </p:grpSpPr>
        <p:pic>
          <p:nvPicPr>
            <p:cNvPr id="249" name="Image Gallery" descr="Image Gallery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194" b="194"/>
            <a:stretch>
              <a:fillRect/>
            </a:stretch>
          </p:blipFill>
          <p:spPr>
            <a:xfrm>
              <a:off x="0" y="0"/>
              <a:ext cx="3959920" cy="7966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0" name="IMG_1675.jpg" descr="IMG_1675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60397" y="922185"/>
              <a:ext cx="3439126" cy="612205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52" name="Arrow"/>
          <p:cNvSpPr/>
          <p:nvPr/>
        </p:nvSpPr>
        <p:spPr>
          <a:xfrm>
            <a:off x="8472017" y="29685375"/>
            <a:ext cx="3629967" cy="293853"/>
          </a:xfrm>
          <a:prstGeom prst="rightArrow">
            <a:avLst>
              <a:gd name="adj1" fmla="val 24350"/>
              <a:gd name="adj2" fmla="val 375494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3" name="User logout button"/>
          <p:cNvSpPr txBox="1"/>
          <p:nvPr/>
        </p:nvSpPr>
        <p:spPr>
          <a:xfrm>
            <a:off x="-241300" y="25414716"/>
            <a:ext cx="4508500" cy="86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486171" indent="-486171" algn="l">
              <a:buSzPct val="145000"/>
              <a:buChar char="•"/>
              <a:defRPr sz="34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User logout button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"/>
          <p:cNvSpPr/>
          <p:nvPr/>
        </p:nvSpPr>
        <p:spPr>
          <a:xfrm>
            <a:off x="9791700" y="0"/>
            <a:ext cx="3218756" cy="97536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6" name="User logout button"/>
          <p:cNvSpPr txBox="1">
            <a:spLocks noGrp="1"/>
          </p:cNvSpPr>
          <p:nvPr>
            <p:ph type="title"/>
          </p:nvPr>
        </p:nvSpPr>
        <p:spPr>
          <a:xfrm>
            <a:off x="419100" y="1843516"/>
            <a:ext cx="4508500" cy="863601"/>
          </a:xfrm>
          <a:prstGeom prst="rect">
            <a:avLst/>
          </a:prstGeom>
        </p:spPr>
        <p:txBody>
          <a:bodyPr/>
          <a:lstStyle>
            <a:lvl1pPr marL="486171" indent="-486171" algn="l">
              <a:buSzPct val="145000"/>
              <a:buChar char="•"/>
              <a:defRPr sz="3400">
                <a:solidFill>
                  <a:srgbClr val="5E5E5E"/>
                </a:solidFill>
              </a:defRPr>
            </a:lvl1pPr>
          </a:lstStyle>
          <a:p>
            <a:r>
              <a:t>User logout button</a:t>
            </a:r>
          </a:p>
        </p:txBody>
      </p:sp>
      <p:sp>
        <p:nvSpPr>
          <p:cNvPr id="257" name="Interface I/O"/>
          <p:cNvSpPr txBox="1"/>
          <p:nvPr/>
        </p:nvSpPr>
        <p:spPr>
          <a:xfrm>
            <a:off x="2475534" y="353583"/>
            <a:ext cx="4319932" cy="9692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58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Interface I/O</a:t>
            </a:r>
          </a:p>
        </p:txBody>
      </p:sp>
      <p:sp>
        <p:nvSpPr>
          <p:cNvPr id="258" name="Database Output"/>
          <p:cNvSpPr txBox="1"/>
          <p:nvPr/>
        </p:nvSpPr>
        <p:spPr>
          <a:xfrm>
            <a:off x="419100" y="3880858"/>
            <a:ext cx="4508500" cy="86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486171" indent="-486171" algn="l">
              <a:buSzPct val="145000"/>
              <a:buChar char="•"/>
              <a:defRPr sz="35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Database Output</a:t>
            </a:r>
          </a:p>
        </p:txBody>
      </p:sp>
      <p:sp>
        <p:nvSpPr>
          <p:cNvPr id="259" name="User may scroll on this page"/>
          <p:cNvSpPr txBox="1"/>
          <p:nvPr/>
        </p:nvSpPr>
        <p:spPr>
          <a:xfrm>
            <a:off x="406399" y="5575300"/>
            <a:ext cx="7556501" cy="13716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611187" indent="-611187" algn="l">
              <a:buSzPct val="145000"/>
              <a:buChar char="•"/>
              <a:defRPr sz="34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User may scroll on this page</a:t>
            </a:r>
          </a:p>
        </p:txBody>
      </p:sp>
      <p:sp>
        <p:nvSpPr>
          <p:cNvPr id="260" name="&quot;+&quot; button at top-right  brings user to library catalog"/>
          <p:cNvSpPr txBox="1"/>
          <p:nvPr/>
        </p:nvSpPr>
        <p:spPr>
          <a:xfrm>
            <a:off x="304800" y="7302500"/>
            <a:ext cx="7759700" cy="19431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680640" indent="-680640" algn="l">
              <a:buSzPct val="145000"/>
              <a:buChar char="•"/>
              <a:defRPr sz="34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"+" button at top-right  brings user to library catalog</a:t>
            </a:r>
          </a:p>
        </p:txBody>
      </p:sp>
      <p:sp>
        <p:nvSpPr>
          <p:cNvPr id="261" name="Arrow"/>
          <p:cNvSpPr/>
          <p:nvPr/>
        </p:nvSpPr>
        <p:spPr>
          <a:xfrm>
            <a:off x="4814417" y="4165732"/>
            <a:ext cx="3629966" cy="293853"/>
          </a:xfrm>
          <a:prstGeom prst="rightArrow">
            <a:avLst>
              <a:gd name="adj1" fmla="val 24350"/>
              <a:gd name="adj2" fmla="val 375494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64" name="Group"/>
          <p:cNvGrpSpPr/>
          <p:nvPr/>
        </p:nvGrpSpPr>
        <p:grpSpPr>
          <a:xfrm>
            <a:off x="8547100" y="1007886"/>
            <a:ext cx="3959920" cy="7966428"/>
            <a:chOff x="0" y="0"/>
            <a:chExt cx="3959919" cy="7966427"/>
          </a:xfrm>
        </p:grpSpPr>
        <p:pic>
          <p:nvPicPr>
            <p:cNvPr id="262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194" b="194"/>
            <a:stretch>
              <a:fillRect/>
            </a:stretch>
          </p:blipFill>
          <p:spPr>
            <a:xfrm>
              <a:off x="0" y="0"/>
              <a:ext cx="3959920" cy="7966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IMG_1675.jpg" descr="IMG_1675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0397" y="922185"/>
              <a:ext cx="3439126" cy="612205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65" name="Arrow"/>
          <p:cNvSpPr/>
          <p:nvPr/>
        </p:nvSpPr>
        <p:spPr>
          <a:xfrm>
            <a:off x="4814417" y="2128391"/>
            <a:ext cx="3629966" cy="293852"/>
          </a:xfrm>
          <a:prstGeom prst="rightArrow">
            <a:avLst>
              <a:gd name="adj1" fmla="val 24350"/>
              <a:gd name="adj2" fmla="val 375494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6" name="Interface I/O"/>
          <p:cNvSpPr txBox="1"/>
          <p:nvPr/>
        </p:nvSpPr>
        <p:spPr>
          <a:xfrm>
            <a:off x="3654494" y="16260339"/>
            <a:ext cx="3809290" cy="8448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51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Interface I/O</a:t>
            </a:r>
          </a:p>
        </p:txBody>
      </p:sp>
      <p:sp>
        <p:nvSpPr>
          <p:cNvPr id="267" name="User may scroll on this page"/>
          <p:cNvSpPr txBox="1"/>
          <p:nvPr/>
        </p:nvSpPr>
        <p:spPr>
          <a:xfrm>
            <a:off x="-781157" y="31682394"/>
            <a:ext cx="4394201" cy="533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algn="l">
              <a:defRPr sz="2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User may scroll on this page</a:t>
            </a:r>
          </a:p>
        </p:txBody>
      </p:sp>
      <p:sp>
        <p:nvSpPr>
          <p:cNvPr id="268" name="Check Out button input adds book object to user's My Books page and database"/>
          <p:cNvSpPr txBox="1"/>
          <p:nvPr/>
        </p:nvSpPr>
        <p:spPr>
          <a:xfrm>
            <a:off x="8459916" y="27925845"/>
            <a:ext cx="3054797" cy="1905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algn="l">
              <a:defRPr sz="2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Check Out button input adds book object to user's My Books page and database</a:t>
            </a:r>
          </a:p>
        </p:txBody>
      </p:sp>
      <p:sp>
        <p:nvSpPr>
          <p:cNvPr id="269" name="Same as Check Out button, but the book's status is Reserved"/>
          <p:cNvSpPr txBox="1"/>
          <p:nvPr/>
        </p:nvSpPr>
        <p:spPr>
          <a:xfrm>
            <a:off x="8046744" y="30287745"/>
            <a:ext cx="3474740" cy="33227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algn="l">
              <a:defRPr sz="2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Same as Check Out button, but the book's status is Reserved</a:t>
            </a:r>
          </a:p>
        </p:txBody>
      </p:sp>
      <p:grpSp>
        <p:nvGrpSpPr>
          <p:cNvPr id="272" name="Group"/>
          <p:cNvGrpSpPr/>
          <p:nvPr/>
        </p:nvGrpSpPr>
        <p:grpSpPr>
          <a:xfrm>
            <a:off x="3641439" y="20671873"/>
            <a:ext cx="3835401" cy="8195552"/>
            <a:chOff x="0" y="0"/>
            <a:chExt cx="3835400" cy="8195550"/>
          </a:xfrm>
        </p:grpSpPr>
        <p:pic>
          <p:nvPicPr>
            <p:cNvPr id="270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742" r="2742"/>
            <a:stretch>
              <a:fillRect/>
            </a:stretch>
          </p:blipFill>
          <p:spPr>
            <a:xfrm>
              <a:off x="0" y="0"/>
              <a:ext cx="3835400" cy="81955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IMG_1676.jpg" descr="IMG_1676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2799" y="991641"/>
              <a:ext cx="3489802" cy="621226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73" name="Arrow"/>
          <p:cNvSpPr/>
          <p:nvPr/>
        </p:nvSpPr>
        <p:spPr>
          <a:xfrm rot="20504011">
            <a:off x="1331561" y="26759377"/>
            <a:ext cx="2787333" cy="192082"/>
          </a:xfrm>
          <a:prstGeom prst="rightArrow">
            <a:avLst>
              <a:gd name="adj1" fmla="val 24350"/>
              <a:gd name="adj2" fmla="val 574445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4" name="Arrow"/>
          <p:cNvSpPr/>
          <p:nvPr/>
        </p:nvSpPr>
        <p:spPr>
          <a:xfrm rot="250115">
            <a:off x="1619287" y="30973377"/>
            <a:ext cx="2829652" cy="192082"/>
          </a:xfrm>
          <a:prstGeom prst="rightArrow">
            <a:avLst>
              <a:gd name="adj1" fmla="val 24350"/>
              <a:gd name="adj2" fmla="val 574445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5" name="Navigation controller button that brings user back to My Books page"/>
          <p:cNvSpPr txBox="1"/>
          <p:nvPr/>
        </p:nvSpPr>
        <p:spPr>
          <a:xfrm>
            <a:off x="-1077918" y="28568721"/>
            <a:ext cx="3939481" cy="11202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algn="l">
              <a:defRPr sz="2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Navigation controller button that brings user back to My Books page</a:t>
            </a:r>
          </a:p>
        </p:txBody>
      </p:sp>
      <p:sp>
        <p:nvSpPr>
          <p:cNvPr id="276" name="Arrow"/>
          <p:cNvSpPr/>
          <p:nvPr/>
        </p:nvSpPr>
        <p:spPr>
          <a:xfrm>
            <a:off x="4435145" y="30810485"/>
            <a:ext cx="3054798" cy="252711"/>
          </a:xfrm>
          <a:prstGeom prst="rightArrow">
            <a:avLst>
              <a:gd name="adj1" fmla="val 24350"/>
              <a:gd name="adj2" fmla="val 436625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Arrow"/>
          <p:cNvSpPr/>
          <p:nvPr/>
        </p:nvSpPr>
        <p:spPr>
          <a:xfrm>
            <a:off x="9458625" y="30099644"/>
            <a:ext cx="3054798" cy="252712"/>
          </a:xfrm>
          <a:prstGeom prst="rightArrow">
            <a:avLst>
              <a:gd name="adj1" fmla="val 24350"/>
              <a:gd name="adj2" fmla="val 436625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"/>
          <p:cNvSpPr/>
          <p:nvPr/>
        </p:nvSpPr>
        <p:spPr>
          <a:xfrm>
            <a:off x="4407159" y="-103306"/>
            <a:ext cx="4936282" cy="9960212"/>
          </a:xfrm>
          <a:prstGeom prst="rect">
            <a:avLst/>
          </a:prstGeom>
          <a:solidFill>
            <a:srgbClr val="D6D5D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0" name="Navigation controller button brings user back to My Books page"/>
          <p:cNvSpPr txBox="1">
            <a:spLocks noGrp="1"/>
          </p:cNvSpPr>
          <p:nvPr>
            <p:ph type="title"/>
          </p:nvPr>
        </p:nvSpPr>
        <p:spPr>
          <a:xfrm>
            <a:off x="233603" y="2308738"/>
            <a:ext cx="3939482" cy="1120262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5E5E5E"/>
                </a:solidFill>
              </a:defRPr>
            </a:lvl1pPr>
          </a:lstStyle>
          <a:p>
            <a:r>
              <a:t>Navigation controller button brings user back to My Books page</a:t>
            </a:r>
          </a:p>
        </p:txBody>
      </p:sp>
      <p:sp>
        <p:nvSpPr>
          <p:cNvPr id="281" name="Interface I/O"/>
          <p:cNvSpPr txBox="1"/>
          <p:nvPr/>
        </p:nvSpPr>
        <p:spPr>
          <a:xfrm>
            <a:off x="4970655" y="158411"/>
            <a:ext cx="3809290" cy="844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51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Interface I/O</a:t>
            </a:r>
          </a:p>
        </p:txBody>
      </p:sp>
      <p:sp>
        <p:nvSpPr>
          <p:cNvPr id="282" name="Database Output"/>
          <p:cNvSpPr txBox="1"/>
          <p:nvPr/>
        </p:nvSpPr>
        <p:spPr>
          <a:xfrm>
            <a:off x="314268" y="6093622"/>
            <a:ext cx="4057552" cy="4692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algn="l">
              <a:defRPr sz="2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Database Output</a:t>
            </a:r>
          </a:p>
        </p:txBody>
      </p:sp>
      <p:sp>
        <p:nvSpPr>
          <p:cNvPr id="283" name="User may scroll on this page"/>
          <p:cNvSpPr txBox="1"/>
          <p:nvPr/>
        </p:nvSpPr>
        <p:spPr>
          <a:xfrm>
            <a:off x="692043" y="6563200"/>
            <a:ext cx="4394201" cy="533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algn="l">
              <a:defRPr sz="2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User may scroll on this page</a:t>
            </a:r>
          </a:p>
        </p:txBody>
      </p:sp>
      <p:sp>
        <p:nvSpPr>
          <p:cNvPr id="284" name="Check Out button input adds book object to user's My Books page and database"/>
          <p:cNvSpPr txBox="1"/>
          <p:nvPr/>
        </p:nvSpPr>
        <p:spPr>
          <a:xfrm>
            <a:off x="9577516" y="1916245"/>
            <a:ext cx="3054797" cy="1905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algn="l">
              <a:defRPr sz="2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Check Out button input adds book object to user's My Books page and database</a:t>
            </a:r>
          </a:p>
        </p:txBody>
      </p:sp>
      <p:sp>
        <p:nvSpPr>
          <p:cNvPr id="285" name="Arrow"/>
          <p:cNvSpPr/>
          <p:nvPr/>
        </p:nvSpPr>
        <p:spPr>
          <a:xfrm rot="21420000">
            <a:off x="6082664" y="4806966"/>
            <a:ext cx="1587272" cy="313856"/>
          </a:xfrm>
          <a:prstGeom prst="rightArrow">
            <a:avLst>
              <a:gd name="adj1" fmla="val 24350"/>
              <a:gd name="adj2" fmla="val 351562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6" name="Same as Check Out button, but the book's status is Reserved"/>
          <p:cNvSpPr txBox="1"/>
          <p:nvPr/>
        </p:nvSpPr>
        <p:spPr>
          <a:xfrm>
            <a:off x="9577516" y="4666899"/>
            <a:ext cx="3474740" cy="33227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algn="l">
              <a:defRPr sz="2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Same as Check Out button, but the book's status is Reserved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4962239" y="1227840"/>
            <a:ext cx="3835401" cy="8195552"/>
            <a:chOff x="0" y="0"/>
            <a:chExt cx="3835400" cy="8195550"/>
          </a:xfrm>
        </p:grpSpPr>
        <p:pic>
          <p:nvPicPr>
            <p:cNvPr id="287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742" r="2742"/>
            <a:stretch>
              <a:fillRect/>
            </a:stretch>
          </p:blipFill>
          <p:spPr>
            <a:xfrm>
              <a:off x="0" y="0"/>
              <a:ext cx="3835400" cy="81955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IMG_1676.jpg" descr="IMG_1676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2799" y="991641"/>
              <a:ext cx="3489802" cy="621226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90" name="Arrow"/>
          <p:cNvSpPr/>
          <p:nvPr/>
        </p:nvSpPr>
        <p:spPr>
          <a:xfrm rot="20504011">
            <a:off x="2652361" y="2934178"/>
            <a:ext cx="2787333" cy="192082"/>
          </a:xfrm>
          <a:prstGeom prst="rightArrow">
            <a:avLst>
              <a:gd name="adj1" fmla="val 24350"/>
              <a:gd name="adj2" fmla="val 574445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1" name="Arrow"/>
          <p:cNvSpPr/>
          <p:nvPr/>
        </p:nvSpPr>
        <p:spPr>
          <a:xfrm rot="250115">
            <a:off x="2482887" y="6357542"/>
            <a:ext cx="2829652" cy="192081"/>
          </a:xfrm>
          <a:prstGeom prst="rightArrow">
            <a:avLst>
              <a:gd name="adj1" fmla="val 24350"/>
              <a:gd name="adj2" fmla="val 574445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2" name="Arrow"/>
          <p:cNvSpPr/>
          <p:nvPr/>
        </p:nvSpPr>
        <p:spPr>
          <a:xfrm rot="9693313">
            <a:off x="8236057" y="3983770"/>
            <a:ext cx="3256285" cy="192081"/>
          </a:xfrm>
          <a:prstGeom prst="rightArrow">
            <a:avLst>
              <a:gd name="adj1" fmla="val 24350"/>
              <a:gd name="adj2" fmla="val 574445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3" name="Arrow"/>
          <p:cNvSpPr/>
          <p:nvPr/>
        </p:nvSpPr>
        <p:spPr>
          <a:xfrm rot="10025695">
            <a:off x="8157983" y="7028206"/>
            <a:ext cx="3164041" cy="192082"/>
          </a:xfrm>
          <a:prstGeom prst="rightArrow">
            <a:avLst>
              <a:gd name="adj1" fmla="val 24350"/>
              <a:gd name="adj2" fmla="val 574445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chemeClr val="accent1">
                    <a:hueOff val="114395"/>
                    <a:lumOff val="-249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4" name="Rectangle"/>
          <p:cNvSpPr/>
          <p:nvPr/>
        </p:nvSpPr>
        <p:spPr>
          <a:xfrm rot="15009998">
            <a:off x="1457607" y="15156538"/>
            <a:ext cx="4631712" cy="11388514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5" name="Rectangle"/>
          <p:cNvSpPr/>
          <p:nvPr/>
        </p:nvSpPr>
        <p:spPr>
          <a:xfrm rot="15009998">
            <a:off x="7368776" y="27194095"/>
            <a:ext cx="4426748" cy="10716572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6" name="Application Flow and Structure"/>
          <p:cNvSpPr txBox="1"/>
          <p:nvPr/>
        </p:nvSpPr>
        <p:spPr>
          <a:xfrm>
            <a:off x="2463452" y="25685750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>
              <a:defRPr sz="78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Application Flow and 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Application Flow and 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AACE0"/>
                </a:solidFill>
              </a:defRPr>
            </a:lvl1pPr>
          </a:lstStyle>
          <a:p>
            <a:r>
              <a:t>Application Flow and Structure</a:t>
            </a:r>
          </a:p>
        </p:txBody>
      </p:sp>
      <p:sp>
        <p:nvSpPr>
          <p:cNvPr id="299" name="Rectangle"/>
          <p:cNvSpPr/>
          <p:nvPr/>
        </p:nvSpPr>
        <p:spPr>
          <a:xfrm rot="15009998">
            <a:off x="1572254" y="-6890661"/>
            <a:ext cx="4631712" cy="11388513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0" name="Rectangle"/>
          <p:cNvSpPr/>
          <p:nvPr/>
        </p:nvSpPr>
        <p:spPr>
          <a:xfrm rot="15009998">
            <a:off x="7483423" y="5146896"/>
            <a:ext cx="4426748" cy="10716572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1" name="Application Flow/Structure"/>
          <p:cNvSpPr txBox="1"/>
          <p:nvPr/>
        </p:nvSpPr>
        <p:spPr>
          <a:xfrm>
            <a:off x="1877918" y="18096300"/>
            <a:ext cx="9163076" cy="9692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58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Application Flow/Structure</a:t>
            </a:r>
          </a:p>
        </p:txBody>
      </p:sp>
      <p:pic>
        <p:nvPicPr>
          <p:cNvPr id="302" name="Screen Shot 2018-04-07 at 3.20.38 PM.png" descr="Screen Shot 2018-04-07 at 3.20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338164"/>
            <a:ext cx="13004800" cy="724673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Application Flow/Structure"/>
          <p:cNvSpPr txBox="1"/>
          <p:nvPr/>
        </p:nvSpPr>
        <p:spPr>
          <a:xfrm>
            <a:off x="1882762" y="328183"/>
            <a:ext cx="9163076" cy="9692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58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Application Flow/Structure</a:t>
            </a:r>
          </a:p>
        </p:txBody>
      </p:sp>
      <p:pic>
        <p:nvPicPr>
          <p:cNvPr id="305" name="Screen Shot 2018-04-07 at 3.20.38 PM.png" descr="Screen Shot 2018-04-07 at 3.20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87764"/>
            <a:ext cx="13004800" cy="7246736"/>
          </a:xfrm>
          <a:prstGeom prst="rect">
            <a:avLst/>
          </a:prstGeom>
          <a:ln w="3175">
            <a:miter lim="400000"/>
          </a:ln>
        </p:spPr>
      </p:pic>
      <p:sp>
        <p:nvSpPr>
          <p:cNvPr id="306" name="Initially, user is presented this screen during first use…"/>
          <p:cNvSpPr txBox="1">
            <a:spLocks noGrp="1"/>
          </p:cNvSpPr>
          <p:nvPr>
            <p:ph type="title"/>
          </p:nvPr>
        </p:nvSpPr>
        <p:spPr>
          <a:xfrm>
            <a:off x="5803900" y="30169346"/>
            <a:ext cx="7696200" cy="5091708"/>
          </a:xfrm>
          <a:prstGeom prst="rect">
            <a:avLst/>
          </a:prstGeom>
        </p:spPr>
        <p:txBody>
          <a:bodyPr/>
          <a:lstStyle/>
          <a:p>
            <a:pPr marL="694531" indent="-694531" algn="l">
              <a:buSzPct val="145000"/>
              <a:buChar char="•"/>
              <a:defRPr sz="3400">
                <a:solidFill>
                  <a:srgbClr val="5E5E5E"/>
                </a:solidFill>
              </a:defRPr>
            </a:pPr>
            <a:r>
              <a:t>Initially, user is presented this screen during first use</a:t>
            </a:r>
          </a:p>
          <a:p>
            <a:pPr algn="l">
              <a:defRPr sz="3400">
                <a:solidFill>
                  <a:srgbClr val="5E5E5E"/>
                </a:solidFill>
              </a:defRPr>
            </a:pPr>
            <a:endParaRPr/>
          </a:p>
          <a:p>
            <a:pPr marL="694531" indent="-694531" algn="l">
              <a:buSzPct val="145000"/>
              <a:defRPr sz="3400">
                <a:solidFill>
                  <a:srgbClr val="5E5E5E"/>
                </a:solidFill>
              </a:defRPr>
            </a:pPr>
            <a:r>
              <a:t>Once user is logged in, they can bypass login screen </a:t>
            </a:r>
          </a:p>
        </p:txBody>
      </p:sp>
      <p:sp>
        <p:nvSpPr>
          <p:cNvPr id="307" name="Rectangle"/>
          <p:cNvSpPr/>
          <p:nvPr/>
        </p:nvSpPr>
        <p:spPr>
          <a:xfrm>
            <a:off x="-304800" y="14071600"/>
            <a:ext cx="3218756" cy="9753600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8" name="Application Flow/Structure"/>
          <p:cNvSpPr txBox="1"/>
          <p:nvPr/>
        </p:nvSpPr>
        <p:spPr>
          <a:xfrm>
            <a:off x="4009590" y="21185907"/>
            <a:ext cx="8440020" cy="7827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47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Application Flow/Structure</a:t>
            </a:r>
          </a:p>
        </p:txBody>
      </p:sp>
      <p:grpSp>
        <p:nvGrpSpPr>
          <p:cNvPr id="311" name="Group"/>
          <p:cNvGrpSpPr/>
          <p:nvPr/>
        </p:nvGrpSpPr>
        <p:grpSpPr>
          <a:xfrm>
            <a:off x="320674" y="24653089"/>
            <a:ext cx="3767636" cy="7823184"/>
            <a:chOff x="0" y="0"/>
            <a:chExt cx="3767634" cy="7823183"/>
          </a:xfrm>
        </p:grpSpPr>
        <p:pic>
          <p:nvPicPr>
            <p:cNvPr id="309" name="Image Gallery" descr="Image Gallery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367" r="1367"/>
            <a:stretch>
              <a:fillRect/>
            </a:stretch>
          </p:blipFill>
          <p:spPr>
            <a:xfrm>
              <a:off x="0" y="0"/>
              <a:ext cx="3767635" cy="7823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IMG_1677.jpg" descr="IMG_1677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8905" y="912246"/>
              <a:ext cx="3369824" cy="5998691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"/>
          <p:cNvSpPr/>
          <p:nvPr/>
        </p:nvSpPr>
        <p:spPr>
          <a:xfrm>
            <a:off x="0" y="0"/>
            <a:ext cx="3218756" cy="97536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4" name="Initially, user is presented this screen during first use…"/>
          <p:cNvSpPr txBox="1">
            <a:spLocks noGrp="1"/>
          </p:cNvSpPr>
          <p:nvPr>
            <p:ph type="title"/>
          </p:nvPr>
        </p:nvSpPr>
        <p:spPr>
          <a:xfrm>
            <a:off x="4889500" y="2788146"/>
            <a:ext cx="7696200" cy="5091708"/>
          </a:xfrm>
          <a:prstGeom prst="rect">
            <a:avLst/>
          </a:prstGeom>
        </p:spPr>
        <p:txBody>
          <a:bodyPr/>
          <a:lstStyle/>
          <a:p>
            <a:pPr marL="694531" indent="-694531" algn="l">
              <a:buSzPct val="145000"/>
              <a:buChar char="•"/>
              <a:defRPr sz="3400">
                <a:solidFill>
                  <a:srgbClr val="5E5E5E"/>
                </a:solidFill>
              </a:defRPr>
            </a:pPr>
            <a:r>
              <a:t>Initially, user is presented this screen during first use</a:t>
            </a:r>
          </a:p>
          <a:p>
            <a:pPr algn="l">
              <a:defRPr sz="3400">
                <a:solidFill>
                  <a:srgbClr val="5E5E5E"/>
                </a:solidFill>
              </a:defRPr>
            </a:pPr>
            <a:endParaRPr/>
          </a:p>
          <a:p>
            <a:pPr marL="694531" indent="-694531" algn="l">
              <a:buSzPct val="145000"/>
              <a:defRPr sz="3400">
                <a:solidFill>
                  <a:srgbClr val="5E5E5E"/>
                </a:solidFill>
              </a:defRPr>
            </a:pPr>
            <a:r>
              <a:t>Once user is logged in, they can bypass login screen </a:t>
            </a:r>
          </a:p>
        </p:txBody>
      </p:sp>
      <p:sp>
        <p:nvSpPr>
          <p:cNvPr id="315" name="Application Flow/Structure"/>
          <p:cNvSpPr txBox="1"/>
          <p:nvPr/>
        </p:nvSpPr>
        <p:spPr>
          <a:xfrm>
            <a:off x="4517590" y="1475507"/>
            <a:ext cx="8440020" cy="7827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47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Application Flow/Structure</a:t>
            </a:r>
          </a:p>
        </p:txBody>
      </p:sp>
      <p:grpSp>
        <p:nvGrpSpPr>
          <p:cNvPr id="318" name="Group"/>
          <p:cNvGrpSpPr/>
          <p:nvPr/>
        </p:nvGrpSpPr>
        <p:grpSpPr>
          <a:xfrm>
            <a:off x="625474" y="1640689"/>
            <a:ext cx="3767636" cy="7823185"/>
            <a:chOff x="0" y="0"/>
            <a:chExt cx="3767634" cy="7823183"/>
          </a:xfrm>
        </p:grpSpPr>
        <p:pic>
          <p:nvPicPr>
            <p:cNvPr id="316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367" r="1367"/>
            <a:stretch>
              <a:fillRect/>
            </a:stretch>
          </p:blipFill>
          <p:spPr>
            <a:xfrm>
              <a:off x="0" y="0"/>
              <a:ext cx="3767635" cy="7823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7" name="IMG_1677.jpg" descr="IMG_1677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8905" y="912246"/>
              <a:ext cx="3369824" cy="5998691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19" name="Rectangle"/>
          <p:cNvSpPr/>
          <p:nvPr/>
        </p:nvSpPr>
        <p:spPr>
          <a:xfrm>
            <a:off x="-584200" y="13258800"/>
            <a:ext cx="3218756" cy="9753600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0" name="Application Flow/Structure"/>
          <p:cNvSpPr txBox="1"/>
          <p:nvPr/>
        </p:nvSpPr>
        <p:spPr>
          <a:xfrm>
            <a:off x="3950902" y="18331886"/>
            <a:ext cx="8480997" cy="8324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50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Application Flow/Structure</a:t>
            </a:r>
          </a:p>
        </p:txBody>
      </p:sp>
      <p:sp>
        <p:nvSpPr>
          <p:cNvPr id="321" name="First screen presented after login"/>
          <p:cNvSpPr txBox="1"/>
          <p:nvPr/>
        </p:nvSpPr>
        <p:spPr>
          <a:xfrm>
            <a:off x="4775200" y="30124400"/>
            <a:ext cx="5257800" cy="2349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694531" indent="-694531" algn="l">
              <a:buSzPct val="145000"/>
              <a:buChar char="•"/>
              <a:defRPr sz="36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First screen presented after login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-314326" y="22374175"/>
            <a:ext cx="3702350" cy="7781513"/>
            <a:chOff x="0" y="0"/>
            <a:chExt cx="3702348" cy="7781511"/>
          </a:xfrm>
        </p:grpSpPr>
        <p:pic>
          <p:nvPicPr>
            <p:cNvPr id="322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54" r="1954"/>
            <a:stretch>
              <a:fillRect/>
            </a:stretch>
          </p:blipFill>
          <p:spPr>
            <a:xfrm>
              <a:off x="0" y="0"/>
              <a:ext cx="3702349" cy="77815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3" name="IMG_1673.jpg" descr="IMG_1673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2997" y="956802"/>
              <a:ext cx="3296355" cy="586790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25" name="Oval"/>
          <p:cNvSpPr/>
          <p:nvPr/>
        </p:nvSpPr>
        <p:spPr>
          <a:xfrm>
            <a:off x="-550331" y="31597600"/>
            <a:ext cx="4174360" cy="1005334"/>
          </a:xfrm>
          <a:prstGeom prst="ellips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6" name="Core of app structured on Tab Bar Model"/>
          <p:cNvSpPr txBox="1"/>
          <p:nvPr/>
        </p:nvSpPr>
        <p:spPr>
          <a:xfrm>
            <a:off x="4419600" y="27539950"/>
            <a:ext cx="7543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694531" indent="-694531" algn="l">
              <a:buSzPct val="145000"/>
              <a:buChar char="•"/>
              <a:defRPr sz="36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Core of app structured on Tab Bar Model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"/>
          <p:cNvSpPr/>
          <p:nvPr/>
        </p:nvSpPr>
        <p:spPr>
          <a:xfrm>
            <a:off x="-25400" y="0"/>
            <a:ext cx="3218756" cy="97536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9" name="Core of app structured on Tab Bar Model"/>
          <p:cNvSpPr txBox="1">
            <a:spLocks noGrp="1"/>
          </p:cNvSpPr>
          <p:nvPr>
            <p:ph type="title"/>
          </p:nvPr>
        </p:nvSpPr>
        <p:spPr>
          <a:xfrm>
            <a:off x="5384800" y="2495550"/>
            <a:ext cx="7543602" cy="2476501"/>
          </a:xfrm>
          <a:prstGeom prst="rect">
            <a:avLst/>
          </a:prstGeom>
        </p:spPr>
        <p:txBody>
          <a:bodyPr/>
          <a:lstStyle>
            <a:lvl1pPr marL="694531" indent="-694531" algn="l">
              <a:buSzPct val="145000"/>
              <a:buChar char="•"/>
              <a:defRPr sz="3600">
                <a:solidFill>
                  <a:srgbClr val="5E5E5E"/>
                </a:solidFill>
              </a:defRPr>
            </a:lvl1pPr>
          </a:lstStyle>
          <a:p>
            <a:r>
              <a:t>Core of app structured on Tab Bar Model </a:t>
            </a:r>
          </a:p>
        </p:txBody>
      </p:sp>
      <p:sp>
        <p:nvSpPr>
          <p:cNvPr id="330" name="Application Flow/Structure"/>
          <p:cNvSpPr txBox="1"/>
          <p:nvPr/>
        </p:nvSpPr>
        <p:spPr>
          <a:xfrm>
            <a:off x="4473562" y="1097919"/>
            <a:ext cx="8480997" cy="8324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50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Application Flow/Structure</a:t>
            </a:r>
          </a:p>
        </p:txBody>
      </p:sp>
      <p:sp>
        <p:nvSpPr>
          <p:cNvPr id="331" name="First screen presented after login"/>
          <p:cNvSpPr txBox="1"/>
          <p:nvPr/>
        </p:nvSpPr>
        <p:spPr>
          <a:xfrm>
            <a:off x="5486400" y="5537200"/>
            <a:ext cx="5257800" cy="2349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marL="694531" indent="-694531" algn="l">
              <a:buSzPct val="145000"/>
              <a:buChar char="•"/>
              <a:defRPr sz="36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First screen presented after login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650874" y="1495375"/>
            <a:ext cx="3702350" cy="7781513"/>
            <a:chOff x="0" y="0"/>
            <a:chExt cx="3702348" cy="7781511"/>
          </a:xfrm>
        </p:grpSpPr>
        <p:pic>
          <p:nvPicPr>
            <p:cNvPr id="332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54" r="1954"/>
            <a:stretch>
              <a:fillRect/>
            </a:stretch>
          </p:blipFill>
          <p:spPr>
            <a:xfrm>
              <a:off x="0" y="0"/>
              <a:ext cx="3702349" cy="77815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IMG_1673.jpg" descr="IMG_1673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2997" y="956802"/>
              <a:ext cx="3296355" cy="586790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35" name="Oval"/>
          <p:cNvSpPr/>
          <p:nvPr/>
        </p:nvSpPr>
        <p:spPr>
          <a:xfrm>
            <a:off x="414869" y="7670800"/>
            <a:ext cx="4174360" cy="1005334"/>
          </a:xfrm>
          <a:prstGeom prst="ellips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6" name="Rectangle"/>
          <p:cNvSpPr/>
          <p:nvPr/>
        </p:nvSpPr>
        <p:spPr>
          <a:xfrm rot="15691734">
            <a:off x="3696586" y="26840594"/>
            <a:ext cx="4552765" cy="15163728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7" name="Application Flow/Structure"/>
          <p:cNvSpPr txBox="1"/>
          <p:nvPr/>
        </p:nvSpPr>
        <p:spPr>
          <a:xfrm>
            <a:off x="529939" y="11871930"/>
            <a:ext cx="8693722" cy="9195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55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Application Flow/Structure</a:t>
            </a:r>
          </a:p>
        </p:txBody>
      </p:sp>
      <p:grpSp>
        <p:nvGrpSpPr>
          <p:cNvPr id="340" name="Group"/>
          <p:cNvGrpSpPr/>
          <p:nvPr/>
        </p:nvGrpSpPr>
        <p:grpSpPr>
          <a:xfrm>
            <a:off x="126999" y="19691350"/>
            <a:ext cx="3743798" cy="7684790"/>
            <a:chOff x="0" y="0"/>
            <a:chExt cx="3743796" cy="7684789"/>
          </a:xfrm>
        </p:grpSpPr>
        <p:pic>
          <p:nvPicPr>
            <p:cNvPr id="338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05" r="805"/>
            <a:stretch>
              <a:fillRect/>
            </a:stretch>
          </p:blipFill>
          <p:spPr>
            <a:xfrm>
              <a:off x="-1" y="0"/>
              <a:ext cx="3743798" cy="76847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9" name="IMG_1675.jpg" descr="IMG_167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1759" y="851544"/>
              <a:ext cx="3360279" cy="5981701"/>
            </a:xfrm>
            <a:prstGeom prst="rect">
              <a:avLst/>
            </a:prstGeom>
            <a:ln w="25400" cap="flat">
              <a:solidFill>
                <a:srgbClr val="5E5E5E"/>
              </a:solidFill>
              <a:prstDash val="solid"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43" name="Group"/>
          <p:cNvGrpSpPr/>
          <p:nvPr/>
        </p:nvGrpSpPr>
        <p:grpSpPr>
          <a:xfrm>
            <a:off x="6842162" y="27104370"/>
            <a:ext cx="3743797" cy="7684791"/>
            <a:chOff x="0" y="0"/>
            <a:chExt cx="3743796" cy="7684789"/>
          </a:xfrm>
        </p:grpSpPr>
        <p:pic>
          <p:nvPicPr>
            <p:cNvPr id="341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05" r="805"/>
            <a:stretch>
              <a:fillRect/>
            </a:stretch>
          </p:blipFill>
          <p:spPr>
            <a:xfrm>
              <a:off x="-1" y="0"/>
              <a:ext cx="3743798" cy="76847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2" name="IMG_1676.jpg" descr="IMG_167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3423" y="818904"/>
              <a:ext cx="3396951" cy="6046981"/>
            </a:xfrm>
            <a:prstGeom prst="rect">
              <a:avLst/>
            </a:prstGeom>
            <a:ln w="25400" cap="flat">
              <a:solidFill>
                <a:srgbClr val="5E5E5E"/>
              </a:solidFill>
              <a:prstDash val="solid"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44" name="Arrow"/>
          <p:cNvSpPr/>
          <p:nvPr/>
        </p:nvSpPr>
        <p:spPr>
          <a:xfrm>
            <a:off x="4440561" y="22733000"/>
            <a:ext cx="1720640" cy="375552"/>
          </a:xfrm>
          <a:prstGeom prst="rightArrow">
            <a:avLst>
              <a:gd name="adj1" fmla="val 32000"/>
              <a:gd name="adj2" fmla="val 216428"/>
            </a:avLst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5" name="Arrow"/>
          <p:cNvSpPr/>
          <p:nvPr/>
        </p:nvSpPr>
        <p:spPr>
          <a:xfrm rot="10800000">
            <a:off x="4016480" y="29650574"/>
            <a:ext cx="1720640" cy="375553"/>
          </a:xfrm>
          <a:prstGeom prst="rightArrow">
            <a:avLst>
              <a:gd name="adj1" fmla="val 32000"/>
              <a:gd name="adj2" fmla="val 216428"/>
            </a:avLst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6" name="Navigation Controller Model built into Tab Bar Model"/>
          <p:cNvSpPr txBox="1"/>
          <p:nvPr/>
        </p:nvSpPr>
        <p:spPr>
          <a:xfrm>
            <a:off x="936625" y="16411123"/>
            <a:ext cx="10072688" cy="24765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algn="l">
              <a:defRPr sz="26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Navigation Controller Model built into Tab Bar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angle"/>
          <p:cNvSpPr/>
          <p:nvPr/>
        </p:nvSpPr>
        <p:spPr>
          <a:xfrm rot="15691734">
            <a:off x="4966586" y="2710593"/>
            <a:ext cx="4552765" cy="15163728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9" name="Navigation Controller Model built into Tab Bar Model"/>
          <p:cNvSpPr txBox="1">
            <a:spLocks noGrp="1"/>
          </p:cNvSpPr>
          <p:nvPr>
            <p:ph type="title"/>
          </p:nvPr>
        </p:nvSpPr>
        <p:spPr>
          <a:xfrm>
            <a:off x="2785504" y="209550"/>
            <a:ext cx="10072688" cy="2476501"/>
          </a:xfrm>
          <a:prstGeom prst="rect">
            <a:avLst/>
          </a:prstGeom>
        </p:spPr>
        <p:txBody>
          <a:bodyPr/>
          <a:lstStyle>
            <a:lvl1pPr algn="l">
              <a:defRPr sz="2600">
                <a:solidFill>
                  <a:srgbClr val="5E5E5E"/>
                </a:solidFill>
              </a:defRPr>
            </a:lvl1pPr>
          </a:lstStyle>
          <a:p>
            <a:r>
              <a:t>Navigation Controller Model built into Tab Bar Model</a:t>
            </a:r>
          </a:p>
        </p:txBody>
      </p:sp>
      <p:sp>
        <p:nvSpPr>
          <p:cNvPr id="350" name="Application Flow/Structure"/>
          <p:cNvSpPr txBox="1"/>
          <p:nvPr/>
        </p:nvSpPr>
        <p:spPr>
          <a:xfrm>
            <a:off x="2561939" y="187930"/>
            <a:ext cx="8693722" cy="9195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55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Application Flow/Structure</a:t>
            </a:r>
          </a:p>
        </p:txBody>
      </p:sp>
      <p:sp>
        <p:nvSpPr>
          <p:cNvPr id="351" name="Oval"/>
          <p:cNvSpPr/>
          <p:nvPr/>
        </p:nvSpPr>
        <p:spPr>
          <a:xfrm>
            <a:off x="2525948" y="3213100"/>
            <a:ext cx="825501" cy="406400"/>
          </a:xfrm>
          <a:prstGeom prst="ellips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354" name="Group"/>
          <p:cNvGrpSpPr/>
          <p:nvPr/>
        </p:nvGrpSpPr>
        <p:grpSpPr>
          <a:xfrm>
            <a:off x="1854200" y="2009169"/>
            <a:ext cx="3743797" cy="7684791"/>
            <a:chOff x="0" y="0"/>
            <a:chExt cx="3743796" cy="7684789"/>
          </a:xfrm>
        </p:grpSpPr>
        <p:pic>
          <p:nvPicPr>
            <p:cNvPr id="352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05" r="805"/>
            <a:stretch>
              <a:fillRect/>
            </a:stretch>
          </p:blipFill>
          <p:spPr>
            <a:xfrm>
              <a:off x="-1" y="0"/>
              <a:ext cx="3743798" cy="76847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3" name="IMG_1675.jpg" descr="IMG_1675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1759" y="851544"/>
              <a:ext cx="3360279" cy="5981701"/>
            </a:xfrm>
            <a:prstGeom prst="rect">
              <a:avLst/>
            </a:prstGeom>
            <a:ln w="25400" cap="flat">
              <a:solidFill>
                <a:srgbClr val="5E5E5E"/>
              </a:solidFill>
              <a:prstDash val="solid"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57" name="Group"/>
          <p:cNvGrpSpPr/>
          <p:nvPr/>
        </p:nvGrpSpPr>
        <p:grpSpPr>
          <a:xfrm>
            <a:off x="7543800" y="2009169"/>
            <a:ext cx="3743797" cy="7684791"/>
            <a:chOff x="0" y="0"/>
            <a:chExt cx="3743796" cy="7684789"/>
          </a:xfrm>
        </p:grpSpPr>
        <p:pic>
          <p:nvPicPr>
            <p:cNvPr id="355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05" r="805"/>
            <a:stretch>
              <a:fillRect/>
            </a:stretch>
          </p:blipFill>
          <p:spPr>
            <a:xfrm>
              <a:off x="-1" y="0"/>
              <a:ext cx="3743798" cy="76847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6" name="IMG_1676.jpg" descr="IMG_1676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3423" y="818904"/>
              <a:ext cx="3396951" cy="6046981"/>
            </a:xfrm>
            <a:prstGeom prst="rect">
              <a:avLst/>
            </a:prstGeom>
            <a:ln w="25400" cap="flat">
              <a:solidFill>
                <a:srgbClr val="5E5E5E"/>
              </a:solidFill>
              <a:prstDash val="solid"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58" name="Oval"/>
          <p:cNvSpPr/>
          <p:nvPr/>
        </p:nvSpPr>
        <p:spPr>
          <a:xfrm>
            <a:off x="4753446" y="2965450"/>
            <a:ext cx="956023" cy="546100"/>
          </a:xfrm>
          <a:prstGeom prst="ellips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9" name="Oval"/>
          <p:cNvSpPr/>
          <p:nvPr/>
        </p:nvSpPr>
        <p:spPr>
          <a:xfrm>
            <a:off x="1684573" y="2759323"/>
            <a:ext cx="1467893" cy="958354"/>
          </a:xfrm>
          <a:prstGeom prst="ellips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0" name="Oval"/>
          <p:cNvSpPr/>
          <p:nvPr/>
        </p:nvSpPr>
        <p:spPr>
          <a:xfrm>
            <a:off x="7644048" y="4724400"/>
            <a:ext cx="1727201" cy="1054100"/>
          </a:xfrm>
          <a:prstGeom prst="ellips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1" name="Oval"/>
          <p:cNvSpPr/>
          <p:nvPr/>
        </p:nvSpPr>
        <p:spPr>
          <a:xfrm>
            <a:off x="7463073" y="2759323"/>
            <a:ext cx="1467892" cy="958354"/>
          </a:xfrm>
          <a:prstGeom prst="ellips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2" name="Arrow"/>
          <p:cNvSpPr/>
          <p:nvPr/>
        </p:nvSpPr>
        <p:spPr>
          <a:xfrm>
            <a:off x="5710578" y="2481948"/>
            <a:ext cx="1720640" cy="375552"/>
          </a:xfrm>
          <a:prstGeom prst="rightArrow">
            <a:avLst>
              <a:gd name="adj1" fmla="val 32000"/>
              <a:gd name="adj2" fmla="val 216428"/>
            </a:avLst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3" name="Arrow"/>
          <p:cNvSpPr/>
          <p:nvPr/>
        </p:nvSpPr>
        <p:spPr>
          <a:xfrm rot="10800000">
            <a:off x="5710561" y="5063373"/>
            <a:ext cx="1720640" cy="375553"/>
          </a:xfrm>
          <a:prstGeom prst="rightArrow">
            <a:avLst>
              <a:gd name="adj1" fmla="val 32000"/>
              <a:gd name="adj2" fmla="val 216428"/>
            </a:avLst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4" name="Rectangle"/>
          <p:cNvSpPr/>
          <p:nvPr/>
        </p:nvSpPr>
        <p:spPr>
          <a:xfrm rot="15009998">
            <a:off x="1526105" y="15483225"/>
            <a:ext cx="4631712" cy="11388514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5" name="Rectangle"/>
          <p:cNvSpPr/>
          <p:nvPr/>
        </p:nvSpPr>
        <p:spPr>
          <a:xfrm rot="15009998">
            <a:off x="7437274" y="27520782"/>
            <a:ext cx="4426748" cy="10716572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6" name="Application Usefulness"/>
          <p:cNvSpPr txBox="1"/>
          <p:nvPr/>
        </p:nvSpPr>
        <p:spPr>
          <a:xfrm>
            <a:off x="2116546" y="25667501"/>
            <a:ext cx="8679410" cy="31663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>
              <a:defRPr sz="85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Application Usefulness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Application Usefulness"/>
          <p:cNvSpPr txBox="1">
            <a:spLocks noGrp="1"/>
          </p:cNvSpPr>
          <p:nvPr>
            <p:ph type="title"/>
          </p:nvPr>
        </p:nvSpPr>
        <p:spPr>
          <a:xfrm>
            <a:off x="2162695" y="3293616"/>
            <a:ext cx="8679410" cy="3166369"/>
          </a:xfrm>
          <a:prstGeom prst="rect">
            <a:avLst/>
          </a:prstGeom>
        </p:spPr>
        <p:txBody>
          <a:bodyPr/>
          <a:lstStyle>
            <a:lvl1pPr>
              <a:defRPr sz="8500">
                <a:solidFill>
                  <a:srgbClr val="2AACE0"/>
                </a:solidFill>
              </a:defRPr>
            </a:lvl1pPr>
          </a:lstStyle>
          <a:p>
            <a:r>
              <a:t>Application Usefulness</a:t>
            </a:r>
          </a:p>
        </p:txBody>
      </p:sp>
      <p:sp>
        <p:nvSpPr>
          <p:cNvPr id="369" name="Rectangle"/>
          <p:cNvSpPr/>
          <p:nvPr/>
        </p:nvSpPr>
        <p:spPr>
          <a:xfrm rot="15009998">
            <a:off x="1572254" y="-6890661"/>
            <a:ext cx="4631712" cy="11388513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0" name="Rectangle"/>
          <p:cNvSpPr/>
          <p:nvPr/>
        </p:nvSpPr>
        <p:spPr>
          <a:xfrm rot="15009998">
            <a:off x="7483423" y="5146896"/>
            <a:ext cx="4426748" cy="10716572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1" name="Application Usefulness"/>
          <p:cNvSpPr txBox="1"/>
          <p:nvPr/>
        </p:nvSpPr>
        <p:spPr>
          <a:xfrm>
            <a:off x="1851731" y="11453383"/>
            <a:ext cx="7894651" cy="9692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58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Application Usefulness</a:t>
            </a:r>
          </a:p>
        </p:txBody>
      </p:sp>
      <p:sp>
        <p:nvSpPr>
          <p:cNvPr id="372" name="Intuitive App"/>
          <p:cNvSpPr txBox="1"/>
          <p:nvPr/>
        </p:nvSpPr>
        <p:spPr>
          <a:xfrm>
            <a:off x="8550076" y="29111116"/>
            <a:ext cx="3372248" cy="14169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>
              <a:defRPr sz="1800">
                <a:solidFill>
                  <a:srgbClr val="5E5E5E"/>
                </a:solidFill>
              </a:defRPr>
            </a:lvl1pPr>
          </a:lstStyle>
          <a:p>
            <a:r>
              <a:t>Intuitive App</a:t>
            </a:r>
          </a:p>
        </p:txBody>
      </p:sp>
      <p:sp>
        <p:nvSpPr>
          <p:cNvPr id="373" name="Saves the library time and resources"/>
          <p:cNvSpPr txBox="1"/>
          <p:nvPr/>
        </p:nvSpPr>
        <p:spPr>
          <a:xfrm>
            <a:off x="8460407" y="30939885"/>
            <a:ext cx="3551586" cy="14169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pPr>
              <a:defRPr sz="4400">
                <a:solidFill>
                  <a:srgbClr val="5E5E5E"/>
                </a:solidFill>
              </a:defRPr>
            </a:pPr>
            <a:endParaRPr/>
          </a:p>
          <a:p>
            <a:pPr>
              <a:defRPr sz="1800">
                <a:solidFill>
                  <a:srgbClr val="5E5E5E"/>
                </a:solidFill>
              </a:defRPr>
            </a:pPr>
            <a:r>
              <a:t>Saves the library time and resources</a:t>
            </a:r>
          </a:p>
        </p:txBody>
      </p:sp>
      <p:grpSp>
        <p:nvGrpSpPr>
          <p:cNvPr id="376" name="Group"/>
          <p:cNvGrpSpPr/>
          <p:nvPr/>
        </p:nvGrpSpPr>
        <p:grpSpPr>
          <a:xfrm>
            <a:off x="3609379" y="13654707"/>
            <a:ext cx="4871642" cy="7283187"/>
            <a:chOff x="0" y="0"/>
            <a:chExt cx="4871640" cy="7283185"/>
          </a:xfrm>
        </p:grpSpPr>
        <p:pic>
          <p:nvPicPr>
            <p:cNvPr id="374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09" r="9309"/>
            <a:stretch>
              <a:fillRect/>
            </a:stretch>
          </p:blipFill>
          <p:spPr>
            <a:xfrm>
              <a:off x="-1" y="0"/>
              <a:ext cx="4871642" cy="7283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5" name="Image Gallery" descr="Image Gallery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574" r="1574"/>
            <a:stretch>
              <a:fillRect/>
            </a:stretch>
          </p:blipFill>
          <p:spPr>
            <a:xfrm>
              <a:off x="994624" y="992651"/>
              <a:ext cx="2882393" cy="5297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7" name="Convenient Digital Option"/>
          <p:cNvSpPr txBox="1"/>
          <p:nvPr/>
        </p:nvSpPr>
        <p:spPr>
          <a:xfrm>
            <a:off x="250003" y="27471431"/>
            <a:ext cx="2882393" cy="3616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1800">
                <a:solidFill>
                  <a:srgbClr val="5E5E5E"/>
                </a:solidFill>
              </a:defRPr>
            </a:lvl1pPr>
          </a:lstStyle>
          <a:p>
            <a:r>
              <a:t>Convenient Digital Option</a:t>
            </a:r>
          </a:p>
        </p:txBody>
      </p:sp>
      <p:sp>
        <p:nvSpPr>
          <p:cNvPr id="378" name="Book"/>
          <p:cNvSpPr/>
          <p:nvPr/>
        </p:nvSpPr>
        <p:spPr>
          <a:xfrm>
            <a:off x="1158063" y="30904919"/>
            <a:ext cx="810376" cy="657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8703"/>
                </a:lnTo>
                <a:lnTo>
                  <a:pt x="0" y="17407"/>
                </a:lnTo>
                <a:cubicBezTo>
                  <a:pt x="7892" y="17407"/>
                  <a:pt x="10521" y="21600"/>
                  <a:pt x="10521" y="21600"/>
                </a:cubicBezTo>
                <a:lnTo>
                  <a:pt x="10521" y="13417"/>
                </a:lnTo>
                <a:lnTo>
                  <a:pt x="10521" y="5233"/>
                </a:lnTo>
                <a:cubicBezTo>
                  <a:pt x="10521" y="5233"/>
                  <a:pt x="7892" y="0"/>
                  <a:pt x="0" y="0"/>
                </a:cubicBezTo>
                <a:close/>
                <a:moveTo>
                  <a:pt x="21600" y="0"/>
                </a:moveTo>
                <a:cubicBezTo>
                  <a:pt x="13708" y="0"/>
                  <a:pt x="11079" y="5233"/>
                  <a:pt x="11079" y="5233"/>
                </a:cubicBezTo>
                <a:lnTo>
                  <a:pt x="11079" y="13417"/>
                </a:lnTo>
                <a:lnTo>
                  <a:pt x="11079" y="21600"/>
                </a:lnTo>
                <a:cubicBezTo>
                  <a:pt x="11079" y="21600"/>
                  <a:pt x="13708" y="17407"/>
                  <a:pt x="21600" y="17407"/>
                </a:cubicBezTo>
                <a:lnTo>
                  <a:pt x="21600" y="8703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9" name="Applicable for all ages"/>
          <p:cNvSpPr txBox="1"/>
          <p:nvPr/>
        </p:nvSpPr>
        <p:spPr>
          <a:xfrm>
            <a:off x="8983941" y="27471431"/>
            <a:ext cx="2504517" cy="3616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1800">
                <a:solidFill>
                  <a:srgbClr val="5E5E5E"/>
                </a:solidFill>
              </a:defRPr>
            </a:lvl1pPr>
          </a:lstStyle>
          <a:p>
            <a:r>
              <a:t>Applicable for all ages</a:t>
            </a:r>
          </a:p>
        </p:txBody>
      </p:sp>
      <p:sp>
        <p:nvSpPr>
          <p:cNvPr id="380" name="Quick and easy way to reserve and pre-checkout books"/>
          <p:cNvSpPr txBox="1"/>
          <p:nvPr/>
        </p:nvSpPr>
        <p:spPr>
          <a:xfrm>
            <a:off x="41458" y="31628274"/>
            <a:ext cx="3043586" cy="14169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>
              <a:defRPr sz="1800">
                <a:solidFill>
                  <a:srgbClr val="5E5E5E"/>
                </a:solidFill>
              </a:defRPr>
            </a:lvl1pPr>
          </a:lstStyle>
          <a:p>
            <a:r>
              <a:t>Quick and easy way to reserve and pre-checkout books</a:t>
            </a:r>
          </a:p>
        </p:txBody>
      </p:sp>
      <p:sp>
        <p:nvSpPr>
          <p:cNvPr id="381" name="Child at Play"/>
          <p:cNvSpPr/>
          <p:nvPr/>
        </p:nvSpPr>
        <p:spPr>
          <a:xfrm>
            <a:off x="1247326" y="28632106"/>
            <a:ext cx="631849" cy="85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Head"/>
          <p:cNvSpPr/>
          <p:nvPr/>
        </p:nvSpPr>
        <p:spPr>
          <a:xfrm>
            <a:off x="9961233" y="26458998"/>
            <a:ext cx="549934" cy="657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Clock"/>
          <p:cNvSpPr/>
          <p:nvPr/>
        </p:nvSpPr>
        <p:spPr>
          <a:xfrm>
            <a:off x="9907269" y="30650029"/>
            <a:ext cx="657861" cy="657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1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1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899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6" y="5925"/>
                  <a:pt x="2764" y="5890"/>
                  <a:pt x="2838" y="5899"/>
                </a:cubicBezTo>
                <a:close/>
                <a:moveTo>
                  <a:pt x="18757" y="5899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899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3" y="10545"/>
                </a:cubicBezTo>
                <a:cubicBezTo>
                  <a:pt x="10402" y="10686"/>
                  <a:pt x="10402" y="10915"/>
                  <a:pt x="10543" y="11057"/>
                </a:cubicBezTo>
                <a:cubicBezTo>
                  <a:pt x="10685" y="11198"/>
                  <a:pt x="10915" y="11198"/>
                  <a:pt x="11057" y="11057"/>
                </a:cubicBezTo>
                <a:cubicBezTo>
                  <a:pt x="11198" y="10915"/>
                  <a:pt x="11198" y="10686"/>
                  <a:pt x="11057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7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7" y="14383"/>
                </a:cubicBezTo>
                <a:close/>
                <a:moveTo>
                  <a:pt x="6893" y="17240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40"/>
                </a:cubicBezTo>
                <a:close/>
                <a:moveTo>
                  <a:pt x="14696" y="17240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40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4" name="Gear"/>
          <p:cNvSpPr/>
          <p:nvPr/>
        </p:nvSpPr>
        <p:spPr>
          <a:xfrm>
            <a:off x="9877886" y="28641777"/>
            <a:ext cx="716628" cy="716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5" name="Phone"/>
          <p:cNvSpPr/>
          <p:nvPr/>
        </p:nvSpPr>
        <p:spPr>
          <a:xfrm>
            <a:off x="1483062" y="26359296"/>
            <a:ext cx="416275" cy="85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6" name="User Friendly"/>
          <p:cNvSpPr txBox="1"/>
          <p:nvPr/>
        </p:nvSpPr>
        <p:spPr>
          <a:xfrm>
            <a:off x="386714" y="29111116"/>
            <a:ext cx="2353073" cy="10954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>
              <a:defRPr sz="1800">
                <a:solidFill>
                  <a:srgbClr val="5E5E5E"/>
                </a:solidFill>
              </a:defRPr>
            </a:lvl1pPr>
          </a:lstStyle>
          <a:p>
            <a:r>
              <a:t>User Friendly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User Friendly"/>
          <p:cNvSpPr txBox="1">
            <a:spLocks noGrp="1"/>
          </p:cNvSpPr>
          <p:nvPr>
            <p:ph type="title"/>
          </p:nvPr>
        </p:nvSpPr>
        <p:spPr>
          <a:xfrm>
            <a:off x="498658" y="5438316"/>
            <a:ext cx="3043586" cy="1416944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User Friendly</a:t>
            </a:r>
          </a:p>
        </p:txBody>
      </p:sp>
      <p:sp>
        <p:nvSpPr>
          <p:cNvPr id="389" name="Application Usefulness"/>
          <p:cNvSpPr txBox="1"/>
          <p:nvPr/>
        </p:nvSpPr>
        <p:spPr>
          <a:xfrm>
            <a:off x="2512131" y="480583"/>
            <a:ext cx="7894651" cy="9692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58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Application Usefulness</a:t>
            </a:r>
          </a:p>
        </p:txBody>
      </p:sp>
      <p:sp>
        <p:nvSpPr>
          <p:cNvPr id="390" name="Intuitive App"/>
          <p:cNvSpPr txBox="1"/>
          <p:nvPr/>
        </p:nvSpPr>
        <p:spPr>
          <a:xfrm>
            <a:off x="9007276" y="5438316"/>
            <a:ext cx="3372248" cy="14169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>
              <a:defRPr sz="1800">
                <a:solidFill>
                  <a:srgbClr val="5E5E5E"/>
                </a:solidFill>
              </a:defRPr>
            </a:lvl1pPr>
          </a:lstStyle>
          <a:p>
            <a:r>
              <a:t>Intuitive App</a:t>
            </a:r>
          </a:p>
        </p:txBody>
      </p:sp>
      <p:sp>
        <p:nvSpPr>
          <p:cNvPr id="391" name="Saves the library time and resources"/>
          <p:cNvSpPr txBox="1"/>
          <p:nvPr/>
        </p:nvSpPr>
        <p:spPr>
          <a:xfrm>
            <a:off x="8917607" y="7267085"/>
            <a:ext cx="3551586" cy="14169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pPr>
              <a:defRPr sz="4400">
                <a:solidFill>
                  <a:srgbClr val="5E5E5E"/>
                </a:solidFill>
              </a:defRPr>
            </a:pPr>
            <a:endParaRPr/>
          </a:p>
          <a:p>
            <a:pPr>
              <a:defRPr sz="1800">
                <a:solidFill>
                  <a:srgbClr val="5E5E5E"/>
                </a:solidFill>
              </a:defRPr>
            </a:pPr>
            <a:r>
              <a:t>Saves the library time and resources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4066579" y="2021508"/>
            <a:ext cx="4871642" cy="7283186"/>
            <a:chOff x="0" y="0"/>
            <a:chExt cx="4871640" cy="7283185"/>
          </a:xfrm>
        </p:grpSpPr>
        <p:pic>
          <p:nvPicPr>
            <p:cNvPr id="392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09" r="9309"/>
            <a:stretch>
              <a:fillRect/>
            </a:stretch>
          </p:blipFill>
          <p:spPr>
            <a:xfrm>
              <a:off x="-1" y="0"/>
              <a:ext cx="4871642" cy="7283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3" name="Image Gallery" descr="Image Gallery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574" r="1574"/>
            <a:stretch>
              <a:fillRect/>
            </a:stretch>
          </p:blipFill>
          <p:spPr>
            <a:xfrm>
              <a:off x="994624" y="992651"/>
              <a:ext cx="2882393" cy="5297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5" name="Convenient Digital Option"/>
          <p:cNvSpPr txBox="1"/>
          <p:nvPr/>
        </p:nvSpPr>
        <p:spPr>
          <a:xfrm>
            <a:off x="707203" y="3798631"/>
            <a:ext cx="2882393" cy="3616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1800">
                <a:solidFill>
                  <a:srgbClr val="5E5E5E"/>
                </a:solidFill>
              </a:defRPr>
            </a:lvl1pPr>
          </a:lstStyle>
          <a:p>
            <a:r>
              <a:t>Convenient Digital Option</a:t>
            </a:r>
          </a:p>
        </p:txBody>
      </p:sp>
      <p:sp>
        <p:nvSpPr>
          <p:cNvPr id="396" name="Book"/>
          <p:cNvSpPr/>
          <p:nvPr/>
        </p:nvSpPr>
        <p:spPr>
          <a:xfrm>
            <a:off x="1615263" y="7232119"/>
            <a:ext cx="810376" cy="657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8703"/>
                </a:lnTo>
                <a:lnTo>
                  <a:pt x="0" y="17407"/>
                </a:lnTo>
                <a:cubicBezTo>
                  <a:pt x="7892" y="17407"/>
                  <a:pt x="10521" y="21600"/>
                  <a:pt x="10521" y="21600"/>
                </a:cubicBezTo>
                <a:lnTo>
                  <a:pt x="10521" y="13417"/>
                </a:lnTo>
                <a:lnTo>
                  <a:pt x="10521" y="5233"/>
                </a:lnTo>
                <a:cubicBezTo>
                  <a:pt x="10521" y="5233"/>
                  <a:pt x="7892" y="0"/>
                  <a:pt x="0" y="0"/>
                </a:cubicBezTo>
                <a:close/>
                <a:moveTo>
                  <a:pt x="21600" y="0"/>
                </a:moveTo>
                <a:cubicBezTo>
                  <a:pt x="13708" y="0"/>
                  <a:pt x="11079" y="5233"/>
                  <a:pt x="11079" y="5233"/>
                </a:cubicBezTo>
                <a:lnTo>
                  <a:pt x="11079" y="13417"/>
                </a:lnTo>
                <a:lnTo>
                  <a:pt x="11079" y="21600"/>
                </a:lnTo>
                <a:cubicBezTo>
                  <a:pt x="11079" y="21600"/>
                  <a:pt x="13708" y="17407"/>
                  <a:pt x="21600" y="17407"/>
                </a:cubicBezTo>
                <a:lnTo>
                  <a:pt x="21600" y="8703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7" name="Applicable for all ages"/>
          <p:cNvSpPr txBox="1"/>
          <p:nvPr/>
        </p:nvSpPr>
        <p:spPr>
          <a:xfrm>
            <a:off x="9441141" y="3798631"/>
            <a:ext cx="2504517" cy="3616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1800">
                <a:solidFill>
                  <a:srgbClr val="5E5E5E"/>
                </a:solidFill>
              </a:defRPr>
            </a:lvl1pPr>
          </a:lstStyle>
          <a:p>
            <a:r>
              <a:t>Applicable for all ages</a:t>
            </a:r>
          </a:p>
        </p:txBody>
      </p:sp>
      <p:sp>
        <p:nvSpPr>
          <p:cNvPr id="398" name="Quick and easy way to reserve and pre-checkout books"/>
          <p:cNvSpPr txBox="1"/>
          <p:nvPr/>
        </p:nvSpPr>
        <p:spPr>
          <a:xfrm>
            <a:off x="498658" y="7955474"/>
            <a:ext cx="3043586" cy="14169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>
              <a:defRPr sz="1800">
                <a:solidFill>
                  <a:srgbClr val="5E5E5E"/>
                </a:solidFill>
              </a:defRPr>
            </a:lvl1pPr>
          </a:lstStyle>
          <a:p>
            <a:r>
              <a:t>Quick and easy way to reserve and pre-checkout books</a:t>
            </a:r>
          </a:p>
        </p:txBody>
      </p:sp>
      <p:sp>
        <p:nvSpPr>
          <p:cNvPr id="399" name="Child at Play"/>
          <p:cNvSpPr/>
          <p:nvPr/>
        </p:nvSpPr>
        <p:spPr>
          <a:xfrm>
            <a:off x="1704526" y="4959306"/>
            <a:ext cx="631849" cy="85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0" name="Head"/>
          <p:cNvSpPr/>
          <p:nvPr/>
        </p:nvSpPr>
        <p:spPr>
          <a:xfrm>
            <a:off x="10418433" y="2786199"/>
            <a:ext cx="549934" cy="657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1" name="Clock"/>
          <p:cNvSpPr/>
          <p:nvPr/>
        </p:nvSpPr>
        <p:spPr>
          <a:xfrm>
            <a:off x="10364469" y="6977228"/>
            <a:ext cx="657861" cy="657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1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1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899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6" y="5925"/>
                  <a:pt x="2764" y="5890"/>
                  <a:pt x="2838" y="5899"/>
                </a:cubicBezTo>
                <a:close/>
                <a:moveTo>
                  <a:pt x="18757" y="5899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899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3" y="10545"/>
                </a:cubicBezTo>
                <a:cubicBezTo>
                  <a:pt x="10402" y="10686"/>
                  <a:pt x="10402" y="10915"/>
                  <a:pt x="10543" y="11057"/>
                </a:cubicBezTo>
                <a:cubicBezTo>
                  <a:pt x="10685" y="11198"/>
                  <a:pt x="10915" y="11198"/>
                  <a:pt x="11057" y="11057"/>
                </a:cubicBezTo>
                <a:cubicBezTo>
                  <a:pt x="11198" y="10915"/>
                  <a:pt x="11198" y="10686"/>
                  <a:pt x="11057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7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7" y="14383"/>
                </a:cubicBezTo>
                <a:close/>
                <a:moveTo>
                  <a:pt x="6893" y="17240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40"/>
                </a:cubicBezTo>
                <a:close/>
                <a:moveTo>
                  <a:pt x="14696" y="17240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40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2" name="Gear"/>
          <p:cNvSpPr/>
          <p:nvPr/>
        </p:nvSpPr>
        <p:spPr>
          <a:xfrm>
            <a:off x="10335086" y="4968976"/>
            <a:ext cx="716628" cy="716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3" name="Phone"/>
          <p:cNvSpPr/>
          <p:nvPr/>
        </p:nvSpPr>
        <p:spPr>
          <a:xfrm>
            <a:off x="1940262" y="2686495"/>
            <a:ext cx="416275" cy="857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4" name="Get The I Phone App &gt;"/>
          <p:cNvSpPr txBox="1"/>
          <p:nvPr/>
        </p:nvSpPr>
        <p:spPr>
          <a:xfrm>
            <a:off x="414238" y="29876489"/>
            <a:ext cx="3212425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Get The I Phone App &gt;</a:t>
            </a:r>
          </a:p>
        </p:txBody>
      </p:sp>
      <p:grpSp>
        <p:nvGrpSpPr>
          <p:cNvPr id="407" name="Group"/>
          <p:cNvGrpSpPr/>
          <p:nvPr/>
        </p:nvGrpSpPr>
        <p:grpSpPr>
          <a:xfrm>
            <a:off x="-111594" y="31169855"/>
            <a:ext cx="3639389" cy="938263"/>
            <a:chOff x="0" y="0"/>
            <a:chExt cx="3639387" cy="938262"/>
          </a:xfrm>
        </p:grpSpPr>
        <p:sp>
          <p:nvSpPr>
            <p:cNvPr id="405" name="Rounded Rectangle"/>
            <p:cNvSpPr/>
            <p:nvPr/>
          </p:nvSpPr>
          <p:spPr>
            <a:xfrm>
              <a:off x="0" y="0"/>
              <a:ext cx="3639388" cy="938263"/>
            </a:xfrm>
            <a:prstGeom prst="roundRect">
              <a:avLst>
                <a:gd name="adj" fmla="val 20303"/>
              </a:avLst>
            </a:prstGeom>
            <a:solidFill>
              <a:schemeClr val="accent1">
                <a:lumOff val="16847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6" name="Get The iPhone App &gt;"/>
            <p:cNvSpPr txBox="1"/>
            <p:nvPr/>
          </p:nvSpPr>
          <p:spPr>
            <a:xfrm>
              <a:off x="213481" y="263633"/>
              <a:ext cx="3212426" cy="41099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Get The iPhone App &gt;</a:t>
              </a:r>
            </a:p>
          </p:txBody>
        </p:sp>
      </p:grpSp>
      <p:sp>
        <p:nvSpPr>
          <p:cNvPr id="408" name="PHS…"/>
          <p:cNvSpPr txBox="1"/>
          <p:nvPr/>
        </p:nvSpPr>
        <p:spPr>
          <a:xfrm>
            <a:off x="-558914" y="12959125"/>
            <a:ext cx="4534028" cy="42721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9000">
                <a:solidFill>
                  <a:srgbClr val="5E5E5E"/>
                </a:solidFill>
              </a:defRPr>
            </a:pPr>
            <a:r>
              <a:t>PHS</a:t>
            </a:r>
          </a:p>
          <a:p>
            <a:pPr>
              <a:defRPr sz="9000">
                <a:solidFill>
                  <a:srgbClr val="5E5E5E"/>
                </a:solidFill>
              </a:defRPr>
            </a:pPr>
            <a:r>
              <a:t>Library </a:t>
            </a:r>
          </a:p>
          <a:p>
            <a:pPr>
              <a:defRPr sz="9000">
                <a:solidFill>
                  <a:srgbClr val="5E5E5E"/>
                </a:solidFill>
              </a:defRPr>
            </a:pPr>
            <a:r>
              <a:t>App</a:t>
            </a:r>
          </a:p>
        </p:txBody>
      </p:sp>
      <p:pic>
        <p:nvPicPr>
          <p:cNvPr id="409" name="Image Gallery" descr="Image Gallery"/>
          <p:cNvPicPr>
            <a:picLocks noChangeAspect="1"/>
          </p:cNvPicPr>
          <p:nvPr/>
        </p:nvPicPr>
        <p:blipFill>
          <a:blip r:embed="rId4">
            <a:extLst/>
          </a:blip>
          <a:srcRect t="1940" b="1940"/>
          <a:stretch>
            <a:fillRect/>
          </a:stretch>
        </p:blipFill>
        <p:spPr>
          <a:xfrm>
            <a:off x="5457775" y="15379115"/>
            <a:ext cx="8324851" cy="10242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Image Gallery" descr="Image Gallery"/>
          <p:cNvPicPr>
            <a:picLocks noChangeAspect="1"/>
          </p:cNvPicPr>
          <p:nvPr/>
        </p:nvPicPr>
        <p:blipFill>
          <a:blip r:embed="rId5">
            <a:extLst/>
          </a:blip>
          <a:srcRect t="4193" b="4193"/>
          <a:stretch>
            <a:fillRect/>
          </a:stretch>
        </p:blipFill>
        <p:spPr>
          <a:xfrm>
            <a:off x="7088995" y="27265448"/>
            <a:ext cx="2794001" cy="2559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0">
              <a:srgbClr val="80D0FF"/>
            </a:gs>
            <a:gs pos="27298">
              <a:srgbClr val="FFFF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alphaModFix amt="6050"/>
            <a:extLst/>
          </a:blip>
          <a:stretch>
            <a:fillRect/>
          </a:stretch>
        </p:blipFill>
        <p:spPr>
          <a:xfrm>
            <a:off x="-10545" y="-2289620"/>
            <a:ext cx="16842538" cy="12086999"/>
          </a:xfrm>
          <a:prstGeom prst="rect">
            <a:avLst/>
          </a:prstGeom>
          <a:ln w="3175">
            <a:miter lim="400000"/>
          </a:ln>
        </p:spPr>
      </p:pic>
      <p:sp>
        <p:nvSpPr>
          <p:cNvPr id="136" name="Created a mobile application for a library that allows patrons to reserve and check out books…"/>
          <p:cNvSpPr txBox="1">
            <a:spLocks noGrp="1"/>
          </p:cNvSpPr>
          <p:nvPr>
            <p:ph type="body" sz="half" idx="1"/>
          </p:nvPr>
        </p:nvSpPr>
        <p:spPr>
          <a:xfrm>
            <a:off x="1784101" y="2169144"/>
            <a:ext cx="6566398" cy="451703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Created a mobile application for a library that allows patrons to reserve and check out books</a:t>
            </a:r>
          </a:p>
          <a:p>
            <a:pPr marL="0" indent="0">
              <a:lnSpc>
                <a:spcPct val="200000"/>
              </a:lnSpc>
              <a:buSzTx/>
              <a:buNone/>
              <a:defRPr>
                <a:solidFill>
                  <a:srgbClr val="5E5E5E"/>
                </a:solidFill>
              </a:defRPr>
            </a:pPr>
            <a:r>
              <a:t>Developed on Xcode IDE</a:t>
            </a:r>
          </a:p>
          <a:p>
            <a:pPr marL="0" indent="0">
              <a:lnSpc>
                <a:spcPct val="200000"/>
              </a:lnSpc>
              <a:buSzTx/>
              <a:buNone/>
              <a:defRPr>
                <a:solidFill>
                  <a:srgbClr val="5E5E5E"/>
                </a:solidFill>
              </a:defRPr>
            </a:pPr>
            <a:r>
              <a:t>Swift Programming Language</a:t>
            </a:r>
          </a:p>
          <a:p>
            <a:pPr marL="0" indent="0">
              <a:lnSpc>
                <a:spcPct val="200000"/>
              </a:lnSpc>
              <a:buSzTx/>
              <a:buNone/>
              <a:defRPr>
                <a:solidFill>
                  <a:srgbClr val="5E5E5E"/>
                </a:solidFill>
              </a:defRPr>
            </a:pPr>
            <a:r>
              <a:t>App provides:</a:t>
            </a:r>
          </a:p>
        </p:txBody>
      </p:sp>
      <p:pic>
        <p:nvPicPr>
          <p:cNvPr id="137" name="download.jpg" descr="download.jpg"/>
          <p:cNvPicPr>
            <a:picLocks noChangeAspect="1"/>
          </p:cNvPicPr>
          <p:nvPr/>
        </p:nvPicPr>
        <p:blipFill>
          <a:blip r:embed="rId3">
            <a:alphaModFix amt="51575"/>
            <a:extLst/>
          </a:blip>
          <a:srcRect l="7575" r="7575"/>
          <a:stretch>
            <a:fillRect/>
          </a:stretch>
        </p:blipFill>
        <p:spPr>
          <a:xfrm rot="420000">
            <a:off x="8112926" y="3222834"/>
            <a:ext cx="4272133" cy="5035014"/>
          </a:xfrm>
          <a:prstGeom prst="rect">
            <a:avLst/>
          </a:prstGeom>
          <a:ln w="3175">
            <a:miter lim="400000"/>
          </a:ln>
        </p:spPr>
      </p:pic>
      <p:sp>
        <p:nvSpPr>
          <p:cNvPr id="138" name="Project Description"/>
          <p:cNvSpPr txBox="1"/>
          <p:nvPr/>
        </p:nvSpPr>
        <p:spPr>
          <a:xfrm>
            <a:off x="3474714" y="647030"/>
            <a:ext cx="6360172" cy="9157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defTabSz="408940">
              <a:defRPr sz="546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Project Description</a:t>
            </a:r>
          </a:p>
        </p:txBody>
      </p:sp>
      <p:sp>
        <p:nvSpPr>
          <p:cNvPr id="139" name="Approved"/>
          <p:cNvSpPr/>
          <p:nvPr/>
        </p:nvSpPr>
        <p:spPr>
          <a:xfrm>
            <a:off x="838200" y="2235200"/>
            <a:ext cx="559966" cy="559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Approved"/>
          <p:cNvSpPr/>
          <p:nvPr/>
        </p:nvSpPr>
        <p:spPr>
          <a:xfrm>
            <a:off x="838200" y="3685008"/>
            <a:ext cx="559966" cy="559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Approved"/>
          <p:cNvSpPr/>
          <p:nvPr/>
        </p:nvSpPr>
        <p:spPr>
          <a:xfrm>
            <a:off x="838200" y="4966704"/>
            <a:ext cx="559966" cy="559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Approved"/>
          <p:cNvSpPr/>
          <p:nvPr/>
        </p:nvSpPr>
        <p:spPr>
          <a:xfrm>
            <a:off x="838200" y="6248400"/>
            <a:ext cx="559966" cy="559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5E5E5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Information about the library…"/>
          <p:cNvSpPr txBox="1"/>
          <p:nvPr/>
        </p:nvSpPr>
        <p:spPr>
          <a:xfrm>
            <a:off x="1981058" y="6837222"/>
            <a:ext cx="5562874" cy="20989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marL="361156" indent="-361156" algn="l">
              <a:buSzPct val="145000"/>
              <a:buChar char="•"/>
              <a:defRPr sz="2600" b="0">
                <a:solidFill>
                  <a:srgbClr val="5E5E5E"/>
                </a:solidFill>
              </a:defRPr>
            </a:pPr>
            <a:r>
              <a:t>Information about the library</a:t>
            </a:r>
          </a:p>
          <a:p>
            <a:pPr marL="361156" indent="-361156" algn="l">
              <a:buSzPct val="145000"/>
              <a:buChar char="•"/>
              <a:defRPr sz="2600" b="0">
                <a:solidFill>
                  <a:srgbClr val="5E5E5E"/>
                </a:solidFill>
              </a:defRPr>
            </a:pPr>
            <a:r>
              <a:t>Map of the library</a:t>
            </a:r>
          </a:p>
          <a:p>
            <a:pPr marL="361156" indent="-361156" algn="l">
              <a:buSzPct val="145000"/>
              <a:buChar char="•"/>
              <a:defRPr sz="2600" b="0">
                <a:solidFill>
                  <a:srgbClr val="5E5E5E"/>
                </a:solidFill>
              </a:defRPr>
            </a:pPr>
            <a:r>
              <a:t>Ability to check out/reserve books</a:t>
            </a:r>
          </a:p>
          <a:p>
            <a:pPr marL="361156" indent="-361156" algn="l">
              <a:buSzPct val="145000"/>
              <a:buChar char="•"/>
              <a:defRPr sz="2600" b="0">
                <a:solidFill>
                  <a:srgbClr val="5E5E5E"/>
                </a:solidFill>
              </a:defRPr>
            </a:pPr>
            <a:r>
              <a:t>View book due date</a:t>
            </a:r>
          </a:p>
        </p:txBody>
      </p:sp>
      <p:sp>
        <p:nvSpPr>
          <p:cNvPr id="144" name="Screen Shots"/>
          <p:cNvSpPr txBox="1">
            <a:spLocks noGrp="1"/>
          </p:cNvSpPr>
          <p:nvPr>
            <p:ph type="title"/>
          </p:nvPr>
        </p:nvSpPr>
        <p:spPr>
          <a:xfrm>
            <a:off x="2520999" y="11499850"/>
            <a:ext cx="7962802" cy="1026915"/>
          </a:xfrm>
          <a:prstGeom prst="rect">
            <a:avLst/>
          </a:prstGeom>
        </p:spPr>
        <p:txBody>
          <a:bodyPr/>
          <a:lstStyle>
            <a:lvl1pPr defTabSz="461518">
              <a:defRPr sz="6162">
                <a:solidFill>
                  <a:srgbClr val="FFFFFF"/>
                </a:solidFill>
              </a:defRPr>
            </a:lvl1pPr>
          </a:lstStyle>
          <a:p>
            <a:r>
              <a:t>Screen Shots</a:t>
            </a:r>
          </a:p>
        </p:txBody>
      </p:sp>
      <p:pic>
        <p:nvPicPr>
          <p:cNvPr id="145" name="IMG_1673.jpg" descr="IMG_167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4941" y="15775185"/>
            <a:ext cx="2644717" cy="4707914"/>
          </a:xfrm>
          <a:prstGeom prst="rect">
            <a:avLst/>
          </a:prstGeom>
          <a:ln w="63500">
            <a:solidFill>
              <a:srgbClr val="5E5E5E"/>
            </a:solidFill>
            <a:miter lim="400000"/>
          </a:ln>
          <a:effectLst>
            <a:outerShdw blurRad="177800" dist="889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46" name="IMG_1676.jpg" descr="IMG_1676.jpg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9990924" y="20491143"/>
            <a:ext cx="2654301" cy="4724974"/>
          </a:xfrm>
          <a:prstGeom prst="rect">
            <a:avLst/>
          </a:prstGeom>
          <a:ln w="63500">
            <a:solidFill>
              <a:srgbClr val="5E5E5E"/>
            </a:solidFill>
            <a:miter lim="400000"/>
          </a:ln>
          <a:effectLst>
            <a:outerShdw blurRad="177800" dist="889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47" name="IMG_1677.jpg" descr="IMG_1677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2390" y="13387585"/>
            <a:ext cx="2647511" cy="4712887"/>
          </a:xfrm>
          <a:prstGeom prst="rect">
            <a:avLst/>
          </a:prstGeom>
          <a:ln w="63500">
            <a:solidFill>
              <a:srgbClr val="5E5E5E"/>
            </a:solidFill>
            <a:miter lim="400000"/>
          </a:ln>
          <a:effectLst>
            <a:outerShdw blurRad="177800" dist="889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48" name="IMG_1675.jpg" descr="IMG_1675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5840" y="18057600"/>
            <a:ext cx="2628901" cy="4679760"/>
          </a:xfrm>
          <a:prstGeom prst="rect">
            <a:avLst/>
          </a:prstGeom>
          <a:ln w="63500">
            <a:solidFill>
              <a:srgbClr val="5E5E5E"/>
            </a:solidFill>
            <a:miter lim="400000"/>
          </a:ln>
          <a:effectLst>
            <a:outerShdw blurRad="177800" dist="889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49" name="Login"/>
          <p:cNvSpPr txBox="1"/>
          <p:nvPr/>
        </p:nvSpPr>
        <p:spPr>
          <a:xfrm>
            <a:off x="1370829" y="18602097"/>
            <a:ext cx="630632" cy="3116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600">
                <a:solidFill>
                  <a:srgbClr val="5E5E5E"/>
                </a:solidFill>
              </a:defRPr>
            </a:lvl1pPr>
          </a:lstStyle>
          <a:p>
            <a:r>
              <a:t>Login</a:t>
            </a:r>
          </a:p>
        </p:txBody>
      </p:sp>
      <p:sp>
        <p:nvSpPr>
          <p:cNvPr id="150" name="Library Information"/>
          <p:cNvSpPr txBox="1"/>
          <p:nvPr/>
        </p:nvSpPr>
        <p:spPr>
          <a:xfrm>
            <a:off x="4095648" y="21091297"/>
            <a:ext cx="1943304" cy="3116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600">
                <a:solidFill>
                  <a:srgbClr val="5E5E5E"/>
                </a:solidFill>
              </a:defRPr>
            </a:lvl1pPr>
          </a:lstStyle>
          <a:p>
            <a:r>
              <a:t>Library Information</a:t>
            </a:r>
          </a:p>
        </p:txBody>
      </p:sp>
      <p:sp>
        <p:nvSpPr>
          <p:cNvPr id="151" name="Check Out"/>
          <p:cNvSpPr txBox="1"/>
          <p:nvPr/>
        </p:nvSpPr>
        <p:spPr>
          <a:xfrm>
            <a:off x="10505833" y="25561697"/>
            <a:ext cx="1116483" cy="3116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600">
                <a:solidFill>
                  <a:srgbClr val="5E5E5E"/>
                </a:solidFill>
              </a:defRPr>
            </a:lvl1pPr>
          </a:lstStyle>
          <a:p>
            <a:r>
              <a:t>Check Out</a:t>
            </a:r>
          </a:p>
        </p:txBody>
      </p:sp>
      <p:sp>
        <p:nvSpPr>
          <p:cNvPr id="152" name="User Book List"/>
          <p:cNvSpPr txBox="1"/>
          <p:nvPr/>
        </p:nvSpPr>
        <p:spPr>
          <a:xfrm>
            <a:off x="7151176" y="23631297"/>
            <a:ext cx="1518819" cy="3116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600">
                <a:solidFill>
                  <a:srgbClr val="5E5E5E"/>
                </a:solidFill>
              </a:defRPr>
            </a:lvl1pPr>
          </a:lstStyle>
          <a:p>
            <a:r>
              <a:t>User Book List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"/>
          <p:cNvGrpSpPr/>
          <p:nvPr/>
        </p:nvGrpSpPr>
        <p:grpSpPr>
          <a:xfrm>
            <a:off x="1202906" y="6829056"/>
            <a:ext cx="3639388" cy="938263"/>
            <a:chOff x="0" y="0"/>
            <a:chExt cx="3639387" cy="938262"/>
          </a:xfrm>
        </p:grpSpPr>
        <p:sp>
          <p:nvSpPr>
            <p:cNvPr id="412" name="Rounded Rectangle"/>
            <p:cNvSpPr/>
            <p:nvPr/>
          </p:nvSpPr>
          <p:spPr>
            <a:xfrm>
              <a:off x="0" y="0"/>
              <a:ext cx="3639388" cy="938263"/>
            </a:xfrm>
            <a:prstGeom prst="roundRect">
              <a:avLst>
                <a:gd name="adj" fmla="val 20303"/>
              </a:avLst>
            </a:prstGeom>
            <a:solidFill>
              <a:schemeClr val="accent1">
                <a:lumOff val="16847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3" name="Get The iPhone App &gt;"/>
            <p:cNvSpPr txBox="1"/>
            <p:nvPr/>
          </p:nvSpPr>
          <p:spPr>
            <a:xfrm>
              <a:off x="213481" y="263633"/>
              <a:ext cx="3212426" cy="41099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Get The iPhone App &gt;</a:t>
              </a:r>
            </a:p>
          </p:txBody>
        </p:sp>
      </p:grpSp>
      <p:sp>
        <p:nvSpPr>
          <p:cNvPr id="415" name="Rectangle"/>
          <p:cNvSpPr/>
          <p:nvPr/>
        </p:nvSpPr>
        <p:spPr>
          <a:xfrm>
            <a:off x="6439240" y="-14090"/>
            <a:ext cx="40432" cy="9781780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6" name="PHS…"/>
          <p:cNvSpPr txBox="1"/>
          <p:nvPr/>
        </p:nvSpPr>
        <p:spPr>
          <a:xfrm>
            <a:off x="755586" y="1369127"/>
            <a:ext cx="4534028" cy="42721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9000">
                <a:solidFill>
                  <a:srgbClr val="5E5E5E"/>
                </a:solidFill>
              </a:defRPr>
            </a:pPr>
            <a:r>
              <a:t>PHS</a:t>
            </a:r>
          </a:p>
          <a:p>
            <a:pPr>
              <a:defRPr sz="9000">
                <a:solidFill>
                  <a:srgbClr val="5E5E5E"/>
                </a:solidFill>
              </a:defRPr>
            </a:pPr>
            <a:r>
              <a:t>Library </a:t>
            </a:r>
          </a:p>
          <a:p>
            <a:pPr>
              <a:defRPr sz="9000">
                <a:solidFill>
                  <a:srgbClr val="5E5E5E"/>
                </a:solidFill>
              </a:defRPr>
            </a:pPr>
            <a:r>
              <a:t>App</a:t>
            </a:r>
          </a:p>
        </p:txBody>
      </p:sp>
      <p:pic>
        <p:nvPicPr>
          <p:cNvPr id="417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t="1940" b="1940"/>
          <a:stretch>
            <a:fillRect/>
          </a:stretch>
        </p:blipFill>
        <p:spPr>
          <a:xfrm>
            <a:off x="6467475" y="-78681"/>
            <a:ext cx="8324851" cy="10242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t="4193" b="4193"/>
          <a:stretch>
            <a:fillRect/>
          </a:stretch>
        </p:blipFill>
        <p:spPr>
          <a:xfrm>
            <a:off x="8301894" y="2682560"/>
            <a:ext cx="2794001" cy="2559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0">
              <a:srgbClr val="80D0FF"/>
            </a:gs>
            <a:gs pos="27298">
              <a:srgbClr val="FFFF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alphaModFix amt="6050"/>
            <a:extLst/>
          </a:blip>
          <a:stretch>
            <a:fillRect/>
          </a:stretch>
        </p:blipFill>
        <p:spPr>
          <a:xfrm>
            <a:off x="-1737745" y="-2238819"/>
            <a:ext cx="16842538" cy="12086998"/>
          </a:xfrm>
          <a:prstGeom prst="rect">
            <a:avLst/>
          </a:prstGeom>
          <a:ln w="3175">
            <a:miter lim="400000"/>
          </a:ln>
        </p:spPr>
      </p:pic>
      <p:sp>
        <p:nvSpPr>
          <p:cNvPr id="155" name="Screen Shots"/>
          <p:cNvSpPr txBox="1">
            <a:spLocks noGrp="1"/>
          </p:cNvSpPr>
          <p:nvPr>
            <p:ph type="title"/>
          </p:nvPr>
        </p:nvSpPr>
        <p:spPr>
          <a:xfrm>
            <a:off x="2520999" y="933450"/>
            <a:ext cx="7962802" cy="1026915"/>
          </a:xfrm>
          <a:prstGeom prst="rect">
            <a:avLst/>
          </a:prstGeom>
        </p:spPr>
        <p:txBody>
          <a:bodyPr/>
          <a:lstStyle>
            <a:lvl1pPr defTabSz="449833">
              <a:defRPr sz="6160">
                <a:solidFill>
                  <a:srgbClr val="5E5E5E"/>
                </a:solidFill>
              </a:defRPr>
            </a:lvl1pPr>
          </a:lstStyle>
          <a:p>
            <a:r>
              <a:rPr smtClean="0"/>
              <a:t>Screen</a:t>
            </a:r>
            <a:r>
              <a:rPr lang="en-US" smtClean="0"/>
              <a:t>s</a:t>
            </a:r>
            <a:r>
              <a:rPr smtClean="0"/>
              <a:t>hots</a:t>
            </a:r>
            <a:endParaRPr/>
          </a:p>
        </p:txBody>
      </p:sp>
      <p:pic>
        <p:nvPicPr>
          <p:cNvPr id="156" name="IMG_1673.jpg" descr="IMG_167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2259" y="2975586"/>
            <a:ext cx="2644717" cy="4707914"/>
          </a:xfrm>
          <a:prstGeom prst="rect">
            <a:avLst/>
          </a:prstGeom>
          <a:ln w="25400">
            <a:solidFill>
              <a:srgbClr val="5E5E5E"/>
            </a:solidFill>
            <a:miter lim="400000"/>
          </a:ln>
          <a:effectLst>
            <a:outerShdw blurRad="177800" dist="889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57" name="IMG_1676.jpg" descr="IMG_1676.jpg"/>
          <p:cNvPicPr>
            <a:picLocks noChangeAspect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9990924" y="2949280"/>
            <a:ext cx="2654301" cy="4724975"/>
          </a:xfrm>
          <a:prstGeom prst="rect">
            <a:avLst/>
          </a:prstGeom>
          <a:ln w="25400">
            <a:solidFill>
              <a:srgbClr val="5E5E5E"/>
            </a:solidFill>
            <a:miter lim="400000"/>
          </a:ln>
          <a:effectLst>
            <a:outerShdw blurRad="177800" dist="889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58" name="IMG_1677.jpg" descr="IMG_1677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2390" y="2970614"/>
            <a:ext cx="2647511" cy="4712887"/>
          </a:xfrm>
          <a:prstGeom prst="rect">
            <a:avLst/>
          </a:prstGeom>
          <a:ln w="25400">
            <a:solidFill>
              <a:srgbClr val="5E5E5E"/>
            </a:solidFill>
            <a:miter lim="400000"/>
          </a:ln>
          <a:effectLst>
            <a:outerShdw blurRad="177800" dist="889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59" name="IMG_1675.jpg" descr="IMG_1675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94500" y="2971800"/>
            <a:ext cx="2628900" cy="4679759"/>
          </a:xfrm>
          <a:prstGeom prst="rect">
            <a:avLst/>
          </a:prstGeom>
          <a:ln w="25400">
            <a:solidFill>
              <a:srgbClr val="5E5E5E"/>
            </a:solidFill>
            <a:miter lim="400000"/>
          </a:ln>
          <a:effectLst>
            <a:outerShdw blurRad="177800" dist="889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60" name="Login"/>
          <p:cNvSpPr txBox="1"/>
          <p:nvPr/>
        </p:nvSpPr>
        <p:spPr>
          <a:xfrm>
            <a:off x="1370829" y="8035697"/>
            <a:ext cx="630632" cy="3116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600">
                <a:solidFill>
                  <a:srgbClr val="5E5E5E"/>
                </a:solidFill>
              </a:defRPr>
            </a:lvl1pPr>
          </a:lstStyle>
          <a:p>
            <a:r>
              <a:t>Login</a:t>
            </a:r>
          </a:p>
        </p:txBody>
      </p:sp>
      <p:sp>
        <p:nvSpPr>
          <p:cNvPr id="161" name="Library Information"/>
          <p:cNvSpPr txBox="1"/>
          <p:nvPr/>
        </p:nvSpPr>
        <p:spPr>
          <a:xfrm>
            <a:off x="3932966" y="8035697"/>
            <a:ext cx="1943304" cy="3116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600">
                <a:solidFill>
                  <a:srgbClr val="5E5E5E"/>
                </a:solidFill>
              </a:defRPr>
            </a:lvl1pPr>
          </a:lstStyle>
          <a:p>
            <a:r>
              <a:t>Library Information</a:t>
            </a:r>
          </a:p>
        </p:txBody>
      </p:sp>
      <p:sp>
        <p:nvSpPr>
          <p:cNvPr id="162" name="Check Out"/>
          <p:cNvSpPr txBox="1"/>
          <p:nvPr/>
        </p:nvSpPr>
        <p:spPr>
          <a:xfrm>
            <a:off x="10759833" y="8035697"/>
            <a:ext cx="1116483" cy="3116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600">
                <a:solidFill>
                  <a:srgbClr val="5E5E5E"/>
                </a:solidFill>
              </a:defRPr>
            </a:lvl1pPr>
          </a:lstStyle>
          <a:p>
            <a:r>
              <a:t>Check Out</a:t>
            </a:r>
          </a:p>
        </p:txBody>
      </p:sp>
      <p:sp>
        <p:nvSpPr>
          <p:cNvPr id="163" name="User Book List"/>
          <p:cNvSpPr txBox="1"/>
          <p:nvPr/>
        </p:nvSpPr>
        <p:spPr>
          <a:xfrm>
            <a:off x="7349540" y="8035697"/>
            <a:ext cx="1518820" cy="3116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600">
                <a:solidFill>
                  <a:srgbClr val="5E5E5E"/>
                </a:solidFill>
              </a:defRPr>
            </a:lvl1pPr>
          </a:lstStyle>
          <a:p>
            <a:r>
              <a:t>User Book List</a:t>
            </a:r>
          </a:p>
        </p:txBody>
      </p:sp>
      <p:sp>
        <p:nvSpPr>
          <p:cNvPr id="164" name="Rectangle"/>
          <p:cNvSpPr/>
          <p:nvPr/>
        </p:nvSpPr>
        <p:spPr>
          <a:xfrm rot="15009998">
            <a:off x="1927854" y="10127339"/>
            <a:ext cx="4631712" cy="11388513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Rectangle"/>
          <p:cNvSpPr/>
          <p:nvPr/>
        </p:nvSpPr>
        <p:spPr>
          <a:xfrm rot="15009998">
            <a:off x="7839023" y="22164896"/>
            <a:ext cx="4426748" cy="10716573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6" name="Planning"/>
          <p:cNvSpPr txBox="1"/>
          <p:nvPr/>
        </p:nvSpPr>
        <p:spPr>
          <a:xfrm>
            <a:off x="2933699" y="20656550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>
              <a:defRPr sz="100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Planning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n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2AACE0"/>
                </a:solidFill>
              </a:defRPr>
            </a:lvl1pPr>
          </a:lstStyle>
          <a:p>
            <a:r>
              <a:t>Planning</a:t>
            </a:r>
          </a:p>
        </p:txBody>
      </p:sp>
      <p:sp>
        <p:nvSpPr>
          <p:cNvPr id="169" name="Rectangle"/>
          <p:cNvSpPr/>
          <p:nvPr/>
        </p:nvSpPr>
        <p:spPr>
          <a:xfrm rot="15009998">
            <a:off x="1572254" y="-6890661"/>
            <a:ext cx="4631712" cy="11388513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0" name="Rectangle"/>
          <p:cNvSpPr/>
          <p:nvPr/>
        </p:nvSpPr>
        <p:spPr>
          <a:xfrm rot="15009998">
            <a:off x="7483423" y="5146896"/>
            <a:ext cx="4426748" cy="10716572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71" name="Screen Shot 2018-04-07 at 3.20.38 PM.png" descr="Screen Shot 2018-04-07 at 3.20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5600" y="20388464"/>
            <a:ext cx="13004800" cy="7246736"/>
          </a:xfrm>
          <a:prstGeom prst="rect">
            <a:avLst/>
          </a:prstGeom>
          <a:ln w="3175">
            <a:miter lim="400000"/>
          </a:ln>
        </p:spPr>
      </p:pic>
      <p:sp>
        <p:nvSpPr>
          <p:cNvPr id="172" name="App Storyboard"/>
          <p:cNvSpPr txBox="1"/>
          <p:nvPr/>
        </p:nvSpPr>
        <p:spPr>
          <a:xfrm>
            <a:off x="3039491" y="15800013"/>
            <a:ext cx="6925818" cy="9390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defTabSz="420624">
              <a:defRPr sz="5616">
                <a:solidFill>
                  <a:srgbClr val="5E5E5E"/>
                </a:solidFill>
              </a:defRPr>
            </a:lvl1pPr>
          </a:lstStyle>
          <a:p>
            <a:r>
              <a:t>App Storyboard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0">
              <a:srgbClr val="80D0FF"/>
            </a:gs>
            <a:gs pos="27298">
              <a:srgbClr val="FFFF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pp Storyboard"/>
          <p:cNvSpPr txBox="1">
            <a:spLocks noGrp="1"/>
          </p:cNvSpPr>
          <p:nvPr>
            <p:ph type="title"/>
          </p:nvPr>
        </p:nvSpPr>
        <p:spPr>
          <a:xfrm>
            <a:off x="3039491" y="356813"/>
            <a:ext cx="6925818" cy="939037"/>
          </a:xfrm>
          <a:prstGeom prst="rect">
            <a:avLst/>
          </a:prstGeom>
        </p:spPr>
        <p:txBody>
          <a:bodyPr/>
          <a:lstStyle>
            <a:lvl1pPr defTabSz="420624">
              <a:defRPr sz="5616" b="1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App Storyboard</a:t>
            </a:r>
          </a:p>
        </p:txBody>
      </p:sp>
      <p:pic>
        <p:nvPicPr>
          <p:cNvPr id="175" name="Screen Shot 2018-04-07 at 3.20.38 PM.png" descr="Screen Shot 2018-04-07 at 3.20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46464"/>
            <a:ext cx="13004800" cy="7246736"/>
          </a:xfrm>
          <a:prstGeom prst="rect">
            <a:avLst/>
          </a:prstGeom>
          <a:ln w="3175">
            <a:miter lim="400000"/>
          </a:ln>
        </p:spPr>
      </p:pic>
      <p:pic>
        <p:nvPicPr>
          <p:cNvPr id="176" name="Screen Shot 2018-04-07 at 3.30.35 PM.png" descr="Screen Shot 2018-04-07 at 3.30.3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1100" y="15453771"/>
            <a:ext cx="9118600" cy="6582858"/>
          </a:xfrm>
          <a:prstGeom prst="rect">
            <a:avLst/>
          </a:prstGeom>
          <a:ln w="3175">
            <a:miter lim="400000"/>
          </a:ln>
        </p:spPr>
      </p:pic>
      <p:sp>
        <p:nvSpPr>
          <p:cNvPr id="177" name="Storyboard - Editing VC's"/>
          <p:cNvSpPr txBox="1"/>
          <p:nvPr/>
        </p:nvSpPr>
        <p:spPr>
          <a:xfrm>
            <a:off x="2102320" y="11240713"/>
            <a:ext cx="7276160" cy="1287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defTabSz="338835">
              <a:defRPr sz="4640">
                <a:solidFill>
                  <a:srgbClr val="5E5E5E"/>
                </a:solidFill>
              </a:defRPr>
            </a:lvl1pPr>
          </a:lstStyle>
          <a:p>
            <a:r>
              <a:t>Storyboard - Editing VC's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0">
              <a:srgbClr val="80D0FF"/>
            </a:gs>
            <a:gs pos="27298">
              <a:srgbClr val="FFFF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toryboard - Editing VC's"/>
          <p:cNvSpPr txBox="1">
            <a:spLocks noGrp="1"/>
          </p:cNvSpPr>
          <p:nvPr>
            <p:ph type="title"/>
          </p:nvPr>
        </p:nvSpPr>
        <p:spPr>
          <a:xfrm>
            <a:off x="2864320" y="521913"/>
            <a:ext cx="7276160" cy="1287841"/>
          </a:xfrm>
          <a:prstGeom prst="rect">
            <a:avLst/>
          </a:prstGeom>
        </p:spPr>
        <p:txBody>
          <a:bodyPr/>
          <a:lstStyle>
            <a:lvl1pPr defTabSz="338835">
              <a:defRPr sz="4640" b="1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Storyboard - Editing VC's</a:t>
            </a:r>
          </a:p>
        </p:txBody>
      </p:sp>
      <p:pic>
        <p:nvPicPr>
          <p:cNvPr id="180" name="Screen Shot 2018-04-07 at 3.30.35 PM.png" descr="Screen Shot 2018-04-07 at 3.30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3100" y="2448971"/>
            <a:ext cx="9118600" cy="6582858"/>
          </a:xfrm>
          <a:prstGeom prst="rect">
            <a:avLst/>
          </a:prstGeom>
          <a:ln w="3175">
            <a:miter lim="400000"/>
          </a:ln>
        </p:spPr>
      </p:pic>
      <p:sp>
        <p:nvSpPr>
          <p:cNvPr id="181" name="Rectangle"/>
          <p:cNvSpPr/>
          <p:nvPr/>
        </p:nvSpPr>
        <p:spPr>
          <a:xfrm rot="15009998">
            <a:off x="2232654" y="9517739"/>
            <a:ext cx="4631712" cy="11388513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Rectangle"/>
          <p:cNvSpPr/>
          <p:nvPr/>
        </p:nvSpPr>
        <p:spPr>
          <a:xfrm rot="15009998">
            <a:off x="8143823" y="21555296"/>
            <a:ext cx="4426748" cy="10716573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Interface I/O"/>
          <p:cNvSpPr txBox="1"/>
          <p:nvPr/>
        </p:nvSpPr>
        <p:spPr>
          <a:xfrm>
            <a:off x="3238499" y="20046950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>
              <a:defRPr sz="95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Interface I/O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nterface I/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500">
                <a:solidFill>
                  <a:srgbClr val="2AACE0"/>
                </a:solidFill>
              </a:defRPr>
            </a:lvl1pPr>
          </a:lstStyle>
          <a:p>
            <a:r>
              <a:t>Interface I/O</a:t>
            </a:r>
          </a:p>
        </p:txBody>
      </p:sp>
      <p:sp>
        <p:nvSpPr>
          <p:cNvPr id="186" name="Rectangle"/>
          <p:cNvSpPr/>
          <p:nvPr/>
        </p:nvSpPr>
        <p:spPr>
          <a:xfrm rot="15009998">
            <a:off x="1572254" y="-6890661"/>
            <a:ext cx="4631712" cy="11388513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Rectangle"/>
          <p:cNvSpPr/>
          <p:nvPr/>
        </p:nvSpPr>
        <p:spPr>
          <a:xfrm rot="15009998">
            <a:off x="7483423" y="5146896"/>
            <a:ext cx="4426748" cy="10716572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Rectangle"/>
          <p:cNvSpPr/>
          <p:nvPr/>
        </p:nvSpPr>
        <p:spPr>
          <a:xfrm>
            <a:off x="-381000" y="11974512"/>
            <a:ext cx="3218756" cy="97536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9" name="Interface I/O"/>
          <p:cNvSpPr txBox="1"/>
          <p:nvPr/>
        </p:nvSpPr>
        <p:spPr>
          <a:xfrm>
            <a:off x="3899869" y="22289798"/>
            <a:ext cx="6627462" cy="12166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76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Interface I/O</a:t>
            </a:r>
          </a:p>
        </p:txBody>
      </p:sp>
      <p:pic>
        <p:nvPicPr>
          <p:cNvPr id="190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t="6892" b="6892"/>
          <a:stretch>
            <a:fillRect/>
          </a:stretch>
        </p:blipFill>
        <p:spPr>
          <a:xfrm>
            <a:off x="-2943226" y="25860375"/>
            <a:ext cx="4017765" cy="346392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Data was stored and handled using…"/>
          <p:cNvSpPr txBox="1"/>
          <p:nvPr/>
        </p:nvSpPr>
        <p:spPr>
          <a:xfrm>
            <a:off x="5105400" y="29673550"/>
            <a:ext cx="7848601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pPr>
              <a:defRPr sz="46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 was stored and handled using </a:t>
            </a:r>
          </a:p>
          <a:p>
            <a:pPr>
              <a:defRPr sz="4600" b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rPr>
              <a:t>Google's Firebase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"/>
          <p:cNvSpPr/>
          <p:nvPr/>
        </p:nvSpPr>
        <p:spPr>
          <a:xfrm>
            <a:off x="-25400" y="0"/>
            <a:ext cx="3218756" cy="97536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4" name="Data was stored and handled using…"/>
          <p:cNvSpPr txBox="1">
            <a:spLocks noGrp="1"/>
          </p:cNvSpPr>
          <p:nvPr>
            <p:ph type="title"/>
          </p:nvPr>
        </p:nvSpPr>
        <p:spPr>
          <a:xfrm>
            <a:off x="4191000" y="4273550"/>
            <a:ext cx="7848601" cy="2476501"/>
          </a:xfrm>
          <a:prstGeom prst="rect">
            <a:avLst/>
          </a:prstGeom>
        </p:spPr>
        <p:txBody>
          <a:bodyPr/>
          <a:lstStyle/>
          <a:p>
            <a:pPr>
              <a:defRPr sz="4600">
                <a:solidFill>
                  <a:srgbClr val="5E5E5E"/>
                </a:solidFill>
              </a:defRPr>
            </a:pPr>
            <a:r>
              <a:t>Data was stored and handled using </a:t>
            </a:r>
          </a:p>
          <a:p>
            <a:pPr>
              <a:defRPr sz="4600">
                <a:solidFill>
                  <a:srgbClr val="929292"/>
                </a:solidFill>
              </a:defRPr>
            </a:pPr>
            <a:r>
              <a:rPr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rPr>
              <a:t>Google's Firebase</a:t>
            </a:r>
          </a:p>
        </p:txBody>
      </p:sp>
      <p:sp>
        <p:nvSpPr>
          <p:cNvPr id="195" name="Interface I/O"/>
          <p:cNvSpPr txBox="1"/>
          <p:nvPr/>
        </p:nvSpPr>
        <p:spPr>
          <a:xfrm>
            <a:off x="3188669" y="1360198"/>
            <a:ext cx="6627462" cy="12166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76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Interface I/O</a:t>
            </a:r>
          </a:p>
        </p:txBody>
      </p:sp>
      <p:pic>
        <p:nvPicPr>
          <p:cNvPr id="196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t="6892" b="6892"/>
          <a:stretch>
            <a:fillRect/>
          </a:stretch>
        </p:blipFill>
        <p:spPr>
          <a:xfrm>
            <a:off x="968374" y="3711575"/>
            <a:ext cx="4017765" cy="346392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Image from: https://firebase.google.com/"/>
          <p:cNvSpPr txBox="1"/>
          <p:nvPr/>
        </p:nvSpPr>
        <p:spPr>
          <a:xfrm>
            <a:off x="10389776" y="9488741"/>
            <a:ext cx="2581403" cy="2249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1000">
                <a:solidFill>
                  <a:srgbClr val="5E5E5E"/>
                </a:solidFill>
              </a:defRPr>
            </a:lvl1pPr>
          </a:lstStyle>
          <a:p>
            <a:r>
              <a:t>Image from: https://firebase.google.com/</a:t>
            </a:r>
          </a:p>
        </p:txBody>
      </p:sp>
      <p:sp>
        <p:nvSpPr>
          <p:cNvPr id="198" name="Interface I/O"/>
          <p:cNvSpPr txBox="1"/>
          <p:nvPr/>
        </p:nvSpPr>
        <p:spPr>
          <a:xfrm>
            <a:off x="5052719" y="15359466"/>
            <a:ext cx="5103764" cy="9938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6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r>
              <a:t>Interface I/O</a:t>
            </a:r>
          </a:p>
        </p:txBody>
      </p:sp>
      <p:sp>
        <p:nvSpPr>
          <p:cNvPr id="199" name="Rectangle"/>
          <p:cNvSpPr/>
          <p:nvPr/>
        </p:nvSpPr>
        <p:spPr>
          <a:xfrm>
            <a:off x="-685800" y="11271167"/>
            <a:ext cx="3218756" cy="97536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02" name="Group"/>
          <p:cNvGrpSpPr/>
          <p:nvPr/>
        </p:nvGrpSpPr>
        <p:grpSpPr>
          <a:xfrm>
            <a:off x="6057900" y="28110947"/>
            <a:ext cx="930113" cy="879438"/>
            <a:chOff x="0" y="0"/>
            <a:chExt cx="930112" cy="879436"/>
          </a:xfrm>
        </p:grpSpPr>
        <p:sp>
          <p:nvSpPr>
            <p:cNvPr id="200" name="Oval"/>
            <p:cNvSpPr/>
            <p:nvPr/>
          </p:nvSpPr>
          <p:spPr>
            <a:xfrm>
              <a:off x="0" y="0"/>
              <a:ext cx="930113" cy="879437"/>
            </a:xfrm>
            <a:prstGeom prst="ellipse">
              <a:avLst/>
            </a:prstGeom>
            <a:solidFill>
              <a:srgbClr val="5E5E5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1" name="Mail"/>
            <p:cNvSpPr/>
            <p:nvPr/>
          </p:nvSpPr>
          <p:spPr>
            <a:xfrm>
              <a:off x="183294" y="261600"/>
              <a:ext cx="563525" cy="356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4" y="0"/>
                  </a:moveTo>
                  <a:lnTo>
                    <a:pt x="10803" y="12213"/>
                  </a:lnTo>
                  <a:lnTo>
                    <a:pt x="20856" y="0"/>
                  </a:lnTo>
                  <a:lnTo>
                    <a:pt x="744" y="0"/>
                  </a:lnTo>
                  <a:close/>
                  <a:moveTo>
                    <a:pt x="0" y="157"/>
                  </a:moveTo>
                  <a:lnTo>
                    <a:pt x="0" y="21418"/>
                  </a:lnTo>
                  <a:cubicBezTo>
                    <a:pt x="0" y="21518"/>
                    <a:pt x="52" y="21600"/>
                    <a:pt x="115" y="21600"/>
                  </a:cubicBezTo>
                  <a:lnTo>
                    <a:pt x="21485" y="21600"/>
                  </a:lnTo>
                  <a:cubicBezTo>
                    <a:pt x="21548" y="21600"/>
                    <a:pt x="21600" y="21518"/>
                    <a:pt x="21600" y="21418"/>
                  </a:cubicBezTo>
                  <a:lnTo>
                    <a:pt x="21600" y="157"/>
                  </a:lnTo>
                  <a:lnTo>
                    <a:pt x="10976" y="13181"/>
                  </a:lnTo>
                  <a:cubicBezTo>
                    <a:pt x="10924" y="13245"/>
                    <a:pt x="10861" y="13272"/>
                    <a:pt x="10797" y="13272"/>
                  </a:cubicBezTo>
                  <a:cubicBezTo>
                    <a:pt x="10734" y="13272"/>
                    <a:pt x="10669" y="13233"/>
                    <a:pt x="10612" y="13170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6007100" y="31032081"/>
            <a:ext cx="6386464" cy="1629669"/>
            <a:chOff x="0" y="0"/>
            <a:chExt cx="6386463" cy="1629668"/>
          </a:xfrm>
        </p:grpSpPr>
        <p:sp>
          <p:nvSpPr>
            <p:cNvPr id="203" name="With fields filled, either button will bring user into app"/>
            <p:cNvSpPr txBox="1"/>
            <p:nvPr/>
          </p:nvSpPr>
          <p:spPr>
            <a:xfrm>
              <a:off x="1282700" y="0"/>
              <a:ext cx="5103764" cy="16296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rmAutofit/>
            </a:bodyPr>
            <a:lstStyle/>
            <a:p>
              <a:pPr algn="l">
                <a:defRPr sz="2600" b="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 algn="l">
                <a:defRPr sz="2600" b="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With fields filled, either button will bring user into app </a:t>
              </a:r>
            </a:p>
          </p:txBody>
        </p:sp>
        <p:grpSp>
          <p:nvGrpSpPr>
            <p:cNvPr id="206" name="Group"/>
            <p:cNvGrpSpPr/>
            <p:nvPr/>
          </p:nvGrpSpPr>
          <p:grpSpPr>
            <a:xfrm>
              <a:off x="0" y="317885"/>
              <a:ext cx="930113" cy="993898"/>
              <a:chOff x="0" y="0"/>
              <a:chExt cx="930112" cy="993896"/>
            </a:xfrm>
          </p:grpSpPr>
          <p:sp>
            <p:nvSpPr>
              <p:cNvPr id="204" name="Oval"/>
              <p:cNvSpPr/>
              <p:nvPr/>
            </p:nvSpPr>
            <p:spPr>
              <a:xfrm>
                <a:off x="0" y="0"/>
                <a:ext cx="930113" cy="993897"/>
              </a:xfrm>
              <a:prstGeom prst="ellipse">
                <a:avLst/>
              </a:prstGeom>
              <a:solidFill>
                <a:srgbClr val="5E5E5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2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05" name="Phone"/>
              <p:cNvSpPr/>
              <p:nvPr/>
            </p:nvSpPr>
            <p:spPr>
              <a:xfrm>
                <a:off x="311996" y="181739"/>
                <a:ext cx="306121" cy="630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8" y="0"/>
                    </a:moveTo>
                    <a:cubicBezTo>
                      <a:pt x="934" y="0"/>
                      <a:pt x="0" y="453"/>
                      <a:pt x="0" y="1004"/>
                    </a:cubicBezTo>
                    <a:lnTo>
                      <a:pt x="0" y="20596"/>
                    </a:lnTo>
                    <a:cubicBezTo>
                      <a:pt x="0" y="21152"/>
                      <a:pt x="934" y="21600"/>
                      <a:pt x="2068" y="21600"/>
                    </a:cubicBezTo>
                    <a:lnTo>
                      <a:pt x="19532" y="21600"/>
                    </a:lnTo>
                    <a:cubicBezTo>
                      <a:pt x="20666" y="21600"/>
                      <a:pt x="21600" y="21147"/>
                      <a:pt x="21600" y="20596"/>
                    </a:cubicBezTo>
                    <a:lnTo>
                      <a:pt x="21600" y="1004"/>
                    </a:lnTo>
                    <a:cubicBezTo>
                      <a:pt x="21600" y="453"/>
                      <a:pt x="20677" y="0"/>
                      <a:pt x="19532" y="0"/>
                    </a:cubicBezTo>
                    <a:lnTo>
                      <a:pt x="2068" y="0"/>
                    </a:lnTo>
                    <a:close/>
                    <a:moveTo>
                      <a:pt x="9142" y="1350"/>
                    </a:moveTo>
                    <a:lnTo>
                      <a:pt x="12468" y="1350"/>
                    </a:lnTo>
                    <a:cubicBezTo>
                      <a:pt x="12758" y="1350"/>
                      <a:pt x="12990" y="1463"/>
                      <a:pt x="12990" y="1604"/>
                    </a:cubicBezTo>
                    <a:cubicBezTo>
                      <a:pt x="12990" y="1744"/>
                      <a:pt x="12758" y="1858"/>
                      <a:pt x="12468" y="1858"/>
                    </a:cubicBezTo>
                    <a:lnTo>
                      <a:pt x="9142" y="1858"/>
                    </a:lnTo>
                    <a:cubicBezTo>
                      <a:pt x="8853" y="1858"/>
                      <a:pt x="8621" y="1744"/>
                      <a:pt x="8621" y="1604"/>
                    </a:cubicBezTo>
                    <a:cubicBezTo>
                      <a:pt x="8621" y="1463"/>
                      <a:pt x="8853" y="1350"/>
                      <a:pt x="9142" y="1350"/>
                    </a:cubicBezTo>
                    <a:close/>
                    <a:moveTo>
                      <a:pt x="1477" y="2927"/>
                    </a:moveTo>
                    <a:lnTo>
                      <a:pt x="20123" y="2927"/>
                    </a:lnTo>
                    <a:lnTo>
                      <a:pt x="20123" y="18985"/>
                    </a:lnTo>
                    <a:lnTo>
                      <a:pt x="1477" y="18985"/>
                    </a:lnTo>
                    <a:lnTo>
                      <a:pt x="1477" y="2927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2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210" name="Group"/>
          <p:cNvGrpSpPr/>
          <p:nvPr/>
        </p:nvGrpSpPr>
        <p:grpSpPr>
          <a:xfrm>
            <a:off x="942974" y="22542334"/>
            <a:ext cx="3458817" cy="6929372"/>
            <a:chOff x="0" y="0"/>
            <a:chExt cx="3458815" cy="6929371"/>
          </a:xfrm>
        </p:grpSpPr>
        <p:pic>
          <p:nvPicPr>
            <p:cNvPr id="208" name="Image Gallery" descr="Image Gallery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205" b="205"/>
            <a:stretch>
              <a:fillRect/>
            </a:stretch>
          </p:blipFill>
          <p:spPr>
            <a:xfrm>
              <a:off x="0" y="0"/>
              <a:ext cx="3458816" cy="69293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IMG_1677.jpg" descr="IMG_1677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48124" y="906815"/>
              <a:ext cx="2762567" cy="49177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1" name="User inputs email/password for account login or creation"/>
          <p:cNvSpPr txBox="1"/>
          <p:nvPr/>
        </p:nvSpPr>
        <p:spPr>
          <a:xfrm>
            <a:off x="7532567" y="27883916"/>
            <a:ext cx="4465829" cy="1333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algn="l">
              <a:defRPr sz="26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User inputs email/password for account login or creation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User inputs email/password for account login or creation"/>
          <p:cNvSpPr txBox="1">
            <a:spLocks noGrp="1"/>
          </p:cNvSpPr>
          <p:nvPr>
            <p:ph type="title"/>
          </p:nvPr>
        </p:nvSpPr>
        <p:spPr>
          <a:xfrm>
            <a:off x="7634167" y="2941115"/>
            <a:ext cx="4465829" cy="1333501"/>
          </a:xfrm>
          <a:prstGeom prst="rect">
            <a:avLst/>
          </a:prstGeom>
        </p:spPr>
        <p:txBody>
          <a:bodyPr/>
          <a:lstStyle>
            <a:lvl1pPr algn="l">
              <a:defRPr sz="2600">
                <a:solidFill>
                  <a:srgbClr val="5E5E5E"/>
                </a:solidFill>
              </a:defRPr>
            </a:lvl1pPr>
          </a:lstStyle>
          <a:p>
            <a:r>
              <a:t>User inputs email/password for account login or creation </a:t>
            </a:r>
          </a:p>
        </p:txBody>
      </p:sp>
      <p:sp>
        <p:nvSpPr>
          <p:cNvPr id="214" name="Interface I/O"/>
          <p:cNvSpPr txBox="1"/>
          <p:nvPr/>
        </p:nvSpPr>
        <p:spPr>
          <a:xfrm>
            <a:off x="6424319" y="779867"/>
            <a:ext cx="5103764" cy="9938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6000">
                <a:solidFill>
                  <a:schemeClr val="accent1">
                    <a:lumOff val="16847"/>
                  </a:schemeClr>
                </a:solidFill>
              </a:defRPr>
            </a:lvl1pPr>
          </a:lstStyle>
          <a:p>
            <a:r>
              <a:t>Interface I/O</a:t>
            </a:r>
          </a:p>
        </p:txBody>
      </p:sp>
      <p:sp>
        <p:nvSpPr>
          <p:cNvPr id="215" name="Rectangle"/>
          <p:cNvSpPr/>
          <p:nvPr/>
        </p:nvSpPr>
        <p:spPr>
          <a:xfrm>
            <a:off x="0" y="0"/>
            <a:ext cx="3218756" cy="97536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18" name="Group"/>
          <p:cNvGrpSpPr/>
          <p:nvPr/>
        </p:nvGrpSpPr>
        <p:grpSpPr>
          <a:xfrm>
            <a:off x="6159500" y="3168146"/>
            <a:ext cx="930113" cy="879438"/>
            <a:chOff x="0" y="0"/>
            <a:chExt cx="930112" cy="879436"/>
          </a:xfrm>
        </p:grpSpPr>
        <p:sp>
          <p:nvSpPr>
            <p:cNvPr id="216" name="Oval"/>
            <p:cNvSpPr/>
            <p:nvPr/>
          </p:nvSpPr>
          <p:spPr>
            <a:xfrm>
              <a:off x="0" y="0"/>
              <a:ext cx="930113" cy="879437"/>
            </a:xfrm>
            <a:prstGeom prst="ellipse">
              <a:avLst/>
            </a:prstGeom>
            <a:solidFill>
              <a:srgbClr val="5E5E5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7" name="Mail"/>
            <p:cNvSpPr/>
            <p:nvPr/>
          </p:nvSpPr>
          <p:spPr>
            <a:xfrm>
              <a:off x="183294" y="261600"/>
              <a:ext cx="563525" cy="356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4" y="0"/>
                  </a:moveTo>
                  <a:lnTo>
                    <a:pt x="10803" y="12213"/>
                  </a:lnTo>
                  <a:lnTo>
                    <a:pt x="20856" y="0"/>
                  </a:lnTo>
                  <a:lnTo>
                    <a:pt x="744" y="0"/>
                  </a:lnTo>
                  <a:close/>
                  <a:moveTo>
                    <a:pt x="0" y="157"/>
                  </a:moveTo>
                  <a:lnTo>
                    <a:pt x="0" y="21418"/>
                  </a:lnTo>
                  <a:cubicBezTo>
                    <a:pt x="0" y="21518"/>
                    <a:pt x="52" y="21600"/>
                    <a:pt x="115" y="21600"/>
                  </a:cubicBezTo>
                  <a:lnTo>
                    <a:pt x="21485" y="21600"/>
                  </a:lnTo>
                  <a:cubicBezTo>
                    <a:pt x="21548" y="21600"/>
                    <a:pt x="21600" y="21518"/>
                    <a:pt x="21600" y="21418"/>
                  </a:cubicBezTo>
                  <a:lnTo>
                    <a:pt x="21600" y="157"/>
                  </a:lnTo>
                  <a:lnTo>
                    <a:pt x="10976" y="13181"/>
                  </a:lnTo>
                  <a:cubicBezTo>
                    <a:pt x="10924" y="13245"/>
                    <a:pt x="10861" y="13272"/>
                    <a:pt x="10797" y="13272"/>
                  </a:cubicBezTo>
                  <a:cubicBezTo>
                    <a:pt x="10734" y="13272"/>
                    <a:pt x="10669" y="13233"/>
                    <a:pt x="10612" y="13170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6159500" y="5124080"/>
            <a:ext cx="6386464" cy="1629669"/>
            <a:chOff x="0" y="0"/>
            <a:chExt cx="6386463" cy="1629668"/>
          </a:xfrm>
        </p:grpSpPr>
        <p:sp>
          <p:nvSpPr>
            <p:cNvPr id="219" name="With fields filled, either button will bring user into app"/>
            <p:cNvSpPr txBox="1"/>
            <p:nvPr/>
          </p:nvSpPr>
          <p:spPr>
            <a:xfrm>
              <a:off x="1282700" y="0"/>
              <a:ext cx="5103764" cy="16296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rmAutofit/>
            </a:bodyPr>
            <a:lstStyle/>
            <a:p>
              <a:pPr algn="l">
                <a:defRPr sz="2600" b="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 algn="l">
                <a:defRPr sz="2600" b="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With fields filled, either button will bring user into app </a:t>
              </a:r>
            </a:p>
          </p:txBody>
        </p:sp>
        <p:grpSp>
          <p:nvGrpSpPr>
            <p:cNvPr id="222" name="Group"/>
            <p:cNvGrpSpPr/>
            <p:nvPr/>
          </p:nvGrpSpPr>
          <p:grpSpPr>
            <a:xfrm>
              <a:off x="0" y="317885"/>
              <a:ext cx="930113" cy="993898"/>
              <a:chOff x="0" y="0"/>
              <a:chExt cx="930112" cy="993896"/>
            </a:xfrm>
          </p:grpSpPr>
          <p:sp>
            <p:nvSpPr>
              <p:cNvPr id="220" name="Oval"/>
              <p:cNvSpPr/>
              <p:nvPr/>
            </p:nvSpPr>
            <p:spPr>
              <a:xfrm>
                <a:off x="0" y="0"/>
                <a:ext cx="930113" cy="993897"/>
              </a:xfrm>
              <a:prstGeom prst="ellipse">
                <a:avLst/>
              </a:prstGeom>
              <a:solidFill>
                <a:srgbClr val="5E5E5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2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1" name="Phone"/>
              <p:cNvSpPr/>
              <p:nvPr/>
            </p:nvSpPr>
            <p:spPr>
              <a:xfrm>
                <a:off x="311996" y="181739"/>
                <a:ext cx="306121" cy="630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8" y="0"/>
                    </a:moveTo>
                    <a:cubicBezTo>
                      <a:pt x="934" y="0"/>
                      <a:pt x="0" y="453"/>
                      <a:pt x="0" y="1004"/>
                    </a:cubicBezTo>
                    <a:lnTo>
                      <a:pt x="0" y="20596"/>
                    </a:lnTo>
                    <a:cubicBezTo>
                      <a:pt x="0" y="21152"/>
                      <a:pt x="934" y="21600"/>
                      <a:pt x="2068" y="21600"/>
                    </a:cubicBezTo>
                    <a:lnTo>
                      <a:pt x="19532" y="21600"/>
                    </a:lnTo>
                    <a:cubicBezTo>
                      <a:pt x="20666" y="21600"/>
                      <a:pt x="21600" y="21147"/>
                      <a:pt x="21600" y="20596"/>
                    </a:cubicBezTo>
                    <a:lnTo>
                      <a:pt x="21600" y="1004"/>
                    </a:lnTo>
                    <a:cubicBezTo>
                      <a:pt x="21600" y="453"/>
                      <a:pt x="20677" y="0"/>
                      <a:pt x="19532" y="0"/>
                    </a:cubicBezTo>
                    <a:lnTo>
                      <a:pt x="2068" y="0"/>
                    </a:lnTo>
                    <a:close/>
                    <a:moveTo>
                      <a:pt x="9142" y="1350"/>
                    </a:moveTo>
                    <a:lnTo>
                      <a:pt x="12468" y="1350"/>
                    </a:lnTo>
                    <a:cubicBezTo>
                      <a:pt x="12758" y="1350"/>
                      <a:pt x="12990" y="1463"/>
                      <a:pt x="12990" y="1604"/>
                    </a:cubicBezTo>
                    <a:cubicBezTo>
                      <a:pt x="12990" y="1744"/>
                      <a:pt x="12758" y="1858"/>
                      <a:pt x="12468" y="1858"/>
                    </a:cubicBezTo>
                    <a:lnTo>
                      <a:pt x="9142" y="1858"/>
                    </a:lnTo>
                    <a:cubicBezTo>
                      <a:pt x="8853" y="1858"/>
                      <a:pt x="8621" y="1744"/>
                      <a:pt x="8621" y="1604"/>
                    </a:cubicBezTo>
                    <a:cubicBezTo>
                      <a:pt x="8621" y="1463"/>
                      <a:pt x="8853" y="1350"/>
                      <a:pt x="9142" y="1350"/>
                    </a:cubicBezTo>
                    <a:close/>
                    <a:moveTo>
                      <a:pt x="1477" y="2927"/>
                    </a:moveTo>
                    <a:lnTo>
                      <a:pt x="20123" y="2927"/>
                    </a:lnTo>
                    <a:lnTo>
                      <a:pt x="20123" y="18985"/>
                    </a:lnTo>
                    <a:lnTo>
                      <a:pt x="1477" y="18985"/>
                    </a:lnTo>
                    <a:lnTo>
                      <a:pt x="1477" y="2927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2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226" name="Group"/>
          <p:cNvGrpSpPr/>
          <p:nvPr/>
        </p:nvGrpSpPr>
        <p:grpSpPr>
          <a:xfrm>
            <a:off x="993774" y="1511134"/>
            <a:ext cx="3458817" cy="6929373"/>
            <a:chOff x="0" y="0"/>
            <a:chExt cx="3458815" cy="6929371"/>
          </a:xfrm>
        </p:grpSpPr>
        <p:pic>
          <p:nvPicPr>
            <p:cNvPr id="224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205" b="205"/>
            <a:stretch>
              <a:fillRect/>
            </a:stretch>
          </p:blipFill>
          <p:spPr>
            <a:xfrm>
              <a:off x="0" y="0"/>
              <a:ext cx="3458816" cy="69293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IMG_1677.jpg" descr="IMG_1677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48124" y="906815"/>
              <a:ext cx="2762567" cy="49177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27" name="Rectangle"/>
          <p:cNvSpPr/>
          <p:nvPr/>
        </p:nvSpPr>
        <p:spPr>
          <a:xfrm>
            <a:off x="9434964" y="10957779"/>
            <a:ext cx="3218756" cy="9753601"/>
          </a:xfrm>
          <a:prstGeom prst="rect">
            <a:avLst/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8" name="Interface I/O"/>
          <p:cNvSpPr txBox="1"/>
          <p:nvPr/>
        </p:nvSpPr>
        <p:spPr>
          <a:xfrm>
            <a:off x="1077399" y="13358383"/>
            <a:ext cx="4827188" cy="9692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58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Interface I/O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6021839" y="20140210"/>
            <a:ext cx="3554663" cy="7619489"/>
            <a:chOff x="0" y="0"/>
            <a:chExt cx="3554661" cy="7619487"/>
          </a:xfrm>
        </p:grpSpPr>
        <p:pic>
          <p:nvPicPr>
            <p:cNvPr id="229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075" r="3075"/>
            <a:stretch>
              <a:fillRect/>
            </a:stretch>
          </p:blipFill>
          <p:spPr>
            <a:xfrm>
              <a:off x="0" y="0"/>
              <a:ext cx="3554662" cy="76194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IMG_1673.jpg" descr="IMG_1673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2552" y="922250"/>
              <a:ext cx="3244157" cy="577498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77800" dist="88900" dir="5400000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32" name="Arrow"/>
          <p:cNvSpPr/>
          <p:nvPr/>
        </p:nvSpPr>
        <p:spPr>
          <a:xfrm rot="1782001">
            <a:off x="4278157" y="30700433"/>
            <a:ext cx="4717362" cy="309866"/>
          </a:xfrm>
          <a:prstGeom prst="rightArrow">
            <a:avLst>
              <a:gd name="adj1" fmla="val 32000"/>
              <a:gd name="adj2" fmla="val 393461"/>
            </a:avLst>
          </a:prstGeom>
          <a:solidFill>
            <a:schemeClr val="accent1">
              <a:lumOff val="16847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sz="2000" b="0">
                <a:solidFill>
                  <a:srgbClr val="2AACE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3" name="Tab Bar Controller allows users to swap between pages"/>
          <p:cNvSpPr txBox="1"/>
          <p:nvPr/>
        </p:nvSpPr>
        <p:spPr>
          <a:xfrm>
            <a:off x="-1766808" y="27832050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>
            <a:lvl1pPr algn="l">
              <a:defRPr sz="34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Tab Bar Controller allows users to swap between pages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554</Words>
  <Application>Microsoft Macintosh PowerPoint</Application>
  <PresentationFormat>Custom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PHS LIBRARY APP</vt:lpstr>
      <vt:lpstr>Screen Shots</vt:lpstr>
      <vt:lpstr>Screenshots</vt:lpstr>
      <vt:lpstr>Planning</vt:lpstr>
      <vt:lpstr>App Storyboard</vt:lpstr>
      <vt:lpstr>Storyboard - Editing VC's</vt:lpstr>
      <vt:lpstr>Interface I/O</vt:lpstr>
      <vt:lpstr>Data was stored and handled using  Google's Firebase</vt:lpstr>
      <vt:lpstr>User inputs email/password for account login or creation </vt:lpstr>
      <vt:lpstr>Tab Bar Controller allows users to swap between pages</vt:lpstr>
      <vt:lpstr>User logout button</vt:lpstr>
      <vt:lpstr>Navigation controller button brings user back to My Books page</vt:lpstr>
      <vt:lpstr>Application Flow and Structure</vt:lpstr>
      <vt:lpstr>Initially, user is presented this screen during first use  Once user is logged in, they can bypass login screen </vt:lpstr>
      <vt:lpstr>Initially, user is presented this screen during first use  Once user is logged in, they can bypass login screen </vt:lpstr>
      <vt:lpstr>Core of app structured on Tab Bar Model </vt:lpstr>
      <vt:lpstr>Navigation Controller Model built into Tab Bar Model</vt:lpstr>
      <vt:lpstr>Application Usefulness</vt:lpstr>
      <vt:lpstr>User Friendly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LIBRARY APP</dc:title>
  <cp:lastModifiedBy>Mason Dale</cp:lastModifiedBy>
  <cp:revision>1</cp:revision>
  <dcterms:modified xsi:type="dcterms:W3CDTF">2021-02-03T15:22:51Z</dcterms:modified>
</cp:coreProperties>
</file>