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57" r:id="rId4"/>
    <p:sldId id="262" r:id="rId5"/>
    <p:sldId id="267" r:id="rId6"/>
    <p:sldId id="269" r:id="rId7"/>
    <p:sldId id="270" r:id="rId8"/>
    <p:sldId id="272" r:id="rId9"/>
    <p:sldId id="283" r:id="rId10"/>
    <p:sldId id="260" r:id="rId11"/>
    <p:sldId id="273" r:id="rId12"/>
    <p:sldId id="274" r:id="rId13"/>
    <p:sldId id="281" r:id="rId14"/>
    <p:sldId id="282" r:id="rId15"/>
    <p:sldId id="275" r:id="rId16"/>
    <p:sldId id="280" r:id="rId17"/>
    <p:sldId id="276" r:id="rId18"/>
    <p:sldId id="277" r:id="rId19"/>
    <p:sldId id="278" r:id="rId20"/>
    <p:sldId id="284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3877"/>
  </p:normalViewPr>
  <p:slideViewPr>
    <p:cSldViewPr>
      <p:cViewPr varScale="1">
        <p:scale>
          <a:sx n="83" d="100"/>
          <a:sy n="83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AD37E-C956-483C-9AC8-3E42D16A688A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DE7C1-5307-4CB0-B144-71D4A99836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5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E7C1-5307-4CB0-B144-71D4A99836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5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Both predictive and reactive approaches are used for autoscaling and have their own advantages and disadvantages.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It would be a good idea to combine both the approaches and make use of the combined advantages while overcoming some of their disadvantages reducing the cost further than the individual approaches.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E7C1-5307-4CB0-B144-71D4A99836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63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E7C1-5307-4CB0-B144-71D4A99836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4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E7C1-5307-4CB0-B144-71D4A99836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63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err="1" smtClean="0"/>
              <a:t>Anshul</a:t>
            </a:r>
            <a:r>
              <a:rPr lang="en-US" dirty="0" smtClean="0"/>
              <a:t> Gandhi, </a:t>
            </a:r>
            <a:r>
              <a:rPr lang="de-DE" dirty="0" smtClean="0"/>
              <a:t>Yuan Chen, Daniel Gmach, Martin Arlitt, Manish Marwah –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IGCC</a:t>
            </a:r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2011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2) Jing Jiang, </a:t>
            </a:r>
            <a:r>
              <a:rPr lang="en-US" baseline="0" dirty="0" err="1" smtClean="0"/>
              <a:t>Jie</a:t>
            </a:r>
            <a:r>
              <a:rPr lang="en-US" baseline="0" dirty="0" smtClean="0"/>
              <a:t> Lu, </a:t>
            </a:r>
            <a:r>
              <a:rPr lang="en-US" baseline="0" dirty="0" err="1" smtClean="0"/>
              <a:t>Guangquan</a:t>
            </a:r>
            <a:r>
              <a:rPr lang="en-US" baseline="0" dirty="0" smtClean="0"/>
              <a:t> Zhang, </a:t>
            </a:r>
            <a:r>
              <a:rPr lang="en-US" baseline="0" dirty="0" err="1" smtClean="0"/>
              <a:t>Guodong</a:t>
            </a:r>
            <a:r>
              <a:rPr lang="en-US" baseline="0" dirty="0" smtClean="0"/>
              <a:t> Long -  2013 13th IEEE/ACM International Symposium on Cluster, Cloud, and Grid Computing.</a:t>
            </a:r>
          </a:p>
          <a:p>
            <a:pPr marL="0" indent="0">
              <a:buNone/>
            </a:pPr>
            <a:r>
              <a:rPr lang="en-US" b="1" baseline="0" dirty="0" smtClean="0"/>
              <a:t>Note - </a:t>
            </a:r>
            <a:r>
              <a:rPr lang="en-US" b="0" baseline="0" dirty="0" smtClean="0"/>
              <a:t>Optimal number of VMs predicted by utilizing queueing theory and multi-objective optimization</a:t>
            </a:r>
          </a:p>
          <a:p>
            <a:pPr marL="0" indent="0">
              <a:buNone/>
            </a:pPr>
            <a:endParaRPr lang="en-US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</a:t>
            </a:r>
            <a:r>
              <a:rPr lang="en-US" dirty="0" smtClean="0"/>
              <a:t>Ali </a:t>
            </a:r>
            <a:r>
              <a:rPr lang="en-US" dirty="0" err="1" smtClean="0"/>
              <a:t>Yadavar</a:t>
            </a:r>
            <a:r>
              <a:rPr lang="en-US" dirty="0" smtClean="0"/>
              <a:t> </a:t>
            </a:r>
            <a:r>
              <a:rPr lang="en-US" dirty="0" err="1" smtClean="0"/>
              <a:t>Nikravesh</a:t>
            </a:r>
            <a:r>
              <a:rPr lang="en-US" dirty="0" smtClean="0"/>
              <a:t>, Samuel A. </a:t>
            </a:r>
            <a:r>
              <a:rPr lang="en-US" dirty="0" err="1" smtClean="0"/>
              <a:t>Ajila</a:t>
            </a:r>
            <a:r>
              <a:rPr lang="en-US" dirty="0" smtClean="0"/>
              <a:t>, Chung-</a:t>
            </a:r>
            <a:r>
              <a:rPr lang="en-US" dirty="0" err="1" smtClean="0"/>
              <a:t>Horng</a:t>
            </a:r>
            <a:r>
              <a:rPr lang="en-US" dirty="0" smtClean="0"/>
              <a:t> Lung - 2015 10th International Symposium on Software Engineering for Adaptive and Self-Managing Systems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Anshuman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Biswas,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Shikharesh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Majumdar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Biswajit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Nandy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Ali El-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Haraki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2015 IEEE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– 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Described a novel predictive algorithm which uses a price model to increase the profit of intermediate enterprise and a reduction in the user cost at the same time. Also a framework is described for devising predictive auto-scaling to handle SLA driven OD(on demand) requests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E7C1-5307-4CB0-B144-71D4A99836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7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E7C1-5307-4CB0-B144-71D4A99836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E7C1-5307-4CB0-B144-71D4A99836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52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statsmodels.tsa.arima_model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arma_predict_out_of_sample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E7C1-5307-4CB0-B144-71D4A99836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1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9C52-46BA-4E4F-BEB6-2AADC4ABB33D}" type="datetime1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591, Spring '16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99B2-481A-4DB1-AE27-2C87EC441154}" type="datetime1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438D-25B6-42FF-9E50-F0807047DB26}" type="datetime1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1DB0-0E57-4BC7-ADB3-B90CAF064BBB}" type="datetime1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EA95-7792-4204-B5AB-14E9F1D62F8B}" type="datetime1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C44C-E3AF-4F91-81CB-76157A077807}" type="datetime1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DBFC-BD8C-497D-B53F-78668929E924}" type="datetime1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BE44-E1AD-493F-A1E3-E8FFD062DE0D}" type="datetime1">
              <a:rPr lang="en-US" smtClean="0"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74B0-31A2-455E-A3DE-5994515B2E42}" type="datetime1">
              <a:rPr lang="en-US" smtClean="0"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569E-C2B1-4C25-8009-74837CEC815A}" type="datetime1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A3A6-6592-481C-9631-7A51F73471CF}" type="datetime1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2C0F9-5C1C-4AB4-BD58-17EB91CF651C}" type="datetime1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CSE 591, Spring '16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CB1F2-29EE-4B16-B998-0144AC10C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976437"/>
            <a:ext cx="8458200" cy="1470025"/>
          </a:xfrm>
        </p:spPr>
        <p:txBody>
          <a:bodyPr/>
          <a:lstStyle/>
          <a:p>
            <a:r>
              <a:rPr lang="en-US"/>
              <a:t>Prerative Autoscaling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4322817"/>
            <a:ext cx="8458200" cy="129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Anshul, Dhanendra, </a:t>
            </a:r>
            <a:r>
              <a:rPr lang="en-US" dirty="0" smtClean="0">
                <a:solidFill>
                  <a:schemeClr val="tx1"/>
                </a:solidFill>
              </a:rPr>
              <a:t>Muhammad Ali,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Neeraj</a:t>
            </a:r>
            <a:r>
              <a:rPr lang="en-US" dirty="0">
                <a:solidFill>
                  <a:schemeClr val="tx1"/>
                </a:solidFill>
              </a:rPr>
              <a:t>, Shahzeb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304800"/>
            <a:ext cx="8458200" cy="11430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CSE 591:Class Project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591, Spring '16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850" y="1492250"/>
            <a:ext cx="8443250" cy="49085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u="sng" dirty="0" smtClean="0">
                <a:solidFill>
                  <a:schemeClr val="tx1"/>
                </a:solidFill>
              </a:rPr>
              <a:t>Outline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 predictive algorithms to predict future load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Switch to Reactive mode in case of allocation violation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Switch to Predictive mode in case of allocation obedience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This approach focuses on exact optimal number of resources to be maintained for the next given time interval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304800"/>
            <a:ext cx="8458200" cy="8382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Prerative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Autoscaling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447800"/>
            <a:ext cx="8458200" cy="4908550"/>
          </a:xfrm>
        </p:spPr>
        <p:txBody>
          <a:bodyPr>
            <a:normAutofit/>
          </a:bodyPr>
          <a:lstStyle/>
          <a:p>
            <a:pPr algn="l"/>
            <a:r>
              <a:rPr lang="en-US" sz="4000" u="sng" dirty="0" smtClean="0">
                <a:solidFill>
                  <a:schemeClr val="tx1"/>
                </a:solidFill>
              </a:rPr>
              <a:t>Resources</a:t>
            </a:r>
          </a:p>
          <a:p>
            <a:pPr algn="l"/>
            <a:endParaRPr lang="en-US" sz="2000" u="sng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10 AWS slave instances </a:t>
            </a:r>
            <a:r>
              <a:rPr lang="en-US" dirty="0">
                <a:solidFill>
                  <a:schemeClr val="tx1"/>
                </a:solidFill>
              </a:rPr>
              <a:t>to function as </a:t>
            </a:r>
            <a:r>
              <a:rPr lang="en-US" dirty="0" smtClean="0">
                <a:solidFill>
                  <a:schemeClr val="tx1"/>
                </a:solidFill>
              </a:rPr>
              <a:t>servers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1 AWS VM as </a:t>
            </a:r>
            <a:r>
              <a:rPr lang="en-US" dirty="0">
                <a:solidFill>
                  <a:schemeClr val="tx1"/>
                </a:solidFill>
              </a:rPr>
              <a:t>load </a:t>
            </a:r>
            <a:r>
              <a:rPr lang="en-US" dirty="0" smtClean="0">
                <a:solidFill>
                  <a:schemeClr val="tx1"/>
                </a:solidFill>
              </a:rPr>
              <a:t>balancer (apache server)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1 AWS VM to pump load (</a:t>
            </a:r>
            <a:r>
              <a:rPr lang="en-US" dirty="0" err="1" smtClean="0">
                <a:solidFill>
                  <a:schemeClr val="tx1"/>
                </a:solidFill>
              </a:rPr>
              <a:t>httperf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algn="l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All the AWS instances were created from </a:t>
            </a:r>
            <a:r>
              <a:rPr lang="en-US" dirty="0" smtClean="0">
                <a:solidFill>
                  <a:schemeClr val="tx1"/>
                </a:solidFill>
              </a:rPr>
              <a:t>t2.micro instance type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304800"/>
            <a:ext cx="8458200" cy="8382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Experimental Setup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28800"/>
            <a:ext cx="8458200" cy="4038600"/>
          </a:xfrm>
        </p:spPr>
        <p:txBody>
          <a:bodyPr>
            <a:norm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Our Algorithms runs on the same machine as the load balancer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Current load values are read from apache logs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 the values from logs along with history data to predict number of required VMs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 curl command from algorithm to enable/disable VMs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304800"/>
            <a:ext cx="8458200" cy="8382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Experimental Setup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850" y="1447800"/>
            <a:ext cx="8443250" cy="4908550"/>
          </a:xfrm>
        </p:spPr>
        <p:txBody>
          <a:bodyPr>
            <a:norm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CPU Intensive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Product of numbers between 1 and 2000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Memory Intensive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 random array of size 100000 is created and modulo 2 is checked on each element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I/O bound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 sentence from on disk file is read 10000 times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304800"/>
            <a:ext cx="8458200" cy="8382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Load Type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850" y="1447800"/>
            <a:ext cx="8443250" cy="4908550"/>
          </a:xfrm>
        </p:spPr>
        <p:txBody>
          <a:bodyPr>
            <a:norm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Traces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Sinusoidal load without noise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Sinusoidal load with noise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Historical Data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Generated one day of randomized usage in a sinusoidal format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Added noise to this ideal data and generated data for 10 days and used it as our history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304800"/>
            <a:ext cx="8458200" cy="8382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Traces &amp; Historical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850" y="1447800"/>
            <a:ext cx="8443250" cy="4908550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304800"/>
            <a:ext cx="8458200" cy="8382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Pure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Reactive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850" y="1447800"/>
            <a:ext cx="8443250" cy="4908550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304800"/>
            <a:ext cx="8458200" cy="8382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Prediction Algorithm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474186"/>
            <a:ext cx="8458200" cy="2882163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Simple algorithm to generate discrete, linear convolution of two one-dimensional sequences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history values and weights are same length, so there will be only one position where they completely overlap resulting in single-element array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304800"/>
            <a:ext cx="8458200" cy="8382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Weighted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Average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1542681"/>
            <a:ext cx="7603961" cy="11243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879" y="2438400"/>
            <a:ext cx="3277980" cy="84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401625"/>
            <a:ext cx="8443250" cy="762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Weighted </a:t>
            </a:r>
            <a:r>
              <a:rPr lang="en-US" dirty="0">
                <a:solidFill>
                  <a:schemeClr val="tx1"/>
                </a:solidFill>
              </a:rPr>
              <a:t>+ ARIMA </a:t>
            </a:r>
            <a:r>
              <a:rPr lang="en-US" dirty="0" smtClean="0">
                <a:solidFill>
                  <a:schemeClr val="tx1"/>
                </a:solidFill>
              </a:rPr>
              <a:t>(Autoregressive Integrated Moving Average</a:t>
            </a:r>
            <a:r>
              <a:rPr lang="en-US" dirty="0">
                <a:solidFill>
                  <a:schemeClr val="tx1"/>
                </a:solidFill>
              </a:rPr>
              <a:t>)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304800"/>
            <a:ext cx="8458200" cy="8382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ARIMA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409716"/>
            <a:ext cx="8039100" cy="37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143000"/>
            <a:ext cx="8443250" cy="1860550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Famous formula used in stock price prediction: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ClosingPrice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-EMA(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previousDay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))*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multiplier+EMA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previousDay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Similarly predict load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based on previous 10 values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304800"/>
            <a:ext cx="8458200" cy="8382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(Weighted)Exponential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Average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0" y="4470400"/>
            <a:ext cx="6692900" cy="177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0" y="3003550"/>
            <a:ext cx="56388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564" y="1992086"/>
            <a:ext cx="8100350" cy="3276600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Scaling is indispensable at modern data centers due to varying workloads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Lack of scaling may cause poor performance in application or lead to power wastage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Manual scaling is infeasible as it requires constant </a:t>
            </a:r>
            <a:r>
              <a:rPr lang="en-US" dirty="0" smtClean="0">
                <a:solidFill>
                  <a:schemeClr val="tx1"/>
                </a:solidFill>
              </a:rPr>
              <a:t>supervision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 modern data center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304800"/>
            <a:ext cx="8458200" cy="8382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Motivation - Auto scale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850" y="1447800"/>
            <a:ext cx="8443250" cy="4908550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304800"/>
            <a:ext cx="8458200" cy="8382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0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850" y="1447800"/>
            <a:ext cx="8443250" cy="4908550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304800"/>
            <a:ext cx="8458200" cy="8382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Conclusion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0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304800"/>
            <a:ext cx="8458200" cy="8382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Motivation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591, Spring '16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87" y="1159459"/>
            <a:ext cx="6617825" cy="3833988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144505" y="6205878"/>
            <a:ext cx="4542295" cy="33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1"/>
                </a:solidFill>
              </a:rPr>
              <a:t>http://www.cloudcomputing-news.net/media/aws3.png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00750" y="5009906"/>
            <a:ext cx="8100350" cy="1179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</a:rPr>
              <a:t>Reactive auto scaling may cause SLA violation during setup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304800"/>
            <a:ext cx="8458200" cy="8382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Motivation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33039" y="6184681"/>
            <a:ext cx="8352295" cy="276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1"/>
                </a:solidFill>
              </a:rPr>
              <a:t>https://</a:t>
            </a:r>
            <a:r>
              <a:rPr lang="en-US" sz="1400" dirty="0" err="1">
                <a:solidFill>
                  <a:schemeClr val="tx1"/>
                </a:solidFill>
              </a:rPr>
              <a:t>www.safaribooksonline.com</a:t>
            </a:r>
            <a:r>
              <a:rPr lang="en-US" sz="1400" dirty="0">
                <a:solidFill>
                  <a:schemeClr val="tx1"/>
                </a:solidFill>
              </a:rPr>
              <a:t>/library/view/cloud-architecture-patterns/9781449357979/httpatomoreillycomsourceoreillyimages1352543.png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29604"/>
            <a:ext cx="5638800" cy="3568303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84984" y="4983397"/>
            <a:ext cx="8100350" cy="1179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tx1"/>
                </a:solidFill>
              </a:rPr>
              <a:t>Predictive auto scaling is Intelligent in resource allocation but may not be able to handle load spikes</a:t>
            </a:r>
          </a:p>
        </p:txBody>
      </p:sp>
    </p:spTree>
    <p:extLst>
      <p:ext uri="{BB962C8B-B14F-4D97-AF65-F5344CB8AC3E}">
        <p14:creationId xmlns:p14="http://schemas.microsoft.com/office/powerpoint/2010/main" val="13493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447800"/>
            <a:ext cx="8458200" cy="4585617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Predictive and reactive algorithms prove helpful but can be optimized further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 see a need to find a sweet spot between an intelligent algorithm that predicts load and leverages reactive scaling benefits while maintaining SLA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 assert that this hybrid approach is optimal in comparison with predictive or reactive approaches individually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304800"/>
            <a:ext cx="8458200" cy="8382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Motivation –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Prerative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Autoscaling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42900" y="261257"/>
            <a:ext cx="8458200" cy="8382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Statement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342662"/>
            <a:ext cx="8458200" cy="201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/>
              <a:t>Propose a </a:t>
            </a:r>
            <a:r>
              <a:rPr lang="en-US" dirty="0"/>
              <a:t>new hybrid approach called prerative </a:t>
            </a:r>
            <a:r>
              <a:rPr lang="en-US" dirty="0" smtClean="0"/>
              <a:t>autoscaling </a:t>
            </a:r>
            <a:r>
              <a:rPr lang="en-US" dirty="0"/>
              <a:t>to </a:t>
            </a:r>
            <a:r>
              <a:rPr lang="en-US" b="1" dirty="0"/>
              <a:t>up-scale</a:t>
            </a:r>
            <a:r>
              <a:rPr lang="en-US" dirty="0"/>
              <a:t> and </a:t>
            </a:r>
            <a:r>
              <a:rPr lang="en-US" b="1" dirty="0"/>
              <a:t>down-scale</a:t>
            </a:r>
            <a:r>
              <a:rPr lang="en-US" dirty="0"/>
              <a:t> resources to an optimal level</a:t>
            </a:r>
            <a:r>
              <a:rPr lang="en-US" dirty="0" smtClean="0"/>
              <a:t> </a:t>
            </a:r>
            <a:r>
              <a:rPr lang="en-US" dirty="0"/>
              <a:t>with good response time comparable to reactive but with reduced power cost than that of always-on </a:t>
            </a:r>
            <a:r>
              <a:rPr lang="en-US" dirty="0" smtClean="0"/>
              <a:t>strategy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530861"/>
            <a:ext cx="8367050" cy="2672209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2781300" y="6216757"/>
            <a:ext cx="6019800" cy="27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chemeClr val="tx1"/>
                </a:solidFill>
              </a:rPr>
              <a:t>https://www.citycloud.com/wp-content/uploads/2015/09/autoscaling1-1024x315.png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6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42900" y="304800"/>
            <a:ext cx="8458200" cy="8382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Statement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129" y="3210832"/>
            <a:ext cx="2743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Predictive Mode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67400" y="3210832"/>
            <a:ext cx="2743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Mode</a:t>
            </a:r>
            <a:endParaRPr lang="en-US" dirty="0"/>
          </a:p>
        </p:txBody>
      </p:sp>
      <p:sp>
        <p:nvSpPr>
          <p:cNvPr id="9" name="Curved Down Arrow 8"/>
          <p:cNvSpPr/>
          <p:nvPr/>
        </p:nvSpPr>
        <p:spPr>
          <a:xfrm flipV="1">
            <a:off x="1295400" y="4353832"/>
            <a:ext cx="6248400" cy="9801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 flipH="1">
            <a:off x="1295400" y="1945913"/>
            <a:ext cx="6096000" cy="12109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3300" y="114300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Allocation Obedience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71900" y="5525353"/>
            <a:ext cx="1600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Allocation violation 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76600" y="349464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Upscale/Downscale in Real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2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850" y="1447800"/>
            <a:ext cx="8100350" cy="4908550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Arial" pitchFamily="34" charset="0"/>
              <a:buAutoNum type="arabicParenR"/>
            </a:pPr>
            <a:r>
              <a:rPr lang="en-US" sz="2400" b="1" dirty="0">
                <a:solidFill>
                  <a:schemeClr val="tx1"/>
                </a:solidFill>
              </a:rPr>
              <a:t>Minimizing Data Center SLA Violations and Power Consumption via Hybrid Resource Provisioning:</a:t>
            </a:r>
            <a:r>
              <a:rPr lang="en-US" sz="2400" dirty="0">
                <a:solidFill>
                  <a:schemeClr val="tx1"/>
                </a:solidFill>
              </a:rPr>
              <a:t> - Use of predictive algorithms for coarse time scale and use of reactive algorithms for finer time </a:t>
            </a:r>
            <a:r>
              <a:rPr lang="en-US" sz="2400" dirty="0" smtClean="0">
                <a:solidFill>
                  <a:schemeClr val="tx1"/>
                </a:solidFill>
              </a:rPr>
              <a:t>scale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Optimal Cloud Resource Auto-Scaling for Web Applications:- </a:t>
            </a:r>
            <a:r>
              <a:rPr lang="en-US" sz="2400" dirty="0" smtClean="0">
                <a:solidFill>
                  <a:schemeClr val="tx1"/>
                </a:solidFill>
              </a:rPr>
              <a:t>Predicted </a:t>
            </a:r>
            <a:r>
              <a:rPr lang="en-US" sz="2400" dirty="0">
                <a:solidFill>
                  <a:schemeClr val="tx1"/>
                </a:solidFill>
              </a:rPr>
              <a:t>the number of requests based on history data by exploiting machine learning techniques and time series </a:t>
            </a:r>
            <a:r>
              <a:rPr lang="en-US" sz="2400" dirty="0" smtClean="0">
                <a:solidFill>
                  <a:schemeClr val="tx1"/>
                </a:solidFill>
              </a:rPr>
              <a:t>analysis</a:t>
            </a:r>
          </a:p>
          <a:p>
            <a:pPr marL="457200" indent="-457200" algn="just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Towards an Automatic Auto-Scaling prediction System for Cloud Resource Provisioning: </a:t>
            </a:r>
            <a:r>
              <a:rPr lang="en-US" sz="2400" dirty="0" smtClean="0">
                <a:solidFill>
                  <a:schemeClr val="tx1"/>
                </a:solidFill>
              </a:rPr>
              <a:t>- Use of prediction algorithms like SVM for periodic and growing workloads and use of Neural Networks for unpredicted workload</a:t>
            </a:r>
          </a:p>
          <a:p>
            <a:pPr marL="457200" indent="-457200" algn="just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Predictive Auto-Scaling Techniques for Clouds subjected to requests with Service </a:t>
            </a:r>
            <a:r>
              <a:rPr lang="en-US" sz="2400" b="1" dirty="0">
                <a:solidFill>
                  <a:schemeClr val="tx1"/>
                </a:solidFill>
              </a:rPr>
              <a:t>L</a:t>
            </a:r>
            <a:r>
              <a:rPr lang="en-US" sz="2400" b="1" dirty="0" smtClean="0">
                <a:solidFill>
                  <a:schemeClr val="tx1"/>
                </a:solidFill>
              </a:rPr>
              <a:t>evel Agreements</a:t>
            </a:r>
            <a:r>
              <a:rPr lang="en-US" sz="2400" b="1" dirty="0">
                <a:solidFill>
                  <a:schemeClr val="tx1"/>
                </a:solidFill>
              </a:rPr>
              <a:t>:- </a:t>
            </a:r>
            <a:r>
              <a:rPr lang="en-US" sz="2400" dirty="0" smtClean="0">
                <a:solidFill>
                  <a:schemeClr val="tx1"/>
                </a:solidFill>
              </a:rPr>
              <a:t>Use of predictive algorithm (Linear Regression) to increase </a:t>
            </a:r>
            <a:r>
              <a:rPr lang="en-US" sz="2400" dirty="0">
                <a:solidFill>
                  <a:schemeClr val="tx1"/>
                </a:solidFill>
              </a:rPr>
              <a:t>intermediate </a:t>
            </a:r>
            <a:r>
              <a:rPr lang="en-US" sz="2400" dirty="0" smtClean="0">
                <a:solidFill>
                  <a:schemeClr val="tx1"/>
                </a:solidFill>
              </a:rPr>
              <a:t>enterprise </a:t>
            </a:r>
            <a:r>
              <a:rPr lang="en-US" sz="2400" dirty="0">
                <a:solidFill>
                  <a:schemeClr val="tx1"/>
                </a:solidFill>
              </a:rPr>
              <a:t>profit </a:t>
            </a:r>
            <a:r>
              <a:rPr lang="en-US" sz="2400" dirty="0" smtClean="0">
                <a:solidFill>
                  <a:schemeClr val="tx1"/>
                </a:solidFill>
              </a:rPr>
              <a:t>and reduce user cost by handling On Demand requests.</a:t>
            </a:r>
          </a:p>
          <a:p>
            <a:pPr marL="457200" indent="-457200" algn="just">
              <a:buAutoNum type="arabicParenR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304800"/>
            <a:ext cx="8458200" cy="8382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Prior Work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2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850" y="1447800"/>
            <a:ext cx="8100350" cy="4908550"/>
          </a:xfrm>
        </p:spPr>
        <p:txBody>
          <a:bodyPr>
            <a:normAutofit/>
          </a:bodyPr>
          <a:lstStyle/>
          <a:p>
            <a:pPr marL="457200" indent="-457200" algn="just">
              <a:buFont typeface="Arial" pitchFamily="34" charset="0"/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ARIMA and other </a:t>
            </a:r>
            <a:r>
              <a:rPr lang="en-US" sz="2400" b="1" dirty="0" err="1" smtClean="0">
                <a:solidFill>
                  <a:schemeClr val="tx1"/>
                </a:solidFill>
              </a:rPr>
              <a:t>algos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304800"/>
            <a:ext cx="8458200" cy="8382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Prior Work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B1F2-29EE-4B16-B998-0144AC10CF9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591, Spring '16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956</Words>
  <Application>Microsoft Macintosh PowerPoint</Application>
  <PresentationFormat>On-screen Show (4:3)</PresentationFormat>
  <Paragraphs>142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Courier New</vt:lpstr>
      <vt:lpstr>Arial</vt:lpstr>
      <vt:lpstr>Office Theme</vt:lpstr>
      <vt:lpstr>Prerative Autoscaling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</dc:title>
  <dc:creator>anshul</dc:creator>
  <cp:lastModifiedBy>Muhammad Ali Ejaz</cp:lastModifiedBy>
  <cp:revision>107</cp:revision>
  <dcterms:created xsi:type="dcterms:W3CDTF">2014-09-25T15:56:35Z</dcterms:created>
  <dcterms:modified xsi:type="dcterms:W3CDTF">2016-05-05T03:43:44Z</dcterms:modified>
</cp:coreProperties>
</file>