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60" r:id="rId3"/>
    <p:sldId id="261" r:id="rId4"/>
    <p:sldId id="263" r:id="rId5"/>
    <p:sldId id="266" r:id="rId6"/>
    <p:sldId id="262" r:id="rId7"/>
    <p:sldId id="264" r:id="rId8"/>
    <p:sldId id="270" r:id="rId9"/>
    <p:sldId id="269" r:id="rId10"/>
    <p:sldId id="265" r:id="rId11"/>
    <p:sldId id="272" r:id="rId12"/>
    <p:sldId id="274" r:id="rId13"/>
    <p:sldId id="268" r:id="rId14"/>
    <p:sldId id="275" r:id="rId15"/>
    <p:sldId id="276" r:id="rId16"/>
    <p:sldId id="267" r:id="rId17"/>
    <p:sldId id="277" r:id="rId18"/>
    <p:sldId id="278" r:id="rId19"/>
    <p:sldId id="271" r:id="rId20"/>
    <p:sldId id="279" r:id="rId21"/>
    <p:sldId id="280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52361-05A8-4B7A-B51B-503CFF9573B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CC219-DAD2-4DDF-BCFD-050A3075D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CC219-DAD2-4DDF-BCFD-050A3075D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71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CC219-DAD2-4DDF-BCFD-050A3075D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9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CC219-DAD2-4DDF-BCFD-050A3075D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65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CC219-DAD2-4DDF-BCFD-050A3075D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64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6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0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8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9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2306FB-83A7-48C9-BE24-342D1FF99B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A629E07-D6EF-4208-8617-014B3B3A6A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4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what-is-gradient-descent/" TargetMode="External"/><Relationship Id="rId3" Type="http://schemas.openxmlformats.org/officeDocument/2006/relationships/hyperlink" Target="https://www.geeksforgeeks.org/adam-optimizer/" TargetMode="External"/><Relationship Id="rId7" Type="http://schemas.openxmlformats.org/officeDocument/2006/relationships/hyperlink" Target="https://www.geeksforgeeks.org/rmsprop-optimizer-in-deep-learning/" TargetMode="External"/><Relationship Id="rId2" Type="http://schemas.openxmlformats.org/officeDocument/2006/relationships/hyperlink" Target="https://www.youtube.com/playlist?list=PLZHQObOWTQDNU6R1_67000Dx_ZCJB-3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levkin.com/hlevkin/92usefulBooks/Octave/Scientific%20Computing%20with%20MATLAB%20and%20Octave%20Quarteroni,%20Saleri%20&amp;%20Gervasio.pdf" TargetMode="External"/><Relationship Id="rId5" Type="http://schemas.openxmlformats.org/officeDocument/2006/relationships/hyperlink" Target="https://www.geeksforgeeks.org/neural-networks-a-beginners-guide/" TargetMode="External"/><Relationship Id="rId4" Type="http://schemas.openxmlformats.org/officeDocument/2006/relationships/hyperlink" Target="https://www.geeksforgeeks.org/ml-momentum-based-gradient-optimizer-introduction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64CD-BEE8-4651-1CE2-DBE5300BC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Training Methods for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C4E0B-A9D6-067E-FA7B-FA693CBAF2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Albert Parmenter</a:t>
            </a:r>
          </a:p>
        </p:txBody>
      </p:sp>
    </p:spTree>
    <p:extLst>
      <p:ext uri="{BB962C8B-B14F-4D97-AF65-F5344CB8AC3E}">
        <p14:creationId xmlns:p14="http://schemas.microsoft.com/office/powerpoint/2010/main" val="331361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6593-02FB-A252-CAC2-BEC6F200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of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FD5E5-D291-EF06-0F1E-7169722AA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7FD5E5-D291-EF06-0F1E-7169722AA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2D6D95-BF4F-E44A-2D63-812FB50C7622}"/>
              </a:ext>
            </a:extLst>
          </p:cNvPr>
          <p:cNvSpPr txBox="1"/>
          <p:nvPr/>
        </p:nvSpPr>
        <p:spPr>
          <a:xfrm>
            <a:off x="1056968" y="2627312"/>
            <a:ext cx="96946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Make a step in the negative of the gradient to approach a minimum for the cost function </a:t>
            </a:r>
          </a:p>
        </p:txBody>
      </p:sp>
    </p:spTree>
    <p:extLst>
      <p:ext uri="{BB962C8B-B14F-4D97-AF65-F5344CB8AC3E}">
        <p14:creationId xmlns:p14="http://schemas.microsoft.com/office/powerpoint/2010/main" val="1156599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E4F24-F06A-14DD-B012-56C49487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61924D-41A3-B4A5-313A-1A079568C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26823" y="1690688"/>
            <a:ext cx="4738353" cy="1186133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2FF29-3333-D46A-9782-B0EF09DB2B7B}"/>
                  </a:ext>
                </a:extLst>
              </p:cNvPr>
              <p:cNvSpPr txBox="1"/>
              <p:nvPr/>
            </p:nvSpPr>
            <p:spPr>
              <a:xfrm>
                <a:off x="1468877" y="3110303"/>
                <a:ext cx="72081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/>
                  <a:t> is the updated weight</a:t>
                </a:r>
                <a:endParaRPr lang="en-US" sz="2800" dirty="0">
                  <a:solidFill>
                    <a:srgbClr val="111111"/>
                  </a:solidFill>
                  <a:latin typeface="-apple-system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l-GR" sz="2800" dirty="0"/>
                  <a:t>η</a:t>
                </a:r>
                <a:r>
                  <a:rPr lang="en-US" sz="2800" dirty="0"/>
                  <a:t> is the learning rate (usually ≈ 0.1 or 0.01)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Biases updated the same way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A2FF29-3333-D46A-9782-B0EF09DB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877" y="3110303"/>
                <a:ext cx="7208195" cy="1384995"/>
              </a:xfrm>
              <a:prstGeom prst="rect">
                <a:avLst/>
              </a:prstGeom>
              <a:blipFill>
                <a:blip r:embed="rId4"/>
                <a:stretch>
                  <a:fillRect l="-1523" t="-4405" r="-592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88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3F5F9-1264-CB68-A812-B33F602F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Stochastic Gradient Descent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642D-BD0F-F77E-AE72-0C7ADA986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</a:t>
            </a:r>
          </a:p>
          <a:p>
            <a:r>
              <a:rPr lang="en-US" dirty="0"/>
              <a:t>Tends to get stuck at local minima</a:t>
            </a:r>
          </a:p>
        </p:txBody>
      </p:sp>
    </p:spTree>
    <p:extLst>
      <p:ext uri="{BB962C8B-B14F-4D97-AF65-F5344CB8AC3E}">
        <p14:creationId xmlns:p14="http://schemas.microsoft.com/office/powerpoint/2010/main" val="284200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5786-E5B5-4CA8-17D1-BF067739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Based Gradient Optimizer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1EFD-926E-276A-8953-C25C2617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 in gradient descent are taken based on the sizes of previous steps</a:t>
            </a:r>
          </a:p>
          <a:p>
            <a:r>
              <a:rPr lang="en-US" dirty="0"/>
              <a:t>Smooths the trajectory of the descent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2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F417-2EA8-E951-09B3-D8E6F56C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Based Gradient Optimizer (ML)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4042E-3DB2-980E-8208-53158A9BC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382" y="1690688"/>
            <a:ext cx="5666055" cy="1897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AA4A8-B9BC-662C-D09D-C4BE99C20DA6}"/>
                  </a:ext>
                </a:extLst>
              </p:cNvPr>
              <p:cNvSpPr txBox="1"/>
              <p:nvPr/>
            </p:nvSpPr>
            <p:spPr>
              <a:xfrm>
                <a:off x="1410510" y="3774332"/>
                <a:ext cx="10369686" cy="2646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 is the velocity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β is the momentum factor (controls how much previous velocity effect updated velocity, usually ≈ 0.9)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Learning rate is still usually in 0.1 – 0.01 range</a:t>
                </a:r>
              </a:p>
              <a:p>
                <a:pPr/>
                <a:endParaRPr lang="en-US" dirty="0"/>
              </a:p>
              <a:p>
                <a:r>
                  <a:rPr lang="en-US" dirty="0"/>
                  <a:t>​</a:t>
                </a:r>
              </a:p>
              <a:p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BAA4A8-B9BC-662C-D09D-C4BE99C20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510" y="3774332"/>
                <a:ext cx="10369686" cy="2646878"/>
              </a:xfrm>
              <a:prstGeom prst="rect">
                <a:avLst/>
              </a:prstGeom>
              <a:blipFill>
                <a:blip r:embed="rId3"/>
                <a:stretch>
                  <a:fillRect l="-1058" t="-2304" r="-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445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E7111-6830-D954-662E-B9EFC6A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Momentum Based Gradient Optimizer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B80CC-FFD2-FEEA-B2AE-A00EED15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then SGD</a:t>
            </a:r>
          </a:p>
          <a:p>
            <a:r>
              <a:rPr lang="en-US" dirty="0"/>
              <a:t>Reduces oscillation</a:t>
            </a:r>
          </a:p>
          <a:p>
            <a:r>
              <a:rPr lang="en-US" dirty="0"/>
              <a:t>Better at avoiding local minima </a:t>
            </a:r>
          </a:p>
        </p:txBody>
      </p:sp>
    </p:spTree>
    <p:extLst>
      <p:ext uri="{BB962C8B-B14F-4D97-AF65-F5344CB8AC3E}">
        <p14:creationId xmlns:p14="http://schemas.microsoft.com/office/powerpoint/2010/main" val="1611056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8D36-F117-8515-BFD1-7383865C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 Propagation (</a:t>
            </a:r>
            <a:r>
              <a:rPr lang="en-US" dirty="0" err="1"/>
              <a:t>RMSProp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A3788-E22B-FBF6-AD72-53F91297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learning rate for each parameter</a:t>
            </a:r>
          </a:p>
        </p:txBody>
      </p:sp>
    </p:spTree>
    <p:extLst>
      <p:ext uri="{BB962C8B-B14F-4D97-AF65-F5344CB8AC3E}">
        <p14:creationId xmlns:p14="http://schemas.microsoft.com/office/powerpoint/2010/main" val="2811472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9300-9B65-222D-7846-451C7588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 Propagation (</a:t>
            </a:r>
            <a:r>
              <a:rPr lang="en-US" dirty="0" err="1"/>
              <a:t>RMSProp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0E970-F780-C6F5-7B4C-72E9F2FCB3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589506"/>
                <a:ext cx="10515600" cy="25874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0 as the running average of squared gradients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as the decay rate (often ≈ .9)</a:t>
                </a:r>
              </a:p>
              <a:p>
                <a:r>
                  <a:rPr lang="el-GR" dirty="0"/>
                  <a:t>ε</a:t>
                </a:r>
                <a:r>
                  <a:rPr lang="en-US" dirty="0"/>
                  <a:t> is a small constant to ensure stability</a:t>
                </a:r>
              </a:p>
              <a:p>
                <a:r>
                  <a:rPr lang="en-US" sz="2800" dirty="0"/>
                  <a:t>Learning rate is usually </a:t>
                </a:r>
                <a:r>
                  <a:rPr lang="en-US" dirty="0"/>
                  <a:t>≈ </a:t>
                </a:r>
                <a:r>
                  <a:rPr lang="en-US" sz="2800" dirty="0"/>
                  <a:t>0.001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0E970-F780-C6F5-7B4C-72E9F2FCB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589506"/>
                <a:ext cx="10515600" cy="2587457"/>
              </a:xfrm>
              <a:blipFill>
                <a:blip r:embed="rId2"/>
                <a:stretch>
                  <a:fillRect l="-1043" t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EDAC0-ECAF-805F-229B-C960ADAEB4E5}"/>
                  </a:ext>
                </a:extLst>
              </p:cNvPr>
              <p:cNvSpPr txBox="1"/>
              <p:nvPr/>
            </p:nvSpPr>
            <p:spPr>
              <a:xfrm>
                <a:off x="1575879" y="1877437"/>
                <a:ext cx="58365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EEDAC0-ECAF-805F-229B-C960ADAEB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879" y="1877437"/>
                <a:ext cx="58365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559332-A283-BDE7-92AC-FE8D87BC54A7}"/>
                  </a:ext>
                </a:extLst>
              </p:cNvPr>
              <p:cNvSpPr txBox="1"/>
              <p:nvPr/>
            </p:nvSpPr>
            <p:spPr>
              <a:xfrm>
                <a:off x="2078475" y="2408310"/>
                <a:ext cx="4623881" cy="760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sz="2800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l-GR" sz="2800" dirty="0"/>
                              <m:t>ε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559332-A283-BDE7-92AC-FE8D87BC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475" y="2408310"/>
                <a:ext cx="4623881" cy="7608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828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136CA-BF5C-7CEF-7BD6-EA252E18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 Propagation (</a:t>
            </a:r>
            <a:r>
              <a:rPr lang="en-US" dirty="0" err="1"/>
              <a:t>RMSProp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52A09-AE2C-2E66-11D4-017CC656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Adaptive learning rate for each parameter allows for faster convergence then SGD</a:t>
            </a:r>
          </a:p>
          <a:p>
            <a:r>
              <a:rPr lang="en-US" dirty="0"/>
              <a:t> Adjusts well to changing optimal parameters</a:t>
            </a:r>
          </a:p>
          <a:p>
            <a:r>
              <a:rPr lang="en-US" dirty="0"/>
              <a:t>Solves decay problem with </a:t>
            </a:r>
            <a:r>
              <a:rPr lang="en-US" dirty="0" err="1"/>
              <a:t>AdaGrad</a:t>
            </a:r>
            <a:endParaRPr lang="en-US" dirty="0"/>
          </a:p>
          <a:p>
            <a:r>
              <a:rPr lang="en-US" dirty="0"/>
              <a:t>Can perform poorly on sparse datasets</a:t>
            </a:r>
          </a:p>
        </p:txBody>
      </p:sp>
    </p:spTree>
    <p:extLst>
      <p:ext uri="{BB962C8B-B14F-4D97-AF65-F5344CB8AC3E}">
        <p14:creationId xmlns:p14="http://schemas.microsoft.com/office/powerpoint/2010/main" val="228019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18BA-C122-DB7B-F5D0-A5F2FCDC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Moment Estimation (Adam)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704B-3C84-C85D-DDE7-249EB7C1F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ML and </a:t>
            </a:r>
            <a:r>
              <a:rPr lang="en-US" dirty="0" err="1"/>
              <a:t>RMSProp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00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33E92-3D53-06ED-A988-ED652E48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Neural Network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C0700B-1209-35F9-263F-7948C0AAF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430" y="1580207"/>
            <a:ext cx="7989131" cy="43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87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7B34-3B1D-00F5-2356-2D326FF2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Moment Estimation (Adam)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3F8D80C-9C10-4A81-E4AA-585BFEEA4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85919"/>
                <a:ext cx="11257344" cy="19910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decay rate constants, usually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0.9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0.999</a:t>
                </a:r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the learning rate, usually = 0.001</a:t>
                </a:r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a constant, usually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43F8D80C-9C10-4A81-E4AA-585BFEEA4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85919"/>
                <a:ext cx="11257344" cy="1991043"/>
              </a:xfrm>
              <a:blipFill>
                <a:blip r:embed="rId2"/>
                <a:stretch>
                  <a:fillRect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306BE2A0-37DA-6228-E4BA-007D77257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0" y="2158795"/>
            <a:ext cx="2888095" cy="6702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4E74B3A-867A-8538-5EDA-C07192F95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38" y="3166885"/>
            <a:ext cx="3134032" cy="6958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13EF4-3FDA-70E8-D4FC-A2E41FF4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538" y="2071392"/>
            <a:ext cx="3054610" cy="7430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58E6DA1-E33F-75F1-4E1B-075C07119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666" y="3064095"/>
            <a:ext cx="2497969" cy="872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F95E065-056D-A94A-0800-224F5118F6ED}"/>
              </a:ext>
            </a:extLst>
          </p:cNvPr>
          <p:cNvSpPr txBox="1"/>
          <p:nvPr/>
        </p:nvSpPr>
        <p:spPr>
          <a:xfrm>
            <a:off x="6886338" y="2935987"/>
            <a:ext cx="205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 Update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E8E0A1-CB41-D518-98D5-9E8FBFF9FA54}"/>
              </a:ext>
            </a:extLst>
          </p:cNvPr>
          <p:cNvSpPr txBox="1"/>
          <p:nvPr/>
        </p:nvSpPr>
        <p:spPr>
          <a:xfrm>
            <a:off x="6886338" y="1880899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Bias Correction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8752F-93F1-A647-204F-4669D52F102B}"/>
              </a:ext>
            </a:extLst>
          </p:cNvPr>
          <p:cNvSpPr txBox="1"/>
          <p:nvPr/>
        </p:nvSpPr>
        <p:spPr>
          <a:xfrm>
            <a:off x="1455174" y="1880899"/>
            <a:ext cx="340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First moment (mean) estimate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B2E90-FF3F-318D-0B54-14E422EAFE4E}"/>
              </a:ext>
            </a:extLst>
          </p:cNvPr>
          <p:cNvSpPr txBox="1"/>
          <p:nvPr/>
        </p:nvSpPr>
        <p:spPr>
          <a:xfrm>
            <a:off x="1329813" y="2935987"/>
            <a:ext cx="395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Second moment (variance)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8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623D-8DDF-6529-A590-473AAFE4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Moment Estimation (Adam)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19CDF-3CFC-685B-F88B-09F76273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Faster convergence due to adaptive learning rate based on past gradients and magnitudes</a:t>
            </a:r>
          </a:p>
          <a:p>
            <a:r>
              <a:rPr lang="en-US" dirty="0"/>
              <a:t>Bias correction ensures stability</a:t>
            </a:r>
          </a:p>
          <a:p>
            <a:r>
              <a:rPr lang="en-US" dirty="0"/>
              <a:t>Better convergence then ML and </a:t>
            </a:r>
            <a:r>
              <a:rPr lang="en-US" dirty="0" err="1"/>
              <a:t>RMSProp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568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D8350-4EAC-178C-7B87-389419A3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C142-BDFE-717D-157C-93057D15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3Blue1Brown. </a:t>
            </a:r>
            <a:r>
              <a:rPr lang="en-US" i="1" dirty="0"/>
              <a:t>Neural Networks</a:t>
            </a:r>
            <a:r>
              <a:rPr lang="en-US" dirty="0"/>
              <a:t>. YouTube, </a:t>
            </a:r>
            <a:r>
              <a:rPr lang="en-US" dirty="0">
                <a:hlinkClick r:id="rId2"/>
              </a:rPr>
              <a:t>https://www.youtube.com/playlist?list=PLZHQObOWTQDNU6R1_67000Dx_ZCJB-3pi</a:t>
            </a:r>
            <a:r>
              <a:rPr lang="en-US" dirty="0"/>
              <a:t>. Accessed 13 May 2025.</a:t>
            </a:r>
          </a:p>
          <a:p>
            <a:pPr>
              <a:buNone/>
            </a:pPr>
            <a:r>
              <a:rPr lang="en-US" dirty="0"/>
              <a:t>“5 Algorithms to Train a Neural Network.” </a:t>
            </a:r>
            <a:r>
              <a:rPr lang="en-US" i="1" dirty="0" err="1"/>
              <a:t>GeeksforGeeks</a:t>
            </a:r>
            <a:r>
              <a:rPr lang="en-US" dirty="0"/>
              <a:t>, https://www.geeksforgeeks.org/5-algorithms-to-train-a-neural-network/. Accessed 13 May 2025.</a:t>
            </a:r>
          </a:p>
          <a:p>
            <a:pPr>
              <a:buNone/>
            </a:pPr>
            <a:r>
              <a:rPr lang="en-US" dirty="0"/>
              <a:t>“Adam Optimizer.” </a:t>
            </a:r>
            <a:r>
              <a:rPr lang="en-US" i="1" dirty="0" err="1"/>
              <a:t>GeeksforGeeks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https://www.geeksforgeeks.org/adam-optimizer/</a:t>
            </a:r>
            <a:r>
              <a:rPr lang="en-US" dirty="0"/>
              <a:t>. Accessed 13 May 2025.</a:t>
            </a:r>
          </a:p>
          <a:p>
            <a:pPr>
              <a:buNone/>
            </a:pPr>
            <a:r>
              <a:rPr lang="en-US" dirty="0"/>
              <a:t>“ML | Momentum Based Gradient Optimizer – Introduction.” </a:t>
            </a:r>
            <a:r>
              <a:rPr lang="en-US" i="1" dirty="0" err="1"/>
              <a:t>GeeksforGeeks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https://www.geeksforgeeks.org/ml-momentum-based-gradient-optimizer-introduction/</a:t>
            </a:r>
            <a:r>
              <a:rPr lang="en-US" dirty="0"/>
              <a:t>. Accessed 13 May 2025.</a:t>
            </a:r>
          </a:p>
          <a:p>
            <a:pPr>
              <a:buNone/>
            </a:pPr>
            <a:r>
              <a:rPr lang="en-US" dirty="0"/>
              <a:t>“Neural Networks | A Beginner’s Guide.” </a:t>
            </a:r>
            <a:r>
              <a:rPr lang="en-US" i="1" dirty="0" err="1"/>
              <a:t>GeeksforGeeks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https://www.geeksforgeeks.org/neural-networks-a-beginners-guide/</a:t>
            </a:r>
            <a:r>
              <a:rPr lang="en-US" dirty="0"/>
              <a:t>. Accessed 13 May 2025.</a:t>
            </a:r>
          </a:p>
          <a:p>
            <a:pPr>
              <a:buNone/>
            </a:pPr>
            <a:r>
              <a:rPr lang="en-US" dirty="0" err="1"/>
              <a:t>Quarteroni</a:t>
            </a:r>
            <a:r>
              <a:rPr lang="en-US" dirty="0"/>
              <a:t>, Alfio, Fausto </a:t>
            </a:r>
            <a:r>
              <a:rPr lang="en-US" dirty="0" err="1"/>
              <a:t>Saleri</a:t>
            </a:r>
            <a:r>
              <a:rPr lang="en-US" dirty="0"/>
              <a:t>, and Paola Gervasio. </a:t>
            </a:r>
            <a:r>
              <a:rPr lang="en-US" i="1" dirty="0"/>
              <a:t>Scientific Computing with MATLAB and Octave</a:t>
            </a:r>
            <a:r>
              <a:rPr lang="en-US" dirty="0"/>
              <a:t>. Springer, 2010. PDF, </a:t>
            </a:r>
            <a:r>
              <a:rPr lang="en-US" dirty="0">
                <a:hlinkClick r:id="rId6"/>
              </a:rPr>
              <a:t>https://hlevkin.com/hlevkin/92usefulBooks/Octave/Scientific%20Computing%20with%20MATLAB%20and%20Octave%20Quarteroni,%20Saleri%20&amp;%20Gervasio.pdf</a:t>
            </a:r>
            <a:r>
              <a:rPr lang="en-US" dirty="0"/>
              <a:t>. Accessed 13 May 2025.</a:t>
            </a:r>
          </a:p>
          <a:p>
            <a:pPr>
              <a:buNone/>
            </a:pPr>
            <a:r>
              <a:rPr lang="en-US" dirty="0"/>
              <a:t>“</a:t>
            </a:r>
            <a:r>
              <a:rPr lang="en-US" dirty="0" err="1"/>
              <a:t>RMSProp</a:t>
            </a:r>
            <a:r>
              <a:rPr lang="en-US" dirty="0"/>
              <a:t> Optimizer in Deep Learning.” </a:t>
            </a:r>
            <a:r>
              <a:rPr lang="en-US" i="1" dirty="0" err="1"/>
              <a:t>GeeksforGeeks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https://www.geeksforgeeks.org/rmsprop-optimizer-in-deep-learning/</a:t>
            </a:r>
            <a:r>
              <a:rPr lang="en-US" dirty="0"/>
              <a:t>. Accessed 13 May 2025.</a:t>
            </a:r>
          </a:p>
          <a:p>
            <a:r>
              <a:rPr lang="en-US" dirty="0"/>
              <a:t>“What Is Gradient Descent?” </a:t>
            </a:r>
            <a:r>
              <a:rPr lang="en-US" i="1" dirty="0" err="1"/>
              <a:t>GeeksforGeeks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https://www.geeksforgeeks.org/what-is-gradient-descent/</a:t>
            </a:r>
            <a:r>
              <a:rPr lang="en-US" dirty="0"/>
              <a:t>. Accessed 13 May 2025.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6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EA9B-C3F0-3CC7-C4EF-D7EA359A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Forward Propagation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62756-9E2E-8056-37FF-1B927EF24B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:r>
                  <a:rPr lang="el-GR" dirty="0"/>
                  <a:t>σ</a:t>
                </a:r>
                <a:r>
                  <a:rPr lang="en-US" dirty="0"/>
                  <a:t> (w</a:t>
                </a:r>
                <a:r>
                  <a:rPr lang="en-US" baseline="-25000" dirty="0"/>
                  <a:t>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+ w</a:t>
                </a:r>
                <a:r>
                  <a:rPr lang="en-US" baseline="-25000" dirty="0"/>
                  <a:t>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… + </a:t>
                </a:r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b) </a:t>
                </a:r>
              </a:p>
              <a:p>
                <a:pPr marL="0" indent="0" algn="ctr">
                  <a:buNone/>
                </a:pPr>
                <a:endParaRPr lang="en-US" baseline="-25000" dirty="0"/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is the activation of </a:t>
                </a:r>
                <a:r>
                  <a:rPr lang="en-US" i="1" dirty="0" err="1"/>
                  <a:t>i</a:t>
                </a:r>
                <a:r>
                  <a:rPr lang="en-US" dirty="0" err="1"/>
                  <a:t>th</a:t>
                </a:r>
                <a:r>
                  <a:rPr lang="en-US" dirty="0"/>
                  <a:t> neuron in layer </a:t>
                </a:r>
                <a:r>
                  <a:rPr lang="en-US" i="1" dirty="0"/>
                  <a:t>l</a:t>
                </a:r>
                <a:r>
                  <a:rPr lang="en-US" dirty="0"/>
                  <a:t> </a:t>
                </a:r>
              </a:p>
              <a:p>
                <a:pPr/>
                <a:r>
                  <a:rPr lang="el-GR" dirty="0"/>
                  <a:t>σ</a:t>
                </a:r>
                <a:r>
                  <a:rPr lang="en-US" dirty="0"/>
                  <a:t> is the sigmoid function (other functions can be used)</a:t>
                </a:r>
              </a:p>
              <a:p>
                <a:pPr/>
                <a:r>
                  <a:rPr lang="en-US" dirty="0" err="1"/>
                  <a:t>w</a:t>
                </a:r>
                <a:r>
                  <a:rPr lang="en-US" baseline="-25000" dirty="0" err="1"/>
                  <a:t>n</a:t>
                </a:r>
                <a:r>
                  <a:rPr lang="en-US" dirty="0"/>
                  <a:t> is the weight of the </a:t>
                </a:r>
                <a:r>
                  <a:rPr lang="en-US" i="1" dirty="0"/>
                  <a:t>n</a:t>
                </a:r>
                <a:r>
                  <a:rPr lang="en-US" dirty="0"/>
                  <a:t>th activation in the previous layer</a:t>
                </a:r>
              </a:p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/>
                  <a:t> is the nth activation in the previous layer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262756-9E2E-8056-37FF-1B927EF24B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069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DBD9-50F6-D5A8-E526-1F091971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37" y="36961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Matrix Representation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DE5919-DD29-CD39-FED5-DDB7C338C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2943309"/>
              </p:ext>
            </p:extLst>
          </p:nvPr>
        </p:nvGraphicFramePr>
        <p:xfrm>
          <a:off x="3254681" y="2709043"/>
          <a:ext cx="2622756" cy="2430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5689">
                  <a:extLst>
                    <a:ext uri="{9D8B030D-6E8A-4147-A177-3AD203B41FA5}">
                      <a16:colId xmlns:a16="http://schemas.microsoft.com/office/drawing/2014/main" val="96960702"/>
                    </a:ext>
                  </a:extLst>
                </a:gridCol>
                <a:gridCol w="655689">
                  <a:extLst>
                    <a:ext uri="{9D8B030D-6E8A-4147-A177-3AD203B41FA5}">
                      <a16:colId xmlns:a16="http://schemas.microsoft.com/office/drawing/2014/main" val="2545514627"/>
                    </a:ext>
                  </a:extLst>
                </a:gridCol>
                <a:gridCol w="655689">
                  <a:extLst>
                    <a:ext uri="{9D8B030D-6E8A-4147-A177-3AD203B41FA5}">
                      <a16:colId xmlns:a16="http://schemas.microsoft.com/office/drawing/2014/main" val="2185044392"/>
                    </a:ext>
                  </a:extLst>
                </a:gridCol>
                <a:gridCol w="655689">
                  <a:extLst>
                    <a:ext uri="{9D8B030D-6E8A-4147-A177-3AD203B41FA5}">
                      <a16:colId xmlns:a16="http://schemas.microsoft.com/office/drawing/2014/main" val="76331941"/>
                    </a:ext>
                  </a:extLst>
                </a:gridCol>
              </a:tblGrid>
              <a:tr h="445847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0,n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88170897"/>
                  </a:ext>
                </a:extLst>
              </a:tr>
              <a:tr h="445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1,n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50916899"/>
                  </a:ext>
                </a:extLst>
              </a:tr>
              <a:tr h="1099348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75040983"/>
                  </a:ext>
                </a:extLst>
              </a:tr>
              <a:tr h="439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k,0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k,1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</a:t>
                      </a:r>
                      <a:r>
                        <a:rPr lang="en-US" baseline="-25000" dirty="0" err="1"/>
                        <a:t>k,n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11083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CECABF-3DC3-5E52-7760-251A8A932041}"/>
              </a:ext>
            </a:extLst>
          </p:cNvPr>
          <p:cNvSpPr txBox="1"/>
          <p:nvPr/>
        </p:nvSpPr>
        <p:spPr>
          <a:xfrm>
            <a:off x="7254159" y="3539714"/>
            <a:ext cx="1632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979DE8C-A4A3-8891-6FAB-128752D3D5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907577"/>
                  </p:ext>
                </p:extLst>
              </p:nvPr>
            </p:nvGraphicFramePr>
            <p:xfrm>
              <a:off x="6235087" y="2689436"/>
              <a:ext cx="589935" cy="24307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9935">
                      <a:extLst>
                        <a:ext uri="{9D8B030D-6E8A-4147-A177-3AD203B41FA5}">
                          <a16:colId xmlns:a16="http://schemas.microsoft.com/office/drawing/2014/main" val="3361958931"/>
                        </a:ext>
                      </a:extLst>
                    </a:gridCol>
                  </a:tblGrid>
                  <a:tr h="505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740923259"/>
                      </a:ext>
                    </a:extLst>
                  </a:tr>
                  <a:tr h="505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562035496"/>
                      </a:ext>
                    </a:extLst>
                  </a:tr>
                  <a:tr h="505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97204868"/>
                      </a:ext>
                    </a:extLst>
                  </a:tr>
                  <a:tr h="5054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976271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979DE8C-A4A3-8891-6FAB-128752D3D5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6907577"/>
                  </p:ext>
                </p:extLst>
              </p:nvPr>
            </p:nvGraphicFramePr>
            <p:xfrm>
              <a:off x="6235087" y="2689436"/>
              <a:ext cx="589935" cy="24307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9935">
                      <a:extLst>
                        <a:ext uri="{9D8B030D-6E8A-4147-A177-3AD203B41FA5}">
                          <a16:colId xmlns:a16="http://schemas.microsoft.com/office/drawing/2014/main" val="3361958931"/>
                        </a:ext>
                      </a:extLst>
                    </a:gridCol>
                  </a:tblGrid>
                  <a:tr h="505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20" r="-1020" b="-381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0923259"/>
                      </a:ext>
                    </a:extLst>
                  </a:tr>
                  <a:tr h="505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20" t="-100000" r="-1020" b="-281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203549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97204868"/>
                      </a:ext>
                    </a:extLst>
                  </a:tr>
                  <a:tr h="505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20" t="-380723" r="-102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762712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570672-1505-22B4-E1C0-189721E36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76197"/>
              </p:ext>
            </p:extLst>
          </p:nvPr>
        </p:nvGraphicFramePr>
        <p:xfrm>
          <a:off x="8112432" y="2689436"/>
          <a:ext cx="416232" cy="2469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232">
                  <a:extLst>
                    <a:ext uri="{9D8B030D-6E8A-4147-A177-3AD203B41FA5}">
                      <a16:colId xmlns:a16="http://schemas.microsoft.com/office/drawing/2014/main" val="1646562177"/>
                    </a:ext>
                  </a:extLst>
                </a:gridCol>
              </a:tblGrid>
              <a:tr h="5185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7997449"/>
                  </a:ext>
                </a:extLst>
              </a:tr>
              <a:tr h="5185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9756163"/>
                  </a:ext>
                </a:extLst>
              </a:tr>
              <a:tr h="87518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  <a:p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2209065"/>
                  </a:ext>
                </a:extLst>
              </a:tr>
              <a:tr h="51853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US" baseline="-25000" dirty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17130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71D095-52C9-1DF0-EC5E-20104E0C50BA}"/>
              </a:ext>
            </a:extLst>
          </p:cNvPr>
          <p:cNvSpPr txBox="1"/>
          <p:nvPr/>
        </p:nvSpPr>
        <p:spPr>
          <a:xfrm>
            <a:off x="2005700" y="1695178"/>
            <a:ext cx="86222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0" dirty="0"/>
              <a:t>(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A03640-63D6-6A3F-BD0D-D39EA3601D36}"/>
              </a:ext>
            </a:extLst>
          </p:cNvPr>
          <p:cNvSpPr txBox="1"/>
          <p:nvPr/>
        </p:nvSpPr>
        <p:spPr>
          <a:xfrm>
            <a:off x="1071819" y="3119996"/>
            <a:ext cx="619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600" dirty="0"/>
              <a:t>σ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18003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AC09-AB07-75D2-AC83-167B6543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4255-B7A3-0121-568A-FF9C4B0A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chain rule is used to determine how much each weight and bias effects the cost function for a given set of training examples</a:t>
            </a:r>
          </a:p>
          <a:p>
            <a:r>
              <a:rPr lang="en-US" dirty="0"/>
              <a:t>Adjustments are made to weights and biases to improve accuracy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125908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B278-65B0-F456-2096-A156CD8E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 Function (MSE)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B7551-6525-B3E9-3310-52BD02D77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7B7551-6525-B3E9-3310-52BD02D77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45F2-D7D4-42BF-CE8C-DAE501EFFBC0}"/>
                  </a:ext>
                </a:extLst>
              </p:cNvPr>
              <p:cNvSpPr txBox="1"/>
              <p:nvPr/>
            </p:nvSpPr>
            <p:spPr>
              <a:xfrm>
                <a:off x="838200" y="3524863"/>
                <a:ext cx="9180871" cy="189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/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/>
                            </m:ctrlPr>
                          </m:accPr>
                          <m:e>
                            <m:r>
                              <a:rPr lang="en-US" sz="2800" i="1"/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sz="2800" i="1"/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the predicted activation for a given output neuron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/>
                        </m:ctrlPr>
                      </m:sSubPr>
                      <m:e>
                        <m:r>
                          <a:rPr lang="en-US" sz="2800" i="1"/>
                          <m:t>𝑎</m:t>
                        </m:r>
                      </m:e>
                      <m:sub>
                        <m:r>
                          <a:rPr lang="en-US" sz="2800" i="1"/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the actual activation for that neuron for a given training example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k + 1 is the number of neurons in the output layer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245F2-D7D4-42BF-CE8C-DAE501EF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4863"/>
                <a:ext cx="9180871" cy="1897443"/>
              </a:xfrm>
              <a:prstGeom prst="rect">
                <a:avLst/>
              </a:prstGeom>
              <a:blipFill>
                <a:blip r:embed="rId3"/>
                <a:stretch>
                  <a:fillRect l="-1195" t="-2894" b="-8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19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E14-D1A4-33FC-206E-1473188B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1A14-97BA-70F3-ADEB-630D7C6E25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cost function for m training examples</a:t>
                </a:r>
              </a:p>
              <a:p>
                <a:r>
                  <a:rPr lang="en-US" dirty="0"/>
                  <a:t>The goal is to minimize the cost function for a given batch of examples</a:t>
                </a:r>
              </a:p>
              <a:p>
                <a:r>
                  <a:rPr lang="en-US" dirty="0"/>
                  <a:t>W is the matrix of all the weights</a:t>
                </a:r>
              </a:p>
              <a:p>
                <a:r>
                  <a:rPr lang="en-US" dirty="0"/>
                  <a:t>b is the matrix of all biases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51A14-97BA-70F3-ADEB-630D7C6E25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683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904FD-97F3-2E2D-C0FB-69BE53B70F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5904FD-97F3-2E2D-C0FB-69BE53B70F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61F1B-1B59-D6EC-483A-9959039EA6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)2(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A61F1B-1B59-D6EC-483A-9959039EA6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508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F3C2-D835-9DFC-74CC-8D57E674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Gradient of 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9A29-63C8-2690-4E83-A24D5373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6C36A-4410-162A-35AE-40A31D34745F}"/>
                  </a:ext>
                </a:extLst>
              </p:cNvPr>
              <p:cNvSpPr txBox="1"/>
              <p:nvPr/>
            </p:nvSpPr>
            <p:spPr>
              <a:xfrm>
                <a:off x="481780" y="3353355"/>
                <a:ext cx="3706761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16C36A-4410-162A-35AE-40A31D347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0" y="3353355"/>
                <a:ext cx="3706761" cy="800219"/>
              </a:xfrm>
              <a:prstGeom prst="rect">
                <a:avLst/>
              </a:prstGeom>
              <a:blipFill>
                <a:blip r:embed="rId2"/>
                <a:stretch>
                  <a:fillRect t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6641336-FBB3-9BF3-A8DE-056F06DAE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498928"/>
                  </p:ext>
                </p:extLst>
              </p:nvPr>
            </p:nvGraphicFramePr>
            <p:xfrm>
              <a:off x="2546554" y="1556195"/>
              <a:ext cx="1170038" cy="46205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0038">
                      <a:extLst>
                        <a:ext uri="{9D8B030D-6E8A-4147-A177-3AD203B41FA5}">
                          <a16:colId xmlns:a16="http://schemas.microsoft.com/office/drawing/2014/main" val="34167722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22350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94978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23827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09031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1263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9452269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8713422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6641336-FBB3-9BF3-A8DE-056F06DAE4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1498928"/>
                  </p:ext>
                </p:extLst>
              </p:nvPr>
            </p:nvGraphicFramePr>
            <p:xfrm>
              <a:off x="2546554" y="1556195"/>
              <a:ext cx="1170038" cy="462057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170038">
                      <a:extLst>
                        <a:ext uri="{9D8B030D-6E8A-4147-A177-3AD203B41FA5}">
                          <a16:colId xmlns:a16="http://schemas.microsoft.com/office/drawing/2014/main" val="3416772252"/>
                        </a:ext>
                      </a:extLst>
                    </a:gridCol>
                  </a:tblGrid>
                  <a:tr h="617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r="-518" b="-652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350549"/>
                      </a:ext>
                    </a:extLst>
                  </a:tr>
                  <a:tr h="6176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t="-99020" r="-518" b="-5460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497824"/>
                      </a:ext>
                    </a:extLst>
                  </a:tr>
                  <a:tr h="617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t="-200990" r="-518" b="-4514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270080"/>
                      </a:ext>
                    </a:extLst>
                  </a:tr>
                  <a:tr h="6176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t="-298039" r="-518" b="-3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03100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  <a:p>
                          <a:pPr algn="ctr"/>
                          <a:r>
                            <a:rPr lang="en-US" dirty="0"/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911263300"/>
                      </a:ext>
                    </a:extLst>
                  </a:tr>
                  <a:tr h="6177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t="-545098" r="-5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5226956"/>
                      </a:ext>
                    </a:extLst>
                  </a:tr>
                  <a:tr h="6176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518" t="-651485" r="-518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13422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CD9C083-1075-262E-508C-4FEE22183E72}"/>
              </a:ext>
            </a:extLst>
          </p:cNvPr>
          <p:cNvSpPr txBox="1"/>
          <p:nvPr/>
        </p:nvSpPr>
        <p:spPr>
          <a:xfrm>
            <a:off x="5139812" y="1388825"/>
            <a:ext cx="283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(one neuron per layer)</a:t>
            </a:r>
          </a:p>
        </p:txBody>
      </p:sp>
    </p:spTree>
    <p:extLst>
      <p:ext uri="{BB962C8B-B14F-4D97-AF65-F5344CB8AC3E}">
        <p14:creationId xmlns:p14="http://schemas.microsoft.com/office/powerpoint/2010/main" val="844776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11111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921</Words>
  <Application>Microsoft Office PowerPoint</Application>
  <PresentationFormat>Widescreen</PresentationFormat>
  <Paragraphs>145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Cambria Math</vt:lpstr>
      <vt:lpstr>Office Theme</vt:lpstr>
      <vt:lpstr>Comparing Training Methods for Neural Networks</vt:lpstr>
      <vt:lpstr>Neural Network Structure</vt:lpstr>
      <vt:lpstr>Forward Propagation</vt:lpstr>
      <vt:lpstr>Matrix Representation</vt:lpstr>
      <vt:lpstr>Backpropagation </vt:lpstr>
      <vt:lpstr>Loss Function (MSE)</vt:lpstr>
      <vt:lpstr>Cost Function</vt:lpstr>
      <vt:lpstr>∂C/(∂w^((l)) )  and  ∂C/(∂b^((l)) ) </vt:lpstr>
      <vt:lpstr>Gradient of Cost function</vt:lpstr>
      <vt:lpstr>Gradient of Cost function</vt:lpstr>
      <vt:lpstr>Stochastic Gradient Descent </vt:lpstr>
      <vt:lpstr>Stochastic Gradient Descent </vt:lpstr>
      <vt:lpstr>Momentum Based Gradient Optimizer (ML)</vt:lpstr>
      <vt:lpstr>Momentum Based Gradient Optimizer (ML)</vt:lpstr>
      <vt:lpstr>Momentum Based Gradient Optimizer (ML)</vt:lpstr>
      <vt:lpstr>Root Mean Square Propagation (RMSProp)</vt:lpstr>
      <vt:lpstr>Root Mean Square Propagation (RMSProp)</vt:lpstr>
      <vt:lpstr>Root Mean Square Propagation (RMSProp)</vt:lpstr>
      <vt:lpstr>Adaptive Moment Estimation (Adam)</vt:lpstr>
      <vt:lpstr>Adaptive Moment Estimation (Adam)</vt:lpstr>
      <vt:lpstr>Adaptive Moment Estimation (Adam)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Parmenter</dc:creator>
  <cp:lastModifiedBy>Albert Parmenter</cp:lastModifiedBy>
  <cp:revision>28</cp:revision>
  <dcterms:created xsi:type="dcterms:W3CDTF">2025-05-12T18:53:51Z</dcterms:created>
  <dcterms:modified xsi:type="dcterms:W3CDTF">2025-05-13T14:51:41Z</dcterms:modified>
</cp:coreProperties>
</file>