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59" r:id="rId3"/>
    <p:sldId id="271" r:id="rId4"/>
    <p:sldId id="263" r:id="rId5"/>
    <p:sldId id="267" r:id="rId6"/>
    <p:sldId id="261" r:id="rId7"/>
    <p:sldId id="257" r:id="rId8"/>
    <p:sldId id="269" r:id="rId9"/>
    <p:sldId id="268" r:id="rId10"/>
    <p:sldId id="262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4"/>
    <p:restoredTop sz="94635"/>
  </p:normalViewPr>
  <p:slideViewPr>
    <p:cSldViewPr snapToGrid="0">
      <p:cViewPr>
        <p:scale>
          <a:sx n="93" d="100"/>
          <a:sy n="93" d="100"/>
        </p:scale>
        <p:origin x="10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1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B8C49E71-FB44-8A4E-A0DE-E7492BB73D5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CA6B2CE-429D-BA45-865D-28B49512A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25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0A54-D553-28EE-E984-2E73525A0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Methods Using </a:t>
            </a:r>
            <a:r>
              <a:rPr lang="en-US" dirty="0" err="1"/>
              <a:t>Krylov</a:t>
            </a:r>
            <a:r>
              <a:rPr lang="en-US" dirty="0"/>
              <a:t> Subspaces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604BE-F36F-DEC8-0161-6D66A3994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Vines</a:t>
            </a:r>
          </a:p>
          <a:p>
            <a:r>
              <a:rPr lang="en-US" dirty="0"/>
              <a:t>5/13/24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EB7C-AEE3-6E9D-8E74-21B7E5DD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E8BB-2A82-F450-F8AB-BAAAC171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Compute r0 = b − Ax0, </a:t>
            </a:r>
            <a:r>
              <a:rPr lang="el-GR" dirty="0"/>
              <a:t>β := </a:t>
            </a:r>
            <a:r>
              <a:rPr lang="en-US" dirty="0"/>
              <a:t>kr0k2, and v1 := r0/</a:t>
            </a:r>
            <a:r>
              <a:rPr lang="el-GR" dirty="0"/>
              <a:t>β </a:t>
            </a:r>
            <a:endParaRPr lang="en-US" dirty="0"/>
          </a:p>
          <a:p>
            <a:r>
              <a:rPr lang="el-GR" dirty="0"/>
              <a:t>2. </a:t>
            </a:r>
            <a:r>
              <a:rPr lang="en-US" dirty="0"/>
              <a:t>For j = 1, 2, . . ., m: </a:t>
            </a:r>
          </a:p>
          <a:p>
            <a:r>
              <a:rPr lang="en-US" dirty="0"/>
              <a:t>3. Compute </a:t>
            </a:r>
            <a:r>
              <a:rPr lang="en-US" dirty="0" err="1"/>
              <a:t>wj</a:t>
            </a:r>
            <a:r>
              <a:rPr lang="en-US" dirty="0"/>
              <a:t> := </a:t>
            </a:r>
            <a:r>
              <a:rPr lang="en-US" dirty="0" err="1"/>
              <a:t>Avj</a:t>
            </a:r>
            <a:r>
              <a:rPr lang="en-US" dirty="0"/>
              <a:t> </a:t>
            </a:r>
          </a:p>
          <a:p>
            <a:r>
              <a:rPr lang="en-US" dirty="0"/>
              <a:t>4. For </a:t>
            </a:r>
            <a:r>
              <a:rPr lang="en-US" dirty="0" err="1"/>
              <a:t>i</a:t>
            </a:r>
            <a:r>
              <a:rPr lang="en-US" dirty="0"/>
              <a:t> = 1, . . ., j Do:</a:t>
            </a:r>
          </a:p>
          <a:p>
            <a:r>
              <a:rPr lang="en-US" dirty="0"/>
              <a:t> 5. </a:t>
            </a:r>
            <a:r>
              <a:rPr lang="en-US" dirty="0" err="1"/>
              <a:t>hij</a:t>
            </a:r>
            <a:r>
              <a:rPr lang="en-US" dirty="0"/>
              <a:t> := (</a:t>
            </a:r>
            <a:r>
              <a:rPr lang="en-US" dirty="0" err="1"/>
              <a:t>wj</a:t>
            </a:r>
            <a:r>
              <a:rPr lang="en-US" dirty="0"/>
              <a:t> , vi)</a:t>
            </a:r>
          </a:p>
          <a:p>
            <a:r>
              <a:rPr lang="en-US" dirty="0"/>
              <a:t> 6. </a:t>
            </a:r>
            <a:r>
              <a:rPr lang="en-US" dirty="0" err="1"/>
              <a:t>wj</a:t>
            </a:r>
            <a:r>
              <a:rPr lang="en-US" dirty="0"/>
              <a:t> := </a:t>
            </a:r>
            <a:r>
              <a:rPr lang="en-US" dirty="0" err="1"/>
              <a:t>wj</a:t>
            </a:r>
            <a:r>
              <a:rPr lang="en-US" dirty="0"/>
              <a:t> − </a:t>
            </a:r>
            <a:r>
              <a:rPr lang="en-US" dirty="0" err="1"/>
              <a:t>hijvi</a:t>
            </a:r>
            <a:r>
              <a:rPr lang="en-US" dirty="0"/>
              <a:t> </a:t>
            </a:r>
          </a:p>
          <a:p>
            <a:r>
              <a:rPr lang="en-US" dirty="0"/>
              <a:t>7. End</a:t>
            </a:r>
          </a:p>
          <a:p>
            <a:r>
              <a:rPr lang="en-US" dirty="0"/>
              <a:t>8. hj+1,j = kwjk2. If hj+1,j = 0 set m := j and go to 11 </a:t>
            </a:r>
          </a:p>
          <a:p>
            <a:r>
              <a:rPr lang="en-US" dirty="0"/>
              <a:t>9. vj+1 = </a:t>
            </a:r>
            <a:r>
              <a:rPr lang="en-US" dirty="0" err="1"/>
              <a:t>wj</a:t>
            </a:r>
            <a:r>
              <a:rPr lang="en-US" dirty="0"/>
              <a:t>/hj+1,j </a:t>
            </a:r>
          </a:p>
          <a:p>
            <a:r>
              <a:rPr lang="en-US" dirty="0"/>
              <a:t>10. End</a:t>
            </a:r>
          </a:p>
          <a:p>
            <a:r>
              <a:rPr lang="en-US" dirty="0"/>
              <a:t>11. Define the (m + 1) × m </a:t>
            </a:r>
            <a:r>
              <a:rPr lang="en-US" dirty="0" err="1"/>
              <a:t>Hessenberg</a:t>
            </a:r>
            <a:r>
              <a:rPr lang="en-US" dirty="0"/>
              <a:t> matrix </a:t>
            </a:r>
            <a:r>
              <a:rPr lang="en-US" dirty="0" err="1"/>
              <a:t>H¯m</a:t>
            </a:r>
            <a:r>
              <a:rPr lang="en-US" dirty="0"/>
              <a:t> = {</a:t>
            </a:r>
            <a:r>
              <a:rPr lang="en-US" dirty="0" err="1"/>
              <a:t>hij</a:t>
            </a:r>
            <a:r>
              <a:rPr lang="en-US" dirty="0"/>
              <a:t>}1≤i≤m+1,1≤j≤m.</a:t>
            </a:r>
          </a:p>
          <a:p>
            <a:r>
              <a:rPr lang="en-US" dirty="0"/>
              <a:t> 12. Compute </a:t>
            </a:r>
            <a:r>
              <a:rPr lang="en-US" dirty="0" err="1"/>
              <a:t>ym</a:t>
            </a:r>
            <a:r>
              <a:rPr lang="en-US" dirty="0"/>
              <a:t> the minimizer of k</a:t>
            </a:r>
            <a:r>
              <a:rPr lang="el-GR" dirty="0"/>
              <a:t>β</a:t>
            </a:r>
            <a:r>
              <a:rPr lang="en-US" dirty="0"/>
              <a:t>e1 − H¯myk2 and </a:t>
            </a:r>
            <a:r>
              <a:rPr lang="en-US" dirty="0" err="1"/>
              <a:t>xm</a:t>
            </a:r>
            <a:r>
              <a:rPr lang="en-US" dirty="0"/>
              <a:t> = x0 + </a:t>
            </a:r>
            <a:r>
              <a:rPr lang="en-US" dirty="0" err="1"/>
              <a:t>Vmym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8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7D1-AEDB-E979-3825-CBBD0D86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52C1-17A5-7BB4-6687-F17B51B7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Conjugate Residual</a:t>
            </a:r>
          </a:p>
          <a:p>
            <a:r>
              <a:rPr lang="en-US" dirty="0"/>
              <a:t>Biconjugate Gradient</a:t>
            </a:r>
          </a:p>
          <a:p>
            <a:r>
              <a:rPr lang="en-US" dirty="0" err="1"/>
              <a:t>BiCGSTAB</a:t>
            </a:r>
            <a:endParaRPr lang="en-US" dirty="0"/>
          </a:p>
          <a:p>
            <a:pPr lvl="1"/>
            <a:r>
              <a:rPr lang="en-US" dirty="0"/>
              <a:t>Biconjugate gradient stabilized</a:t>
            </a:r>
          </a:p>
          <a:p>
            <a:r>
              <a:rPr lang="en-US" dirty="0"/>
              <a:t>MINRES</a:t>
            </a:r>
          </a:p>
          <a:p>
            <a:pPr lvl="1"/>
            <a:r>
              <a:rPr lang="en-US" dirty="0"/>
              <a:t>Minimal residual</a:t>
            </a:r>
          </a:p>
          <a:p>
            <a:r>
              <a:rPr lang="en-US" dirty="0"/>
              <a:t>QMR</a:t>
            </a:r>
          </a:p>
          <a:p>
            <a:pPr lvl="1"/>
            <a:r>
              <a:rPr lang="en-US" dirty="0"/>
              <a:t>Quasi-minimal residual</a:t>
            </a:r>
          </a:p>
          <a:p>
            <a:r>
              <a:rPr lang="en-US" dirty="0"/>
              <a:t>TFQMR</a:t>
            </a:r>
          </a:p>
          <a:p>
            <a:pPr lvl="1"/>
            <a:r>
              <a:rPr lang="en-US" dirty="0"/>
              <a:t>Transpose-free QMR</a:t>
            </a:r>
          </a:p>
        </p:txBody>
      </p:sp>
    </p:spTree>
    <p:extLst>
      <p:ext uri="{BB962C8B-B14F-4D97-AF65-F5344CB8AC3E}">
        <p14:creationId xmlns:p14="http://schemas.microsoft.com/office/powerpoint/2010/main" val="309897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71E1-F75E-498B-0473-3C29610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916E-C891-5C82-F2BC-CB55B3CB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 OF MINIMIZED ITERATIONS IN THE SOLUTION OF THE MATRIX EIGENVALUE PROBLEM</a:t>
            </a:r>
          </a:p>
          <a:p>
            <a:pPr lvl="1"/>
            <a:r>
              <a:rPr lang="en-US" dirty="0"/>
              <a:t> W. E. </a:t>
            </a:r>
            <a:r>
              <a:rPr lang="en-US" dirty="0" err="1"/>
              <a:t>Arnoldi</a:t>
            </a:r>
            <a:endParaRPr lang="en-US" dirty="0"/>
          </a:p>
          <a:p>
            <a:r>
              <a:rPr lang="en-US" dirty="0"/>
              <a:t>Iterative Methods for Sparse Linear Systems</a:t>
            </a:r>
          </a:p>
          <a:p>
            <a:pPr lvl="1"/>
            <a:r>
              <a:rPr lang="en-US" dirty="0"/>
              <a:t>Yousef Saad</a:t>
            </a:r>
          </a:p>
        </p:txBody>
      </p:sp>
    </p:spTree>
    <p:extLst>
      <p:ext uri="{BB962C8B-B14F-4D97-AF65-F5344CB8AC3E}">
        <p14:creationId xmlns:p14="http://schemas.microsoft.com/office/powerpoint/2010/main" val="336340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098F-5AE3-3677-DD80-1F56693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Krylov</a:t>
            </a:r>
            <a:r>
              <a:rPr lang="en-US" dirty="0"/>
              <a:t> Subspaces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FD93-760E-BE8E-0ACA-062C7830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subspace is a vector space which is a subset of a larger vector space.</a:t>
            </a:r>
          </a:p>
          <a:p>
            <a:r>
              <a:rPr lang="en-US" dirty="0"/>
              <a:t>A </a:t>
            </a:r>
            <a:r>
              <a:rPr lang="en-US" dirty="0" err="1"/>
              <a:t>Krylov</a:t>
            </a:r>
            <a:r>
              <a:rPr lang="en-US" dirty="0"/>
              <a:t> subspace is a subspace of the form:</a:t>
            </a:r>
          </a:p>
          <a:p>
            <a:pPr lvl="1"/>
            <a:r>
              <a:rPr lang="en-US" dirty="0" err="1"/>
              <a:t>K_m</a:t>
            </a:r>
            <a:r>
              <a:rPr lang="en-US" dirty="0"/>
              <a:t>(A, v) ≡ span {v, </a:t>
            </a:r>
            <a:r>
              <a:rPr lang="en-US" dirty="0" err="1"/>
              <a:t>A_v</a:t>
            </a:r>
            <a:r>
              <a:rPr lang="en-US" dirty="0"/>
              <a:t>, A^2_ v, . . ., A^m−1_ v}</a:t>
            </a:r>
          </a:p>
          <a:p>
            <a:r>
              <a:rPr lang="en-US" dirty="0"/>
              <a:t>Properties of </a:t>
            </a:r>
            <a:r>
              <a:rPr lang="en-US" dirty="0" err="1"/>
              <a:t>krylov</a:t>
            </a:r>
            <a:r>
              <a:rPr lang="en-US" dirty="0"/>
              <a:t> subspaces:</a:t>
            </a:r>
          </a:p>
          <a:p>
            <a:pPr lvl="1"/>
            <a:r>
              <a:rPr lang="en-US" dirty="0"/>
              <a:t>Km is the subspace of all vectors </a:t>
            </a:r>
            <a:r>
              <a:rPr lang="en-US" dirty="0" err="1"/>
              <a:t>R^n</a:t>
            </a:r>
            <a:r>
              <a:rPr lang="en-US" dirty="0"/>
              <a:t>, which can be written as x=p(A)v</a:t>
            </a:r>
          </a:p>
          <a:p>
            <a:pPr lvl="1"/>
            <a:r>
              <a:rPr lang="en-US" dirty="0"/>
              <a:t>p being a polynomial of a degree less than m-1</a:t>
            </a:r>
          </a:p>
          <a:p>
            <a:r>
              <a:rPr lang="en-US" dirty="0"/>
              <a:t>The </a:t>
            </a:r>
            <a:r>
              <a:rPr lang="en-US" dirty="0" err="1"/>
              <a:t>krylov</a:t>
            </a:r>
            <a:r>
              <a:rPr lang="en-US" dirty="0"/>
              <a:t> subspace can be used for a variety of iterative approximation methods.</a:t>
            </a:r>
          </a:p>
        </p:txBody>
      </p:sp>
    </p:spTree>
    <p:extLst>
      <p:ext uri="{BB962C8B-B14F-4D97-AF65-F5344CB8AC3E}">
        <p14:creationId xmlns:p14="http://schemas.microsoft.com/office/powerpoint/2010/main" val="267764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B850-B5DA-5087-09CD-5BBB5858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Krylov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4BE4-8F2C-3DB2-8439-792FABEF2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Krylov</a:t>
            </a:r>
            <a:r>
              <a:rPr lang="en-US" dirty="0"/>
              <a:t> iterative methods can be used to solve</a:t>
            </a:r>
          </a:p>
          <a:p>
            <a:pPr lvl="1"/>
            <a:r>
              <a:rPr lang="en-US" dirty="0"/>
              <a:t>Large systems of equations</a:t>
            </a:r>
          </a:p>
          <a:p>
            <a:pPr lvl="1"/>
            <a:r>
              <a:rPr lang="en-US" dirty="0"/>
              <a:t>Large sparse matrices</a:t>
            </a:r>
          </a:p>
          <a:p>
            <a:pPr lvl="2"/>
            <a:r>
              <a:rPr lang="en-US" dirty="0"/>
              <a:t>Only store </a:t>
            </a:r>
            <a:r>
              <a:rPr lang="en-US" dirty="0" err="1"/>
              <a:t>nozero</a:t>
            </a:r>
            <a:r>
              <a:rPr lang="en-US" dirty="0"/>
              <a:t> elements, as a memory saving tactic</a:t>
            </a:r>
          </a:p>
          <a:p>
            <a:r>
              <a:rPr lang="en-US" dirty="0"/>
              <a:t>They work by manipulating vectors of the matrices, avoiding matrix operations</a:t>
            </a:r>
          </a:p>
          <a:p>
            <a:r>
              <a:rPr lang="en-US" dirty="0"/>
              <a:t>This generally saves computing power at the cost of memory</a:t>
            </a:r>
          </a:p>
        </p:txBody>
      </p:sp>
    </p:spTree>
    <p:extLst>
      <p:ext uri="{BB962C8B-B14F-4D97-AF65-F5344CB8AC3E}">
        <p14:creationId xmlns:p14="http://schemas.microsoft.com/office/powerpoint/2010/main" val="202549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0F22-5F61-656A-AF21-09BC17F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4EFC-792B-1D0A-0F10-040DFA24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widely known methods for solving sparse SPD systems</a:t>
            </a:r>
          </a:p>
          <a:p>
            <a:r>
              <a:rPr lang="en-US" dirty="0"/>
              <a:t>Orthogonal projection onto the </a:t>
            </a:r>
            <a:r>
              <a:rPr lang="en-US" dirty="0" err="1"/>
              <a:t>krylov</a:t>
            </a:r>
            <a:r>
              <a:rPr lang="en-US" dirty="0"/>
              <a:t> </a:t>
            </a:r>
            <a:r>
              <a:rPr lang="en-US" dirty="0" err="1"/>
              <a:t>subsace</a:t>
            </a:r>
            <a:r>
              <a:rPr lang="en-US" dirty="0"/>
              <a:t> </a:t>
            </a:r>
            <a:r>
              <a:rPr lang="en-US" dirty="0" err="1"/>
              <a:t>K_m</a:t>
            </a:r>
            <a:r>
              <a:rPr lang="en-US" dirty="0"/>
              <a:t>(r_0,A) </a:t>
            </a:r>
          </a:p>
          <a:p>
            <a:r>
              <a:rPr lang="en-US" dirty="0"/>
              <a:t>Minimizes the error over the </a:t>
            </a:r>
            <a:r>
              <a:rPr lang="en-US" dirty="0" err="1"/>
              <a:t>Krylov</a:t>
            </a:r>
            <a:r>
              <a:rPr lang="en-US" dirty="0"/>
              <a:t> subspace</a:t>
            </a:r>
          </a:p>
          <a:p>
            <a:r>
              <a:rPr lang="en-US" dirty="0"/>
              <a:t>A major </a:t>
            </a:r>
            <a:r>
              <a:rPr lang="en-US" dirty="0" err="1"/>
              <a:t>advantange</a:t>
            </a:r>
            <a:r>
              <a:rPr lang="en-US" dirty="0"/>
              <a:t> is that each iteration is based solely off the last direction/residual</a:t>
            </a:r>
          </a:p>
          <a:p>
            <a:r>
              <a:rPr lang="en-US" dirty="0"/>
              <a:t>Makes it much less memory-intensive then other methods as there is no need to store the entire iteration history</a:t>
            </a:r>
          </a:p>
          <a:p>
            <a:r>
              <a:rPr lang="en-US" dirty="0"/>
              <a:t>Drawback is that it’s less stable</a:t>
            </a:r>
          </a:p>
        </p:txBody>
      </p:sp>
    </p:spTree>
    <p:extLst>
      <p:ext uri="{BB962C8B-B14F-4D97-AF65-F5344CB8AC3E}">
        <p14:creationId xmlns:p14="http://schemas.microsoft.com/office/powerpoint/2010/main" val="21902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24B5-EA8E-D9E0-EFDE-FED0F8A5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Conjugate Gradient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C52D-BE7D-7BBD-73F6-99A2259F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r0 := b − Ax0, p0 := r0. </a:t>
            </a:r>
          </a:p>
          <a:p>
            <a:r>
              <a:rPr lang="en-US" dirty="0"/>
              <a:t>2. For j = 0, 1, . . ., until convergence: </a:t>
            </a:r>
          </a:p>
          <a:p>
            <a:r>
              <a:rPr lang="en-US" dirty="0"/>
              <a:t>3. </a:t>
            </a:r>
            <a:r>
              <a:rPr lang="el-GR" dirty="0"/>
              <a:t>α</a:t>
            </a:r>
            <a:r>
              <a:rPr lang="en-US" dirty="0"/>
              <a:t>j := (</a:t>
            </a:r>
            <a:r>
              <a:rPr lang="en-US" dirty="0" err="1"/>
              <a:t>rj</a:t>
            </a:r>
            <a:r>
              <a:rPr lang="en-US" dirty="0"/>
              <a:t> , </a:t>
            </a:r>
            <a:r>
              <a:rPr lang="en-US" dirty="0" err="1"/>
              <a:t>rj</a:t>
            </a:r>
            <a:r>
              <a:rPr lang="en-US" dirty="0"/>
              <a:t> )/(</a:t>
            </a:r>
            <a:r>
              <a:rPr lang="en-US" dirty="0" err="1"/>
              <a:t>Apj</a:t>
            </a:r>
            <a:r>
              <a:rPr lang="en-US" dirty="0"/>
              <a:t> , </a:t>
            </a:r>
            <a:r>
              <a:rPr lang="en-US" dirty="0" err="1"/>
              <a:t>pj</a:t>
            </a:r>
            <a:r>
              <a:rPr lang="en-US" dirty="0"/>
              <a:t> ) </a:t>
            </a:r>
          </a:p>
          <a:p>
            <a:r>
              <a:rPr lang="en-US" dirty="0"/>
              <a:t>4. xj+1 := </a:t>
            </a:r>
            <a:r>
              <a:rPr lang="en-US" dirty="0" err="1"/>
              <a:t>xj</a:t>
            </a:r>
            <a:r>
              <a:rPr lang="en-US" dirty="0"/>
              <a:t> + </a:t>
            </a:r>
            <a:r>
              <a:rPr lang="el-GR" dirty="0"/>
              <a:t>α</a:t>
            </a:r>
            <a:r>
              <a:rPr lang="en-US" dirty="0" err="1"/>
              <a:t>jpj</a:t>
            </a:r>
            <a:r>
              <a:rPr lang="en-US" dirty="0"/>
              <a:t> </a:t>
            </a:r>
          </a:p>
          <a:p>
            <a:r>
              <a:rPr lang="en-US" dirty="0"/>
              <a:t>5. rj+1 := </a:t>
            </a:r>
            <a:r>
              <a:rPr lang="en-US" dirty="0" err="1"/>
              <a:t>rj</a:t>
            </a:r>
            <a:r>
              <a:rPr lang="en-US" dirty="0"/>
              <a:t> − </a:t>
            </a:r>
            <a:r>
              <a:rPr lang="el-GR" dirty="0"/>
              <a:t>α</a:t>
            </a:r>
            <a:r>
              <a:rPr lang="en-US" dirty="0" err="1"/>
              <a:t>jApj</a:t>
            </a:r>
            <a:r>
              <a:rPr lang="en-US" dirty="0"/>
              <a:t> </a:t>
            </a:r>
          </a:p>
          <a:p>
            <a:r>
              <a:rPr lang="en-US" dirty="0"/>
              <a:t>6. </a:t>
            </a:r>
            <a:r>
              <a:rPr lang="el-GR" dirty="0"/>
              <a:t>β</a:t>
            </a:r>
            <a:r>
              <a:rPr lang="en-US" dirty="0"/>
              <a:t>j := (rj+1, rj+1)/(</a:t>
            </a:r>
            <a:r>
              <a:rPr lang="en-US" dirty="0" err="1"/>
              <a:t>rj</a:t>
            </a:r>
            <a:r>
              <a:rPr lang="en-US" dirty="0"/>
              <a:t> , </a:t>
            </a:r>
            <a:r>
              <a:rPr lang="en-US" dirty="0" err="1"/>
              <a:t>rj</a:t>
            </a:r>
            <a:r>
              <a:rPr lang="en-US" dirty="0"/>
              <a:t> ) </a:t>
            </a:r>
          </a:p>
          <a:p>
            <a:r>
              <a:rPr lang="en-US" dirty="0"/>
              <a:t>7. pj+1 := rj+1 + </a:t>
            </a:r>
            <a:r>
              <a:rPr lang="el-GR" dirty="0"/>
              <a:t>β</a:t>
            </a:r>
            <a:r>
              <a:rPr lang="en-US" dirty="0" err="1"/>
              <a:t>jpj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1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ADA9-7FC1-0EB6-B2A0-CEFE110F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Arnoldi’s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BFF8-0090-59A3-A7BD-F8560B773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Arnoldi’s</a:t>
            </a:r>
            <a:r>
              <a:rPr lang="en-US" dirty="0"/>
              <a:t> method is an algorithm which can be used for orthogonal projection onto </a:t>
            </a:r>
            <a:r>
              <a:rPr lang="en-US" dirty="0" err="1"/>
              <a:t>K_m</a:t>
            </a:r>
            <a:r>
              <a:rPr lang="en-US" dirty="0"/>
              <a:t> for general non-</a:t>
            </a:r>
            <a:r>
              <a:rPr lang="en-US" dirty="0" err="1"/>
              <a:t>hermitian</a:t>
            </a:r>
            <a:r>
              <a:rPr lang="en-US" dirty="0"/>
              <a:t> matrices.</a:t>
            </a:r>
          </a:p>
          <a:p>
            <a:r>
              <a:rPr lang="en-US" dirty="0"/>
              <a:t>It was invented by W.E. </a:t>
            </a:r>
            <a:r>
              <a:rPr lang="en-US" dirty="0" err="1"/>
              <a:t>Arnoldi</a:t>
            </a:r>
            <a:r>
              <a:rPr lang="en-US" dirty="0"/>
              <a:t> in 1951</a:t>
            </a:r>
          </a:p>
          <a:p>
            <a:r>
              <a:rPr lang="en-US" dirty="0"/>
              <a:t>It works by multiplying the previous vector, </a:t>
            </a:r>
            <a:r>
              <a:rPr lang="en-US" dirty="0" err="1"/>
              <a:t>V_j</a:t>
            </a:r>
            <a:r>
              <a:rPr lang="en-US" dirty="0"/>
              <a:t>, by A at each step, and normalizing the resulting vector </a:t>
            </a:r>
            <a:r>
              <a:rPr lang="en-US" dirty="0" err="1"/>
              <a:t>W_j</a:t>
            </a:r>
            <a:r>
              <a:rPr lang="en-US" dirty="0"/>
              <a:t>, against all previous </a:t>
            </a:r>
            <a:r>
              <a:rPr lang="en-US" dirty="0" err="1"/>
              <a:t>V_j’s</a:t>
            </a:r>
            <a:r>
              <a:rPr lang="en-US" dirty="0"/>
              <a:t>, repeating until </a:t>
            </a:r>
            <a:r>
              <a:rPr lang="en-US" dirty="0" err="1"/>
              <a:t>W_j</a:t>
            </a:r>
            <a:r>
              <a:rPr lang="en-US" dirty="0"/>
              <a:t> goes to zero</a:t>
            </a:r>
          </a:p>
          <a:p>
            <a:r>
              <a:rPr lang="en-US" dirty="0"/>
              <a:t>It is memory intensive, as it relies on the entirety of previous iterations to continue</a:t>
            </a:r>
          </a:p>
        </p:txBody>
      </p:sp>
    </p:spTree>
    <p:extLst>
      <p:ext uri="{BB962C8B-B14F-4D97-AF65-F5344CB8AC3E}">
        <p14:creationId xmlns:p14="http://schemas.microsoft.com/office/powerpoint/2010/main" val="339348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4D51-00B5-B428-282B-6C0E4253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Arnoldi’s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5AC2-2657-1A1B-9CDF-073F5E02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vector v1, such that kv_1k_2 = 1 </a:t>
            </a:r>
          </a:p>
          <a:p>
            <a:r>
              <a:rPr lang="en-US" dirty="0"/>
              <a:t>2. For j = 1, 2, . . ., m: </a:t>
            </a:r>
          </a:p>
          <a:p>
            <a:r>
              <a:rPr lang="en-US" dirty="0"/>
              <a:t>3. Compute </a:t>
            </a:r>
            <a:r>
              <a:rPr lang="en-US" dirty="0" err="1"/>
              <a:t>h_ij</a:t>
            </a:r>
            <a:r>
              <a:rPr lang="en-US" dirty="0"/>
              <a:t> = (</a:t>
            </a:r>
            <a:r>
              <a:rPr lang="en-US" dirty="0" err="1"/>
              <a:t>Av_j</a:t>
            </a:r>
            <a:r>
              <a:rPr lang="en-US" dirty="0"/>
              <a:t> , </a:t>
            </a:r>
            <a:r>
              <a:rPr lang="en-US" dirty="0" err="1"/>
              <a:t>v_i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= 1, 2, . . ., j </a:t>
            </a:r>
          </a:p>
          <a:p>
            <a:r>
              <a:rPr lang="en-US" dirty="0"/>
              <a:t>4. Compute </a:t>
            </a:r>
            <a:r>
              <a:rPr lang="en-US" dirty="0" err="1"/>
              <a:t>w_j</a:t>
            </a:r>
            <a:r>
              <a:rPr lang="en-US" dirty="0"/>
              <a:t> := </a:t>
            </a:r>
            <a:r>
              <a:rPr lang="en-US" dirty="0" err="1"/>
              <a:t>A_vj</a:t>
            </a:r>
            <a:r>
              <a:rPr lang="en-US" dirty="0"/>
              <a:t> − </a:t>
            </a:r>
            <a:r>
              <a:rPr lang="en-US" dirty="0" err="1"/>
              <a:t>P_j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 </a:t>
            </a:r>
            <a:r>
              <a:rPr lang="en-US" dirty="0" err="1"/>
              <a:t>h_ijv_i</a:t>
            </a:r>
            <a:r>
              <a:rPr lang="en-US" dirty="0"/>
              <a:t> </a:t>
            </a:r>
          </a:p>
          <a:p>
            <a:r>
              <a:rPr lang="en-US" dirty="0"/>
              <a:t>5. hj+1,j = kwjk2 </a:t>
            </a:r>
          </a:p>
          <a:p>
            <a:r>
              <a:rPr lang="en-US" dirty="0"/>
              <a:t>6. If hj+1,j = 0 then Stop </a:t>
            </a:r>
          </a:p>
          <a:p>
            <a:r>
              <a:rPr lang="en-US" dirty="0"/>
              <a:t>7. vj+1 = </a:t>
            </a:r>
            <a:r>
              <a:rPr lang="en-US" dirty="0" err="1"/>
              <a:t>wj</a:t>
            </a:r>
            <a:r>
              <a:rPr lang="en-US" dirty="0"/>
              <a:t>/hj+1,j</a:t>
            </a:r>
          </a:p>
        </p:txBody>
      </p:sp>
    </p:spTree>
    <p:extLst>
      <p:ext uri="{BB962C8B-B14F-4D97-AF65-F5344CB8AC3E}">
        <p14:creationId xmlns:p14="http://schemas.microsoft.com/office/powerpoint/2010/main" val="373861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A731-974C-48D6-03C4-FD143FD6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Arnoldi’s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491BA5-4C27-C075-1ECE-B1938B6CA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6663" y="230232"/>
            <a:ext cx="5013671" cy="6397535"/>
          </a:xfrm>
        </p:spPr>
      </p:pic>
    </p:spTree>
    <p:extLst>
      <p:ext uri="{BB962C8B-B14F-4D97-AF65-F5344CB8AC3E}">
        <p14:creationId xmlns:p14="http://schemas.microsoft.com/office/powerpoint/2010/main" val="9664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AF63-980E-4277-886D-27D2444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ED2D-A24B-941D-3E59-6E88139F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Minimum Residual Method</a:t>
            </a:r>
          </a:p>
          <a:p>
            <a:r>
              <a:rPr lang="en-US" dirty="0"/>
              <a:t>Developed by Yousef Saad</a:t>
            </a:r>
          </a:p>
          <a:p>
            <a:r>
              <a:rPr lang="en-US" dirty="0"/>
              <a:t>Solves for Ax=b for a general nonsymmetric A, using </a:t>
            </a:r>
            <a:r>
              <a:rPr lang="en-US" dirty="0" err="1"/>
              <a:t>Arnoldi</a:t>
            </a:r>
            <a:r>
              <a:rPr lang="en-US" dirty="0"/>
              <a:t> iteration</a:t>
            </a:r>
          </a:p>
          <a:p>
            <a:r>
              <a:rPr lang="en-US" dirty="0"/>
              <a:t>Takes K=</a:t>
            </a:r>
            <a:r>
              <a:rPr lang="en-US" dirty="0" err="1"/>
              <a:t>K_m</a:t>
            </a:r>
            <a:r>
              <a:rPr lang="en-US" dirty="0"/>
              <a:t>, and L = </a:t>
            </a:r>
            <a:r>
              <a:rPr lang="en-US" dirty="0" err="1"/>
              <a:t>Ak_m</a:t>
            </a:r>
            <a:r>
              <a:rPr lang="en-US" dirty="0"/>
              <a:t> </a:t>
            </a:r>
          </a:p>
          <a:p>
            <a:r>
              <a:rPr lang="en-US" dirty="0"/>
              <a:t>At each step, solves for least-squares to minimize the residual</a:t>
            </a:r>
          </a:p>
          <a:p>
            <a:r>
              <a:rPr lang="en-US" dirty="0"/>
              <a:t>It’s very stable, and has very good convergence for A</a:t>
            </a:r>
          </a:p>
          <a:p>
            <a:r>
              <a:rPr lang="en-US" dirty="0"/>
              <a:t>However, it is very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284283649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933</TotalTime>
  <Words>835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 2</vt:lpstr>
      <vt:lpstr>Frame</vt:lpstr>
      <vt:lpstr>Iterative Methods Using Krylov Subspaces</vt:lpstr>
      <vt:lpstr>Krylov Subspaces</vt:lpstr>
      <vt:lpstr>Krylov Methods</vt:lpstr>
      <vt:lpstr>Conjugate Gradient Method </vt:lpstr>
      <vt:lpstr>Conjugate Gradient Method</vt:lpstr>
      <vt:lpstr>Arnoldi’s Method</vt:lpstr>
      <vt:lpstr>Arnoldi’s Method</vt:lpstr>
      <vt:lpstr>Arnoldi’s Method</vt:lpstr>
      <vt:lpstr>GMRES</vt:lpstr>
      <vt:lpstr>GMRES </vt:lpstr>
      <vt:lpstr>Some More Methods: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Krylov Methods</dc:title>
  <dc:creator>Vines, Benjamin</dc:creator>
  <cp:lastModifiedBy>Vines, Benjamin</cp:lastModifiedBy>
  <cp:revision>2</cp:revision>
  <dcterms:created xsi:type="dcterms:W3CDTF">2025-05-12T23:21:11Z</dcterms:created>
  <dcterms:modified xsi:type="dcterms:W3CDTF">2025-05-13T14:54:42Z</dcterms:modified>
</cp:coreProperties>
</file>