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76" r:id="rId11"/>
    <p:sldId id="272" r:id="rId12"/>
    <p:sldId id="267" r:id="rId13"/>
    <p:sldId id="277" r:id="rId14"/>
    <p:sldId id="268" r:id="rId15"/>
    <p:sldId id="278" r:id="rId16"/>
    <p:sldId id="270" r:id="rId17"/>
    <p:sldId id="279" r:id="rId18"/>
    <p:sldId id="269" r:id="rId19"/>
    <p:sldId id="273" r:id="rId20"/>
    <p:sldId id="271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91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55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31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76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57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13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71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16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36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5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95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C1E1FAD-7351-4908-963A-08EA8E4AB7A0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61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99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oris_Numerov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umerov%27s_method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nected sticks shaping polygons background">
            <a:extLst>
              <a:ext uri="{FF2B5EF4-FFF2-40B4-BE49-F238E27FC236}">
                <a16:creationId xmlns:a16="http://schemas.microsoft.com/office/drawing/2014/main" id="{9D2D4A5B-A950-02F9-3460-EA61B034470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9945" b="5644"/>
          <a:stretch/>
        </p:blipFill>
        <p:spPr>
          <a:xfrm>
            <a:off x="20" y="-5732"/>
            <a:ext cx="12191980" cy="68694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5CCA2A-9DF3-2909-579D-FB526693A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574362"/>
            <a:ext cx="8444344" cy="141605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000" dirty="0">
                <a:highlight>
                  <a:srgbClr val="008000"/>
                </a:highlight>
              </a:rPr>
              <a:t>Numerical Analysis Project: The Numerov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BE363-1642-1CA2-7A7B-A463B6620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2305139"/>
            <a:ext cx="3335287" cy="1151466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8000"/>
                </a:highlight>
              </a:rPr>
              <a:t>By: Thomas Waterman</a:t>
            </a:r>
          </a:p>
        </p:txBody>
      </p:sp>
    </p:spTree>
    <p:extLst>
      <p:ext uri="{BB962C8B-B14F-4D97-AF65-F5344CB8AC3E}">
        <p14:creationId xmlns:p14="http://schemas.microsoft.com/office/powerpoint/2010/main" val="3650200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14926-571E-CAC0-7322-B929EF92C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Numerov’s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0E454C-D9BD-A959-CB3D-FB5189F4AF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do you need to implement?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= number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    = number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0E454C-D9BD-A959-CB3D-FB5189F4AF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587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DC6B5-E577-8EA9-0EE4-56221947E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Numerov’s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BE3B7-2B95-E0E8-6513-59DEFE677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convergence than:</a:t>
            </a:r>
          </a:p>
          <a:p>
            <a:pPr lvl="1"/>
            <a:r>
              <a:rPr lang="en-US" dirty="0"/>
              <a:t>Euler Forward and Backward (order 1)</a:t>
            </a:r>
          </a:p>
          <a:p>
            <a:pPr lvl="1"/>
            <a:r>
              <a:rPr lang="en-US" dirty="0"/>
              <a:t>Crank-Nicolson (order 2)</a:t>
            </a:r>
          </a:p>
          <a:p>
            <a:pPr lvl="1"/>
            <a:r>
              <a:rPr lang="en-US" sz="1800" dirty="0"/>
              <a:t>Numerov Convergence (order 4)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37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7A39B-738A-2E87-D3DB-D83D08202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Sanity Check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8522EC-5B7B-DEFD-D874-5A09D88346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4880395" cy="3450613"/>
              </a:xfrm>
            </p:spPr>
            <p:txBody>
              <a:bodyPr/>
              <a:lstStyle/>
              <a:p>
                <a:r>
                  <a:rPr lang="en-US" sz="4000" dirty="0"/>
                  <a:t>Suppose g(x) = 0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4000" i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4000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4000" i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4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8522EC-5B7B-DEFD-D874-5A09D88346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4880395" cy="3450613"/>
              </a:xfrm>
              <a:blipFill>
                <a:blip r:embed="rId2"/>
                <a:stretch>
                  <a:fillRect l="-3995" t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896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F9587-E4B8-C1B7-8013-E5B780489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5817-4D23-8D0B-69E9-75E87AB5F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Sanity Check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9A6D55-5416-2FCD-E691-BB2476DECE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4880395" cy="3450613"/>
              </a:xfrm>
            </p:spPr>
            <p:txBody>
              <a:bodyPr/>
              <a:lstStyle/>
              <a:p>
                <a:r>
                  <a:rPr lang="en-US" sz="4000" dirty="0"/>
                  <a:t>Suppose g(x) = 0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4000" i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4000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4000" i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4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8522EC-5B7B-DEFD-D874-5A09D88346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4880395" cy="3450613"/>
              </a:xfrm>
              <a:blipFill>
                <a:blip r:embed="rId2"/>
                <a:stretch>
                  <a:fillRect l="-3995" t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050FA8D-ED59-2DA3-C703-C344EF84C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279" y="2015732"/>
            <a:ext cx="4257963" cy="358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92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FC126-4385-849E-BF0E-7701E559D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600D-C453-8788-5D85-3037A0797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Sanity Check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C4F3D6-A76C-1B01-7DB4-7D59527BBB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4880395" cy="3450613"/>
              </a:xfrm>
            </p:spPr>
            <p:txBody>
              <a:bodyPr/>
              <a:lstStyle/>
              <a:p>
                <a:r>
                  <a:rPr lang="en-US" sz="4000" dirty="0"/>
                  <a:t>Suppose g(x) = -1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4000" i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4000" i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4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C4F3D6-A76C-1B01-7DB4-7D59527BBB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4880395" cy="3450613"/>
              </a:xfrm>
              <a:blipFill>
                <a:blip r:embed="rId2"/>
                <a:stretch>
                  <a:fillRect l="-3995" t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286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15450-6369-481B-0A04-5F1787D9E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84F0F-631F-AFE2-2A96-D7C77493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Sanity Check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E9511E-82A5-55EC-71B6-DECEEF6CB2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4880395" cy="3450613"/>
              </a:xfrm>
            </p:spPr>
            <p:txBody>
              <a:bodyPr/>
              <a:lstStyle/>
              <a:p>
                <a:r>
                  <a:rPr lang="en-US" sz="4000" dirty="0"/>
                  <a:t>Suppose g(x) = -1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4000" i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4000" i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4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C4F3D6-A76C-1B01-7DB4-7D59527BBB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4880395" cy="3450613"/>
              </a:xfrm>
              <a:blipFill>
                <a:blip r:embed="rId2"/>
                <a:stretch>
                  <a:fillRect l="-3995" t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42CDB19-14A0-89F6-148B-69114648B0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82" r="-1"/>
          <a:stretch/>
        </p:blipFill>
        <p:spPr>
          <a:xfrm>
            <a:off x="6598949" y="2029746"/>
            <a:ext cx="4262295" cy="340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08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B508E-0C6C-9B86-D51A-18D10CB5E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CE973-F1EF-B570-0E84-D9A74BD8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Sanity Check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54D6B7-2D39-9895-B89D-FE3BB3075E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4880395" cy="3450613"/>
              </a:xfrm>
            </p:spPr>
            <p:txBody>
              <a:bodyPr/>
              <a:lstStyle/>
              <a:p>
                <a:r>
                  <a:rPr lang="en-US" sz="4000" dirty="0"/>
                  <a:t>Suppose g(x) = 1/x^2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4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4000" i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4000" dirty="0"/>
              </a:p>
              <a:p>
                <a:r>
                  <a:rPr lang="en-US" sz="4000" dirty="0"/>
                  <a:t>Solution:</a:t>
                </a:r>
              </a:p>
              <a:p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4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4000" i="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000" i="1" dirty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sz="4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4000" i="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*</a:t>
                </a:r>
                <a:endParaRPr lang="en-US" sz="4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54D6B7-2D39-9895-B89D-FE3BB3075E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4880395" cy="3450613"/>
              </a:xfrm>
              <a:blipFill>
                <a:blip r:embed="rId2"/>
                <a:stretch>
                  <a:fillRect l="-3995" t="-1413" r="-2622" b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29217B2-B36B-C95B-0B78-8CBBD8F7749D}"/>
              </a:ext>
            </a:extLst>
          </p:cNvPr>
          <p:cNvSpPr txBox="1"/>
          <p:nvPr/>
        </p:nvSpPr>
        <p:spPr>
          <a:xfrm>
            <a:off x="1950185" y="5628323"/>
            <a:ext cx="414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*Nota bene: the BC’s I chose caused B = 0</a:t>
            </a:r>
          </a:p>
        </p:txBody>
      </p:sp>
    </p:spTree>
    <p:extLst>
      <p:ext uri="{BB962C8B-B14F-4D97-AF65-F5344CB8AC3E}">
        <p14:creationId xmlns:p14="http://schemas.microsoft.com/office/powerpoint/2010/main" val="2399508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EA514-E03B-BC54-D8DD-AD990E3FA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8A40D-B4BA-B840-C2E0-728F3B53D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Sanity Check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8D7CE2-1A9F-1BD7-16E5-8F128FA5B2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4880395" cy="3450613"/>
              </a:xfrm>
            </p:spPr>
            <p:txBody>
              <a:bodyPr/>
              <a:lstStyle/>
              <a:p>
                <a:r>
                  <a:rPr lang="en-US" sz="4000" dirty="0"/>
                  <a:t>Suppose g(x) = 1/x^2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4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4000" i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4000" dirty="0"/>
              </a:p>
              <a:p>
                <a:r>
                  <a:rPr lang="en-US" sz="4000" dirty="0"/>
                  <a:t>Solution:</a:t>
                </a:r>
              </a:p>
              <a:p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4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4000" i="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000" i="1" dirty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sz="4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4000" i="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*</a:t>
                </a:r>
                <a:endParaRPr lang="en-US" sz="4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54D6B7-2D39-9895-B89D-FE3BB3075E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4880395" cy="3450613"/>
              </a:xfrm>
              <a:blipFill>
                <a:blip r:embed="rId2"/>
                <a:stretch>
                  <a:fillRect l="-3995" t="-1413" r="-2622" b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822238A-A9C9-A1B5-08C4-0F9C55CAA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949" y="2029746"/>
            <a:ext cx="4262295" cy="33623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A1CD8B-98CB-D392-76E8-2DBCA5FDB782}"/>
              </a:ext>
            </a:extLst>
          </p:cNvPr>
          <p:cNvSpPr txBox="1"/>
          <p:nvPr/>
        </p:nvSpPr>
        <p:spPr>
          <a:xfrm>
            <a:off x="1950185" y="5628323"/>
            <a:ext cx="414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*Nota bene: the BC’s I chose caused B = 0</a:t>
            </a:r>
          </a:p>
        </p:txBody>
      </p:sp>
    </p:spTree>
    <p:extLst>
      <p:ext uri="{BB962C8B-B14F-4D97-AF65-F5344CB8AC3E}">
        <p14:creationId xmlns:p14="http://schemas.microsoft.com/office/powerpoint/2010/main" val="1567659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6679-B645-0569-DFBD-ED9500908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72F18-4C8F-C325-76BE-D153DA70A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Quickly solves ODE’s that are laborious to solve by hand</a:t>
            </a:r>
          </a:p>
          <a:p>
            <a:r>
              <a:rPr lang="en-US" dirty="0"/>
              <a:t>Error related to h^4</a:t>
            </a:r>
          </a:p>
          <a:p>
            <a:pPr lvl="1"/>
            <a:r>
              <a:rPr lang="en-US" dirty="0"/>
              <a:t>Crank-Nicolson error related to h^2</a:t>
            </a:r>
          </a:p>
          <a:p>
            <a:pPr lvl="1"/>
            <a:r>
              <a:rPr lang="en-US" dirty="0"/>
              <a:t>So it’s quite accurate!</a:t>
            </a:r>
          </a:p>
          <a:p>
            <a:r>
              <a:rPr lang="en-US" dirty="0"/>
              <a:t>Can be unstable…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97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4E80E8-B791-8D4A-C9E1-02EAEFC17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372" y="2007249"/>
            <a:ext cx="9769687" cy="40160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F4782A-14F0-663A-815A-1B4C35613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Code: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9F9692-FA9B-C610-D2B7-1779F0D5E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428" y="2564055"/>
            <a:ext cx="3863675" cy="1729890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49366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lculus formula">
            <a:extLst>
              <a:ext uri="{FF2B5EF4-FFF2-40B4-BE49-F238E27FC236}">
                <a16:creationId xmlns:a16="http://schemas.microsoft.com/office/drawing/2014/main" id="{10DB9FD6-453E-F223-2A3C-EA3CF949A5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2013" b="13576"/>
          <a:stretch/>
        </p:blipFill>
        <p:spPr>
          <a:xfrm>
            <a:off x="20" y="-5732"/>
            <a:ext cx="12191980" cy="68694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B3C786-6E0B-1EC4-3246-57274543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4363"/>
            <a:ext cx="12191979" cy="26309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>
                <a:solidFill>
                  <a:srgbClr val="FFFF00"/>
                </a:solidFill>
                <a:highlight>
                  <a:srgbClr val="008000"/>
                </a:highlight>
              </a:rPr>
              <a:t>Differential Equations!!!</a:t>
            </a:r>
          </a:p>
        </p:txBody>
      </p:sp>
    </p:spTree>
    <p:extLst>
      <p:ext uri="{BB962C8B-B14F-4D97-AF65-F5344CB8AC3E}">
        <p14:creationId xmlns:p14="http://schemas.microsoft.com/office/powerpoint/2010/main" val="2649631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6D231-A2E2-92FB-ED40-E1CE78DE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5E376-824C-92DC-E5EC-22C297B65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02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137F7-EE99-3869-94A7-AFFA215A3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3D19-C4B8-5556-5DD8-696B64548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Schrodinger Equation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CA9ED0-4C12-480C-23D6-79882967D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50" y="2375695"/>
            <a:ext cx="4493784" cy="11737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82D1B2-FD6B-5414-7922-2AEBA27B5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963" y="2131141"/>
            <a:ext cx="4519052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74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135A5-765A-FA58-F6AA-DF53FB130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44F25-FE22-D05B-660D-C95031F3F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Schrodinger Equation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61F531-31A9-94F9-01CC-DD12AF3797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64"/>
          <a:stretch/>
        </p:blipFill>
        <p:spPr>
          <a:xfrm>
            <a:off x="6461090" y="2236191"/>
            <a:ext cx="4593764" cy="35512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61C03C-4ACA-B019-8920-C5E1540AA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21" y="2660196"/>
            <a:ext cx="5296944" cy="104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4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0D36-4984-5CB6-DD9B-AEFFF87C5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Simple ODE’s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7D8394-3151-D004-66C9-26A539A8CF5A}"/>
                  </a:ext>
                </a:extLst>
              </p:cNvPr>
              <p:cNvSpPr txBox="1"/>
              <p:nvPr/>
            </p:nvSpPr>
            <p:spPr>
              <a:xfrm>
                <a:off x="1893901" y="2448389"/>
                <a:ext cx="1875577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480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7D8394-3151-D004-66C9-26A539A8C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901" y="2448389"/>
                <a:ext cx="1875577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E1C5BF-59D5-6012-E473-E96A0FB68225}"/>
                  </a:ext>
                </a:extLst>
              </p:cNvPr>
              <p:cNvSpPr txBox="1"/>
              <p:nvPr/>
            </p:nvSpPr>
            <p:spPr>
              <a:xfrm>
                <a:off x="2514832" y="4058265"/>
                <a:ext cx="2027671" cy="1397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E1C5BF-59D5-6012-E473-E96A0FB68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832" y="4058265"/>
                <a:ext cx="2027671" cy="13976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EAC2CD53-F5BD-89BE-42B0-DD23AB10AF5E}"/>
              </a:ext>
            </a:extLst>
          </p:cNvPr>
          <p:cNvSpPr/>
          <p:nvPr/>
        </p:nvSpPr>
        <p:spPr>
          <a:xfrm rot="20503317" flipH="1">
            <a:off x="-716218" y="1367635"/>
            <a:ext cx="2694038" cy="1681316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Solve for y!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396FAB-D431-2E1D-860D-A202F378F120}"/>
              </a:ext>
            </a:extLst>
          </p:cNvPr>
          <p:cNvCxnSpPr/>
          <p:nvPr/>
        </p:nvCxnSpPr>
        <p:spPr>
          <a:xfrm>
            <a:off x="2418735" y="3429000"/>
            <a:ext cx="285136" cy="5137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2BF3A81-D9F2-769B-F4C2-94805091D85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542503" y="4208206"/>
            <a:ext cx="412955" cy="5488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95BC14B-893A-01B5-9A14-5C2F02261133}"/>
              </a:ext>
            </a:extLst>
          </p:cNvPr>
          <p:cNvSpPr txBox="1"/>
          <p:nvPr/>
        </p:nvSpPr>
        <p:spPr>
          <a:xfrm>
            <a:off x="4542503" y="3685867"/>
            <a:ext cx="158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Integrate!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FAD6D0-19F4-E723-3AED-B1A9437EF893}"/>
                  </a:ext>
                </a:extLst>
              </p:cNvPr>
              <p:cNvSpPr txBox="1"/>
              <p:nvPr/>
            </p:nvSpPr>
            <p:spPr>
              <a:xfrm>
                <a:off x="6253216" y="1853754"/>
                <a:ext cx="3225947" cy="19373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nary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nary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FAD6D0-19F4-E723-3AED-B1A9437EF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216" y="1853754"/>
                <a:ext cx="3225947" cy="19373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8D2FC7-4254-99EA-7848-AEA50E433982}"/>
              </a:ext>
            </a:extLst>
          </p:cNvPr>
          <p:cNvCxnSpPr>
            <a:cxnSpLocks/>
          </p:cNvCxnSpPr>
          <p:nvPr/>
        </p:nvCxnSpPr>
        <p:spPr>
          <a:xfrm flipV="1">
            <a:off x="5506165" y="2998839"/>
            <a:ext cx="622028" cy="4626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2B5A6F4-16F6-4B52-2AD1-C276868E6BAA}"/>
                  </a:ext>
                </a:extLst>
              </p:cNvPr>
              <p:cNvSpPr txBox="1"/>
              <p:nvPr/>
            </p:nvSpPr>
            <p:spPr>
              <a:xfrm>
                <a:off x="7532701" y="4387746"/>
                <a:ext cx="1722908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2B5A6F4-16F6-4B52-2AD1-C276868E6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701" y="4387746"/>
                <a:ext cx="1722908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BA11C0-55FD-7135-B555-DFD4E7CFC5BA}"/>
              </a:ext>
            </a:extLst>
          </p:cNvPr>
          <p:cNvCxnSpPr>
            <a:cxnSpLocks/>
          </p:cNvCxnSpPr>
          <p:nvPr/>
        </p:nvCxnSpPr>
        <p:spPr>
          <a:xfrm>
            <a:off x="7849182" y="3495368"/>
            <a:ext cx="321424" cy="8923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666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1C2E0-0586-8E79-F9EF-A144E582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But!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AC70BC-12D9-4BF6-4494-164DD2BCE8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3490333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Most Differential Equations are not that nice!</a:t>
                </a:r>
              </a:p>
              <a:p>
                <a:r>
                  <a:rPr lang="en-US" sz="2800" dirty="0"/>
                  <a:t>Damped driven Oscillator: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i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𝛽</m:t>
                    </m:r>
                    <m:acc>
                      <m:accPr>
                        <m:chr m:val="̇"/>
                        <m:ctrlPr>
                          <a:rPr 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i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sz="2400" dirty="0"/>
              </a:p>
              <a:p>
                <a:r>
                  <a:rPr lang="en-US" sz="2800" dirty="0"/>
                  <a:t>Schrodinger Equation: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0" dirty="0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sz="24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i="0" dirty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sz="2400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400" i="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400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sz="2400" dirty="0"/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AC70BC-12D9-4BF6-4494-164DD2BCE8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3490333"/>
              </a:xfrm>
              <a:blipFill>
                <a:blip r:embed="rId2"/>
                <a:stretch>
                  <a:fillRect l="-1143" t="-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994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18125-E0AB-C041-04F2-C12152DEB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Schrodinger’s Equation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910E814A-A6C4-6716-AD7B-5C307E301758}"/>
              </a:ext>
            </a:extLst>
          </p:cNvPr>
          <p:cNvSpPr/>
          <p:nvPr/>
        </p:nvSpPr>
        <p:spPr>
          <a:xfrm flipH="1">
            <a:off x="658762" y="2099186"/>
            <a:ext cx="3224980" cy="1641987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 a bit of algebra it becomes…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9FED7B-B67F-5CD4-7DDE-5FE4B33F85BF}"/>
                  </a:ext>
                </a:extLst>
              </p:cNvPr>
              <p:cNvSpPr txBox="1"/>
              <p:nvPr/>
            </p:nvSpPr>
            <p:spPr>
              <a:xfrm>
                <a:off x="3224981" y="3903406"/>
                <a:ext cx="6542689" cy="1255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</m:e>
                            <m:sup>
                              <m:r>
                                <a:rPr lang="en-US" sz="3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ⅆ</m:t>
                          </m:r>
                          <m:sSup>
                            <m:sSupPr>
                              <m:ctrlPr>
                                <a:rPr lang="en-US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6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3600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3600" i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d>
                            <m:dPr>
                              <m:ctrlPr>
                                <a:rPr lang="en-US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sz="3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  <m:r>
                                <a:rPr lang="en-US" sz="3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36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9FED7B-B67F-5CD4-7DDE-5FE4B33F8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981" y="3903406"/>
                <a:ext cx="6542689" cy="12559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318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6305C-B078-C30F-EF7E-D5D7F27D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 General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BAEF495-2133-52B3-C99F-3C39F07726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0406" y="2747527"/>
                <a:ext cx="7033660" cy="353528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Normally no closed form solution</a:t>
                </a:r>
              </a:p>
              <a:p>
                <a:r>
                  <a:rPr lang="en-US" dirty="0"/>
                  <a:t>General Ansatz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To solve:</a:t>
                </a:r>
              </a:p>
              <a:p>
                <a:pPr lvl="1"/>
                <a:r>
                  <a:rPr lang="en-US" dirty="0"/>
                  <a:t>Plug into original equation</a:t>
                </a:r>
              </a:p>
              <a:p>
                <a:pPr lvl="1"/>
                <a:r>
                  <a:rPr lang="en-US" dirty="0"/>
                  <a:t>Re-index the sums</a:t>
                </a:r>
              </a:p>
              <a:p>
                <a:pPr lvl="1"/>
                <a:r>
                  <a:rPr lang="en-US" dirty="0"/>
                  <a:t>Obtain a recurrence relation</a:t>
                </a:r>
              </a:p>
              <a:p>
                <a:pPr lvl="1"/>
                <a:r>
                  <a:rPr lang="en-US" dirty="0"/>
                  <a:t>Use BC’s to determine exact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and plot!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BAEF495-2133-52B3-C99F-3C39F07726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0406" y="2747527"/>
                <a:ext cx="7033660" cy="3535285"/>
              </a:xfrm>
              <a:blipFill>
                <a:blip r:embed="rId2"/>
                <a:stretch>
                  <a:fillRect l="-780" t="-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42C482-FF25-149B-559A-B5AB4577F409}"/>
                  </a:ext>
                </a:extLst>
              </p:cNvPr>
              <p:cNvSpPr txBox="1"/>
              <p:nvPr/>
            </p:nvSpPr>
            <p:spPr>
              <a:xfrm>
                <a:off x="4107795" y="1941732"/>
                <a:ext cx="3976410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sz="44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4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en-US" sz="4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44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42C482-FF25-149B-559A-B5AB4577F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795" y="1941732"/>
                <a:ext cx="3976410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99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3E601-78E6-B254-3BE4-C912F1204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Numerical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5E0B45-2010-0364-3C25-138B471AB5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Numerov’s Method Solves the following: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sz="3600" i="0" dirty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3600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6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600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6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  <a:p>
                <a:pPr lvl="1"/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5E0B45-2010-0364-3C25-138B471AB5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3" t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744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5E424-BC0A-EACF-99A4-43C017D2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Boris Numerov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364F1-50E4-C063-6A45-816911EC0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0453" y="2015732"/>
            <a:ext cx="6804401" cy="3450613"/>
          </a:xfrm>
        </p:spPr>
        <p:txBody>
          <a:bodyPr/>
          <a:lstStyle/>
          <a:p>
            <a:r>
              <a:rPr lang="en-US" dirty="0"/>
              <a:t>Russian Astronomer </a:t>
            </a:r>
          </a:p>
          <a:p>
            <a:r>
              <a:rPr lang="en-US" dirty="0"/>
              <a:t>Born 1891</a:t>
            </a:r>
          </a:p>
          <a:p>
            <a:r>
              <a:rPr lang="en-US" dirty="0"/>
              <a:t>Arrested as German Spy in 1936</a:t>
            </a:r>
          </a:p>
          <a:p>
            <a:r>
              <a:rPr lang="en-US" dirty="0"/>
              <a:t>Died 1941 (age 50)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3E76D9-3408-9B23-280A-252FE553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94" y="2015732"/>
            <a:ext cx="22574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2DAEA1-45F9-49D9-AD82-67B3246D20DA}"/>
              </a:ext>
            </a:extLst>
          </p:cNvPr>
          <p:cNvSpPr txBox="1"/>
          <p:nvPr/>
        </p:nvSpPr>
        <p:spPr>
          <a:xfrm>
            <a:off x="1451579" y="5606710"/>
            <a:ext cx="27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Boris Numerov -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685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F23A8-D1B5-8A21-DFC9-0B25C5096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Numerov’s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2EB87F-1B37-0C41-73D9-F3AB89B84A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388630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Derived through… </a:t>
                </a:r>
              </a:p>
              <a:p>
                <a:pPr lvl="1"/>
                <a:r>
                  <a:rPr lang="en-US" sz="2400" dirty="0"/>
                  <a:t>Taylor series expansion!</a:t>
                </a:r>
              </a:p>
              <a:p>
                <a:pPr lvl="1"/>
                <a:r>
                  <a:rPr lang="en-US" sz="2000" dirty="0"/>
                  <a:t>(like just about everything else!!)</a:t>
                </a:r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0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3600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0" dirty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36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36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0" dirty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sz="36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i="0" dirty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sSup>
                                  <m:sSupPr>
                                    <m:ctrlPr>
                                      <a:rPr lang="en-US" sz="36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sz="3600" i="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3600" i="0" dirty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sz="36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sz="3600" i="0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6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sz="36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dirty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sz="36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36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sz="360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3600" dirty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sz="36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36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3600" i="0" dirty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6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6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sz="3600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600" i="0" dirty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  <m:sSub>
                          <m:sSubPr>
                            <m:ctrlPr>
                              <a:rPr lang="en-US" sz="36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600" i="0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sz="360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i="0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6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6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0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3600" b="0" i="0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2EB87F-1B37-0C41-73D9-F3AB89B84A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3886304"/>
              </a:xfrm>
              <a:blipFill>
                <a:blip r:embed="rId2"/>
                <a:stretch>
                  <a:fillRect l="-825" t="-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818B6C2-AAE8-2F99-7E01-9720B89672DD}"/>
              </a:ext>
            </a:extLst>
          </p:cNvPr>
          <p:cNvSpPr txBox="1"/>
          <p:nvPr/>
        </p:nvSpPr>
        <p:spPr>
          <a:xfrm>
            <a:off x="9045678" y="5717370"/>
            <a:ext cx="3215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Numerov's method -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26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1372</TotalTime>
  <Words>412</Words>
  <Application>Microsoft Office PowerPoint</Application>
  <PresentationFormat>Widescreen</PresentationFormat>
  <Paragraphs>87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Cambria Math</vt:lpstr>
      <vt:lpstr>Gill Sans MT</vt:lpstr>
      <vt:lpstr>Gallery</vt:lpstr>
      <vt:lpstr>Numerical Analysis Project: The Numerov Method</vt:lpstr>
      <vt:lpstr>Differential Equations!!!</vt:lpstr>
      <vt:lpstr>Simple ODE’s </vt:lpstr>
      <vt:lpstr>But! </vt:lpstr>
      <vt:lpstr>Schrodinger’s Equation</vt:lpstr>
      <vt:lpstr>In General</vt:lpstr>
      <vt:lpstr>Numerical Methods</vt:lpstr>
      <vt:lpstr>Boris Numerov</vt:lpstr>
      <vt:lpstr>Numerov’s Method</vt:lpstr>
      <vt:lpstr>Numerov’s Method</vt:lpstr>
      <vt:lpstr>Numerov’s Method</vt:lpstr>
      <vt:lpstr>Sanity Check</vt:lpstr>
      <vt:lpstr>Sanity Check</vt:lpstr>
      <vt:lpstr>Sanity Check</vt:lpstr>
      <vt:lpstr>Sanity Check</vt:lpstr>
      <vt:lpstr>Sanity Check</vt:lpstr>
      <vt:lpstr>Sanity Check</vt:lpstr>
      <vt:lpstr>Summary</vt:lpstr>
      <vt:lpstr>Code:</vt:lpstr>
      <vt:lpstr>Questions?</vt:lpstr>
      <vt:lpstr>Schrodinger Equation</vt:lpstr>
      <vt:lpstr>Schrodinger Equation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Waterman, Thomas B</dc:creator>
  <cp:lastModifiedBy>Waterman, Thomas B</cp:lastModifiedBy>
  <cp:revision>10</cp:revision>
  <dcterms:created xsi:type="dcterms:W3CDTF">2025-05-07T18:22:45Z</dcterms:created>
  <dcterms:modified xsi:type="dcterms:W3CDTF">2025-05-12T20:45:54Z</dcterms:modified>
</cp:coreProperties>
</file>