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73AD0-5C9F-4049-8C29-661EAE66903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C06B-E862-4C8E-9C91-B4606E870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2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CD7C7-573D-41C4-96A5-F0EEA649897C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2A92-844B-4659-9E04-F4D75178F875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471D-0CA5-40CC-9394-872731CE3CA0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9BED-47DE-4910-B4E5-A13992ABE021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5B9A-6E6E-431B-8AA0-B00284A6AE2B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5E80-0497-41A3-93E0-96260E91C85A}" type="datetime1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0C65-57F3-4923-BF9A-0DFA96D52EAE}" type="datetime1">
              <a:rPr lang="en-IN" smtClean="0"/>
              <a:t>17/03/24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7DBC-6BAE-476A-9AB3-B6CCD55F4E8D}" type="datetime1">
              <a:rPr lang="en-IN" smtClean="0"/>
              <a:t>17/03/24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CD13-33DB-466B-8603-56E2D2B91757}" type="datetime1">
              <a:rPr lang="en-IN" smtClean="0"/>
              <a:t>17/03/24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6CA9-9845-4205-9739-9808EA49830A}" type="datetime1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B00B-0CD7-42C7-8D38-792734064163}" type="datetime1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119575-6E3C-472A-8D6B-0FBD2B0C61E7}" type="datetime1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F78DE40-356C-48E1-80BF-E41EDA24979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784975" cy="1922967"/>
          </a:xfrm>
        </p:spPr>
        <p:txBody>
          <a:bodyPr/>
          <a:lstStyle/>
          <a:p>
            <a:pPr algn="l"/>
            <a:r>
              <a:rPr lang="en-IN" sz="4000" dirty="0"/>
              <a:t>    Stock </a:t>
            </a:r>
            <a:r>
              <a:rPr lang="en-IN" sz="4000" dirty="0" err="1"/>
              <a:t>Management,Profit</a:t>
            </a:r>
            <a:r>
              <a:rPr lang="en-IN" sz="4000" dirty="0"/>
              <a:t> &amp; Loss 			        prediction</a:t>
            </a:r>
            <a:br>
              <a:rPr lang="en-IN" sz="4000" dirty="0"/>
            </a:br>
            <a:br>
              <a:rPr lang="en-IN" sz="4000" dirty="0"/>
            </a:br>
            <a:br>
              <a:rPr lang="en-IN" sz="1800" dirty="0"/>
            </a:br>
            <a:r>
              <a:rPr lang="en-IN" sz="1800" dirty="0"/>
              <a:t>	      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80892"/>
            <a:ext cx="6400800" cy="1752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83402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 err="1"/>
              <a:t>Manoja</a:t>
            </a:r>
            <a:r>
              <a:rPr lang="en-IN" dirty="0"/>
              <a:t> Krishna </a:t>
            </a:r>
            <a:r>
              <a:rPr lang="en-IN" dirty="0" err="1"/>
              <a:t>Damale</a:t>
            </a:r>
            <a:r>
              <a:rPr lang="en-IN" dirty="0"/>
              <a:t>	</a:t>
            </a:r>
            <a:br>
              <a:rPr lang="en-IN" dirty="0"/>
            </a:br>
            <a:r>
              <a:rPr lang="en-IN" dirty="0"/>
              <a:t>A20521267 </a:t>
            </a:r>
          </a:p>
          <a:p>
            <a:endParaRPr lang="en-IN" dirty="0"/>
          </a:p>
          <a:p>
            <a:r>
              <a:rPr lang="en-IN" dirty="0"/>
              <a:t>Illinois Institute of Technology 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7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43445"/>
              </p:ext>
            </p:extLst>
          </p:nvPr>
        </p:nvGraphicFramePr>
        <p:xfrm>
          <a:off x="611560" y="1300996"/>
          <a:ext cx="8064895" cy="504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54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Expected outcomes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Observed output 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Result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9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name and password entered are correct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Home page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Home page is displayed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name entered is incorrect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“Invalid name”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“Invalid name” is displayed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When password entered is incorrect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 “Invalid password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“Invalid password” is displayed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88112" y="800776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2: Test case for 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0030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Login page for the application user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04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45437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446"/>
              </p:ext>
            </p:extLst>
          </p:nvPr>
        </p:nvGraphicFramePr>
        <p:xfrm>
          <a:off x="179512" y="908720"/>
          <a:ext cx="8856984" cy="57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6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Expected Output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Observed Output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Result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1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Enter product_number, tax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Quantity,price</a:t>
                      </a: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supplier_id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Go ahead &amp; looks goods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“Its good and go ahead”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8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Enter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product_number,tax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Quantity,price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supplier_id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</a:t>
                      </a:r>
                      <a:r>
                        <a:rPr lang="en-US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product_number</a:t>
                      </a: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&amp; product price does not match  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4.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Quantity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5.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product number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supplied_id entered is invalid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7.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If Tax is not a valid number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Not a good choice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Display’s “It’s not good to go &amp; take alternatives”</a:t>
                      </a:r>
                      <a:endParaRPr lang="en-IN" sz="14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Pass</a:t>
                      </a:r>
                      <a:endParaRPr lang="en-IN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5855" y="514797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3: Test case for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543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Prediction page to predict the vendor for the product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324544" y="65973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3077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4451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5A297-49EE-D948-BAB3-F62B399DAC31}"/>
              </a:ext>
            </a:extLst>
          </p:cNvPr>
          <p:cNvSpPr txBox="1"/>
          <p:nvPr/>
        </p:nvSpPr>
        <p:spPr>
          <a:xfrm>
            <a:off x="369858" y="2346268"/>
            <a:ext cx="80748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improving</a:t>
            </a:r>
            <a:r>
              <a:rPr lang="zh-CN" altLang="en-US"/>
              <a:t> </a:t>
            </a:r>
            <a:r>
              <a:rPr lang="en-US" altLang="zh-CN"/>
              <a:t>available</a:t>
            </a:r>
            <a:r>
              <a:rPr lang="zh-CN" altLang="en-US"/>
              <a:t> </a:t>
            </a:r>
            <a:r>
              <a:rPr lang="en-US" altLang="zh-CN"/>
              <a:t>dataset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model.</a:t>
            </a:r>
            <a:r>
              <a:rPr lang="en-US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proper</a:t>
            </a:r>
            <a:r>
              <a:rPr lang="zh-CN" altLang="en-US"/>
              <a:t> </a:t>
            </a:r>
            <a:r>
              <a:rPr lang="en-US" altLang="zh-CN"/>
              <a:t>database</a:t>
            </a:r>
            <a:r>
              <a:rPr lang="zh-CN" altLang="en-US"/>
              <a:t> </a:t>
            </a:r>
            <a:r>
              <a:rPr lang="en-US" altLang="zh-CN"/>
              <a:t>inorder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customize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complexity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relevent</a:t>
            </a:r>
            <a:r>
              <a:rPr lang="zh-CN" altLang="en-US"/>
              <a:t> </a:t>
            </a:r>
            <a:r>
              <a:rPr lang="en-US" altLang="zh-CN"/>
              <a:t>technology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eliminate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complexity</a:t>
            </a:r>
            <a:r>
              <a:rPr lang="zh-CN" altLang="en-US"/>
              <a:t> </a:t>
            </a:r>
            <a:r>
              <a:rPr lang="en-US" altLang="zh-CN"/>
              <a:t>due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large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front</a:t>
            </a:r>
            <a:r>
              <a:rPr lang="zh-CN" altLang="en-US"/>
              <a:t> </a:t>
            </a:r>
            <a:r>
              <a:rPr lang="en-US" altLang="zh-CN"/>
              <a:t>end.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Eliminating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redundant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before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processed</a:t>
            </a:r>
            <a:r>
              <a:rPr lang="zh-CN" altLang="en-US"/>
              <a:t> </a:t>
            </a:r>
            <a:r>
              <a:rPr lang="en-US" altLang="zh-CN"/>
              <a:t>bybtraining</a:t>
            </a:r>
            <a:r>
              <a:rPr lang="zh-CN" altLang="en-US"/>
              <a:t> </a:t>
            </a:r>
            <a:r>
              <a:rPr lang="en-US" altLang="zh-CN"/>
              <a:t>rules.</a:t>
            </a:r>
            <a:endParaRPr lang="en-IN"/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Improve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rule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get</a:t>
            </a:r>
            <a:r>
              <a:rPr lang="zh-CN" altLang="en-US"/>
              <a:t> </a:t>
            </a:r>
            <a:r>
              <a:rPr lang="en-US" altLang="zh-CN"/>
              <a:t>an</a:t>
            </a:r>
            <a:r>
              <a:rPr lang="zh-CN" altLang="en-US"/>
              <a:t> </a:t>
            </a:r>
            <a:r>
              <a:rPr lang="en-US" altLang="zh-CN"/>
              <a:t>most</a:t>
            </a:r>
            <a:r>
              <a:rPr lang="zh-CN" altLang="en-US"/>
              <a:t> </a:t>
            </a:r>
            <a:r>
              <a:rPr lang="en-US" altLang="zh-CN"/>
              <a:t>accurate</a:t>
            </a:r>
            <a:r>
              <a:rPr lang="zh-CN" altLang="en-US"/>
              <a:t> </a:t>
            </a:r>
            <a:r>
              <a:rPr lang="en-US" altLang="zh-CN"/>
              <a:t>result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fair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performance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suppliers,</a:t>
            </a:r>
            <a:r>
              <a:rPr lang="zh-CN" altLang="en-US"/>
              <a:t> </a:t>
            </a:r>
            <a:r>
              <a:rPr lang="en-US" altLang="zh-CN"/>
              <a:t>product,</a:t>
            </a:r>
            <a:r>
              <a:rPr lang="zh-CN" altLang="en-US"/>
              <a:t> </a:t>
            </a:r>
            <a:r>
              <a:rPr lang="en-US" altLang="zh-CN"/>
              <a:t>produxt</a:t>
            </a:r>
            <a:r>
              <a:rPr lang="zh-CN" altLang="en-US"/>
              <a:t> </a:t>
            </a:r>
            <a:r>
              <a:rPr lang="en-US" altLang="zh-CN"/>
              <a:t>category.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40FE1-8097-C646-89BC-A0843A81C805}"/>
              </a:ext>
            </a:extLst>
          </p:cNvPr>
          <p:cNvSpPr txBox="1"/>
          <p:nvPr/>
        </p:nvSpPr>
        <p:spPr>
          <a:xfrm>
            <a:off x="446919" y="1993069"/>
            <a:ext cx="86970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Able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exact</a:t>
            </a:r>
            <a:r>
              <a:rPr lang="zh-CN" altLang="en-US"/>
              <a:t> </a:t>
            </a:r>
            <a:r>
              <a:rPr lang="en-US" altLang="zh-CN"/>
              <a:t>intelligence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understanding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our</a:t>
            </a:r>
            <a:r>
              <a:rPr lang="zh-CN" altLang="en-US"/>
              <a:t> </a:t>
            </a:r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application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algorithm.</a:t>
            </a:r>
            <a:endParaRPr lang="en-US"/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Able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process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application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algoritic</a:t>
            </a:r>
            <a:r>
              <a:rPr lang="zh-CN" altLang="en-US"/>
              <a:t> </a:t>
            </a:r>
            <a:r>
              <a:rPr lang="en-US" altLang="zh-CN"/>
              <a:t>intelligence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decide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one</a:t>
            </a:r>
            <a:r>
              <a:rPr lang="zh-CN" altLang="en-US"/>
              <a:t> </a:t>
            </a:r>
            <a:r>
              <a:rPr lang="en-US" altLang="zh-CN"/>
              <a:t>that</a:t>
            </a:r>
            <a:r>
              <a:rPr lang="zh-CN" altLang="en-US"/>
              <a:t> </a:t>
            </a:r>
            <a:r>
              <a:rPr lang="en-US" altLang="zh-CN"/>
              <a:t>fits</a:t>
            </a:r>
          </a:p>
          <a:p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Used</a:t>
            </a:r>
            <a:r>
              <a:rPr lang="zh-CN" altLang="en-US"/>
              <a:t> </a:t>
            </a: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database</a:t>
            </a:r>
            <a:r>
              <a:rPr lang="zh-CN" altLang="en-US"/>
              <a:t> </a:t>
            </a:r>
            <a:r>
              <a:rPr lang="en-US" altLang="zh-CN"/>
              <a:t>system</a:t>
            </a:r>
            <a:r>
              <a:rPr lang="zh-CN" altLang="en-US"/>
              <a:t> </a:t>
            </a:r>
            <a:r>
              <a:rPr lang="en-US" altLang="zh-CN"/>
              <a:t>like</a:t>
            </a:r>
            <a:r>
              <a:rPr lang="zh-CN" altLang="en-US"/>
              <a:t> </a:t>
            </a:r>
            <a:r>
              <a:rPr lang="en-US" altLang="zh-CN"/>
              <a:t>flask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en-IN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Made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most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dataeset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clustering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trying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combination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it.</a:t>
            </a:r>
            <a:endParaRPr lang="en-IN"/>
          </a:p>
          <a:p>
            <a:pPr marL="285750" indent="-285750">
              <a:buFont typeface="Arial" pitchFamily="34" charset="0"/>
              <a:buChar char="•"/>
            </a:pPr>
            <a:endParaRPr lang="en-IN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/>
              <a:t>Reflected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aim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project</a:t>
            </a:r>
            <a:r>
              <a:rPr lang="zh-CN" altLang="en-US"/>
              <a:t> </a:t>
            </a:r>
            <a:r>
              <a:rPr lang="en-US" altLang="zh-CN"/>
              <a:t>theough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front</a:t>
            </a:r>
            <a:r>
              <a:rPr lang="zh-CN" altLang="en-US"/>
              <a:t> </a:t>
            </a:r>
            <a:r>
              <a:rPr lang="en-US" altLang="zh-CN"/>
              <a:t>end</a:t>
            </a:r>
            <a:r>
              <a:rPr lang="en-US"/>
              <a:t>.</a:t>
            </a:r>
            <a:r>
              <a:rPr lang="zh-CN" altLang="en-US"/>
              <a:t> </a:t>
            </a:r>
            <a:r>
              <a:rPr lang="en-US" altLang="zh-CN"/>
              <a:t>Making</a:t>
            </a:r>
            <a:r>
              <a:rPr lang="zh-CN" altLang="en-US"/>
              <a:t> </a:t>
            </a:r>
            <a:r>
              <a:rPr lang="en-US" altLang="zh-CN"/>
              <a:t>it</a:t>
            </a:r>
            <a:r>
              <a:rPr lang="zh-CN" altLang="en-US"/>
              <a:t> </a:t>
            </a:r>
            <a:r>
              <a:rPr lang="en-US" altLang="zh-CN"/>
              <a:t>user</a:t>
            </a:r>
            <a:r>
              <a:rPr lang="zh-CN" altLang="en-US"/>
              <a:t> </a:t>
            </a:r>
            <a:r>
              <a:rPr lang="en-US" altLang="zh-CN"/>
              <a:t>readable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understandable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different</a:t>
            </a:r>
            <a:r>
              <a:rPr lang="zh-CN" altLang="en-US"/>
              <a:t> 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 altLang="zh-CN"/>
              <a:t>representation’s.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144" y="1196752"/>
            <a:ext cx="89107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[1]. F. </a:t>
            </a:r>
            <a:r>
              <a:rPr lang="en-US" dirty="0" err="1"/>
              <a:t>Hedderich</a:t>
            </a:r>
            <a:r>
              <a:rPr lang="en-US" dirty="0"/>
              <a:t>, R. </a:t>
            </a:r>
            <a:r>
              <a:rPr lang="en-US" dirty="0" err="1"/>
              <a:t>Giesecke</a:t>
            </a:r>
            <a:r>
              <a:rPr lang="en-US" dirty="0"/>
              <a:t>, and D. </a:t>
            </a:r>
            <a:r>
              <a:rPr lang="en-US" dirty="0" err="1"/>
              <a:t>Ohmsen</a:t>
            </a:r>
            <a:r>
              <a:rPr lang="en-US" dirty="0"/>
              <a:t>. “Identifying and evaluating Chinese suppliers”: China sourcing practices of German manufacturing companies. </a:t>
            </a:r>
            <a:r>
              <a:rPr lang="en-US" dirty="0" err="1"/>
              <a:t>Practix</a:t>
            </a:r>
            <a:r>
              <a:rPr lang="en-US" dirty="0"/>
              <a:t>, 9:1–8, (2006).</a:t>
            </a:r>
          </a:p>
          <a:p>
            <a:endParaRPr lang="en-IN" dirty="0"/>
          </a:p>
          <a:p>
            <a:r>
              <a:rPr lang="en-US" dirty="0"/>
              <a:t>[2]. L.M. </a:t>
            </a:r>
            <a:r>
              <a:rPr lang="en-US" dirty="0" err="1"/>
              <a:t>Ellram</a:t>
            </a:r>
            <a:r>
              <a:rPr lang="en-US" dirty="0"/>
              <a:t>. “Total cost </a:t>
            </a:r>
            <a:r>
              <a:rPr lang="en-US" dirty="0" err="1"/>
              <a:t>modelling</a:t>
            </a:r>
            <a:r>
              <a:rPr lang="en-US" dirty="0"/>
              <a:t> in purchasing”. (1994). Centre for Advanced Purchasing Studies</a:t>
            </a:r>
          </a:p>
          <a:p>
            <a:endParaRPr lang="en-IN" dirty="0"/>
          </a:p>
          <a:p>
            <a:r>
              <a:rPr lang="en-US" dirty="0"/>
              <a:t>[3]. Arthur L. Corbin. Corbin on Contracts. Matthew Bender &amp; Company, Inc., (2007)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US" dirty="0"/>
              <a:t>[4]. </a:t>
            </a:r>
            <a:r>
              <a:rPr lang="en-US" dirty="0" err="1"/>
              <a:t>Parmar</a:t>
            </a:r>
            <a:r>
              <a:rPr lang="en-US" dirty="0"/>
              <a:t> ,"Stock Market Prediction Using Machine Learning," </a:t>
            </a:r>
            <a:r>
              <a:rPr lang="en-US" i="1" dirty="0"/>
              <a:t>2018 First International Conference on Secure Cyber Computing and Communication (ICSCCC),</a:t>
            </a:r>
            <a:r>
              <a:rPr lang="en-US" dirty="0"/>
              <a:t> Jalandhar, India, 2018</a:t>
            </a:r>
          </a:p>
          <a:p>
            <a:endParaRPr lang="en-IN" dirty="0"/>
          </a:p>
          <a:p>
            <a:r>
              <a:rPr lang="en-US" dirty="0"/>
              <a:t>[5]. S. M. </a:t>
            </a:r>
            <a:r>
              <a:rPr lang="en-US" dirty="0" err="1"/>
              <a:t>Idrees</a:t>
            </a:r>
            <a:r>
              <a:rPr lang="en-US" dirty="0"/>
              <a:t>, M. A. </a:t>
            </a:r>
            <a:r>
              <a:rPr lang="en-US" dirty="0" err="1"/>
              <a:t>Alam</a:t>
            </a:r>
            <a:r>
              <a:rPr lang="en-US" dirty="0"/>
              <a:t> and P. </a:t>
            </a:r>
            <a:r>
              <a:rPr lang="en-US" dirty="0" err="1"/>
              <a:t>Agarwal</a:t>
            </a:r>
            <a:r>
              <a:rPr lang="en-US" dirty="0"/>
              <a:t>, "A Prediction Approach for Stock Market Volatility Based on Time Series Data", 2019</a:t>
            </a:r>
          </a:p>
          <a:p>
            <a:endParaRPr lang="en-IN" dirty="0"/>
          </a:p>
          <a:p>
            <a:r>
              <a:rPr lang="en-US" dirty="0"/>
              <a:t>[6]. N. Yang, X. Jin, T. Su and J. Kong, "Multisource Data Analysis for Stock Prediction," </a:t>
            </a:r>
            <a:r>
              <a:rPr lang="en-US" i="1" dirty="0"/>
              <a:t>2018 10th International Conference on </a:t>
            </a:r>
            <a:r>
              <a:rPr lang="en-US" i="1" dirty="0" err="1"/>
              <a:t>Modelling</a:t>
            </a:r>
            <a:r>
              <a:rPr lang="en-US" i="1" dirty="0"/>
              <a:t>, Identification and Control (ICMIC),</a:t>
            </a:r>
            <a:r>
              <a:rPr lang="en-US" dirty="0"/>
              <a:t> Guiyang, 2018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References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284049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-347" t="8307" r="-1940" b="5847"/>
          <a:stretch/>
        </p:blipFill>
        <p:spPr bwMode="auto">
          <a:xfrm>
            <a:off x="2699792" y="620688"/>
            <a:ext cx="5256584" cy="2628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t="8616" r="1695" b="4616"/>
          <a:stretch/>
        </p:blipFill>
        <p:spPr bwMode="auto">
          <a:xfrm>
            <a:off x="2622984" y="3726160"/>
            <a:ext cx="5410200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535" y="231031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Screenshots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3383984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1.  Login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0593" y="6412210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2.  Signup page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557" t="8000" r="2212" b="7384"/>
          <a:stretch/>
        </p:blipFill>
        <p:spPr bwMode="auto">
          <a:xfrm>
            <a:off x="107504" y="1124744"/>
            <a:ext cx="8928992" cy="432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5761642"/>
            <a:ext cx="4961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/>
              <a:t>Figure 3. Vendor Prediction page for a good choice </a:t>
            </a:r>
          </a:p>
        </p:txBody>
      </p:sp>
    </p:spTree>
    <p:extLst>
      <p:ext uri="{BB962C8B-B14F-4D97-AF65-F5344CB8AC3E}">
        <p14:creationId xmlns:p14="http://schemas.microsoft.com/office/powerpoint/2010/main" val="424328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4451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423" t="7692" r="3423" b="5847"/>
          <a:stretch/>
        </p:blipFill>
        <p:spPr bwMode="auto">
          <a:xfrm>
            <a:off x="107504" y="836712"/>
            <a:ext cx="8892480" cy="42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7704" y="5278606"/>
            <a:ext cx="6246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Figure 4. Vendor Prediction page for not a good choice </a:t>
            </a:r>
          </a:p>
        </p:txBody>
      </p:sp>
    </p:spTree>
    <p:extLst>
      <p:ext uri="{BB962C8B-B14F-4D97-AF65-F5344CB8AC3E}">
        <p14:creationId xmlns:p14="http://schemas.microsoft.com/office/powerpoint/2010/main" val="159814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5240" y="6527202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 descr="C:\Users\HP\AppData\Local\Temp\Screenshot (18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6" b="3803"/>
          <a:stretch/>
        </p:blipFill>
        <p:spPr bwMode="auto">
          <a:xfrm>
            <a:off x="107504" y="1124744"/>
            <a:ext cx="8928992" cy="42484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55172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Figure 5. Page displaying the top performers</a:t>
            </a:r>
          </a:p>
        </p:txBody>
      </p:sp>
    </p:spTree>
    <p:extLst>
      <p:ext uri="{BB962C8B-B14F-4D97-AF65-F5344CB8AC3E}">
        <p14:creationId xmlns:p14="http://schemas.microsoft.com/office/powerpoint/2010/main" val="278518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85339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  <p:pic>
        <p:nvPicPr>
          <p:cNvPr id="3" name="Picture 2" descr="C:\Users\HP\AppData\Local\Temp\Screenshot (23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3356"/>
          <a:stretch/>
        </p:blipFill>
        <p:spPr bwMode="auto">
          <a:xfrm>
            <a:off x="107504" y="1124744"/>
            <a:ext cx="8928992" cy="42484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551723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/>
              <a:t>Figure 6.</a:t>
            </a:r>
            <a:r>
              <a:rPr lang="zh-CN" altLang="en-US" b="1"/>
              <a:t> </a:t>
            </a:r>
            <a:r>
              <a:rPr lang="en-US" altLang="zh-CN" b="1"/>
              <a:t>Suggest</a:t>
            </a:r>
            <a:r>
              <a:rPr lang="zh-CN" altLang="en-US" b="1"/>
              <a:t> </a:t>
            </a:r>
            <a:r>
              <a:rPr lang="en-US" altLang="zh-CN" b="1"/>
              <a:t>supplier</a:t>
            </a:r>
            <a:r>
              <a:rPr lang="zh-CN" altLang="en-US" b="1"/>
              <a:t> </a:t>
            </a:r>
            <a:r>
              <a:rPr lang="en-US" altLang="zh-CN" b="1"/>
              <a:t>to</a:t>
            </a:r>
            <a:r>
              <a:rPr lang="zh-CN" altLang="en-US" b="1"/>
              <a:t> </a:t>
            </a:r>
            <a:r>
              <a:rPr lang="en-US" altLang="zh-CN" b="1"/>
              <a:t>the</a:t>
            </a:r>
            <a:r>
              <a:rPr lang="zh-CN" altLang="en-US" b="1"/>
              <a:t> </a:t>
            </a:r>
            <a:r>
              <a:rPr lang="en-US" altLang="zh-CN" b="1"/>
              <a:t>product.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23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41538"/>
            <a:ext cx="828092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Problem Statement :  </a:t>
            </a:r>
          </a:p>
          <a:p>
            <a:endParaRPr lang="en-IN" sz="2800" dirty="0"/>
          </a:p>
          <a:p>
            <a:r>
              <a:rPr lang="en-IN" dirty="0"/>
              <a:t>The aim of the application is to choose an accurate vendor for some particularly specified product.</a:t>
            </a:r>
          </a:p>
          <a:p>
            <a:endParaRPr lang="en-IN" dirty="0"/>
          </a:p>
          <a:p>
            <a:r>
              <a:rPr lang="en-IN" dirty="0"/>
              <a:t>The growth of any organization depends on the profit gained on the  product and this profit is gained only if the best vendors are chosen.</a:t>
            </a:r>
          </a:p>
          <a:p>
            <a:endParaRPr lang="en-IN" dirty="0"/>
          </a:p>
          <a:p>
            <a:r>
              <a:rPr lang="en-IN" dirty="0"/>
              <a:t>If there is no on time delivery of product from the vendor or if there is supply damages and if the purchase price of the product is expensive then there occurs a huge loss to the organization.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22096" y="6495499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6924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7992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  <p:pic>
        <p:nvPicPr>
          <p:cNvPr id="3" name="Picture 2" descr="C:\Users\HP\AppData\Local\Temp\Screenshot (30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2" r="1827" b="5369"/>
          <a:stretch/>
        </p:blipFill>
        <p:spPr bwMode="auto">
          <a:xfrm>
            <a:off x="179512" y="1124744"/>
            <a:ext cx="8784976" cy="4176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2536" y="5480046"/>
            <a:ext cx="9649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Figure 7. Statistical analysis </a:t>
            </a:r>
            <a:r>
              <a:rPr lang="en-IN" b="1"/>
              <a:t>of the</a:t>
            </a:r>
            <a:r>
              <a:rPr lang="zh-CN" altLang="en-US" b="1"/>
              <a:t> </a:t>
            </a:r>
            <a:r>
              <a:rPr lang="en-US" altLang="zh-CN" b="1"/>
              <a:t>stock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quantity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date,sales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date,profit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date</a:t>
            </a:r>
            <a:r>
              <a:rPr lang="zh-CN" altLang="en-US" b="1"/>
              <a:t> </a:t>
            </a:r>
            <a:r>
              <a:rPr lang="en-US" altLang="zh-CN" b="1"/>
              <a:t>and</a:t>
            </a:r>
            <a:r>
              <a:rPr lang="zh-CN" altLang="en-US" b="1"/>
              <a:t> </a:t>
            </a:r>
            <a:r>
              <a:rPr lang="en-US" altLang="zh-CN" b="1"/>
              <a:t>profit</a:t>
            </a:r>
            <a:r>
              <a:rPr lang="zh-CN" altLang="en-US" b="1"/>
              <a:t> </a:t>
            </a:r>
            <a:r>
              <a:rPr lang="en-US" altLang="zh-CN" b="1"/>
              <a:t>by</a:t>
            </a:r>
            <a:r>
              <a:rPr lang="zh-CN" altLang="en-US" b="1"/>
              <a:t> </a:t>
            </a:r>
            <a:r>
              <a:rPr lang="en-US" altLang="zh-CN" b="1"/>
              <a:t>category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686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872" y="2001029"/>
            <a:ext cx="7956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Stock Management, Profit and Loss prediction application  makes use of  machine learning algorithms to predict the good vendors.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Algorithms such as SVM (Support vector machine) and </a:t>
            </a:r>
            <a:r>
              <a:rPr lang="en-IN" dirty="0" err="1"/>
              <a:t>SKfuzzy</a:t>
            </a:r>
            <a:r>
              <a:rPr lang="en-IN" dirty="0"/>
              <a:t> is used in the application. Interface takes the user inputs such as product id ,quantity, supplier id, tax, price.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Finally, SVM it is going to predict whether we need to go with that vendor or not.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SKfuzzy</a:t>
            </a:r>
            <a:r>
              <a:rPr lang="en-IN" dirty="0"/>
              <a:t> algorithm is an approach to predict the comparison between the vendors within the stock.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 is based on the above parameters and the profits percentage for that supplier is calculated. The products yielding profit is shown in category </a:t>
            </a:r>
            <a:r>
              <a:rPr lang="en-US" dirty="0"/>
              <a:t>by applying statistical analysis.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39996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70246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Hardware Requirements </a:t>
            </a:r>
          </a:p>
          <a:p>
            <a:endParaRPr lang="en-IN" sz="2400" dirty="0"/>
          </a:p>
          <a:p>
            <a:r>
              <a:rPr lang="en-US" dirty="0"/>
              <a:t>Laptop/Personal Computer</a:t>
            </a:r>
          </a:p>
          <a:p>
            <a:endParaRPr lang="en-IN" b="1" i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Processor				: Intel Core i3-3110M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IN" b="1" i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RAM					: 4GB or above</a:t>
            </a:r>
          </a:p>
          <a:p>
            <a:pPr lvl="0"/>
            <a:endParaRPr lang="en-US" b="1" i="1" dirty="0"/>
          </a:p>
          <a:p>
            <a:pPr lvl="0"/>
            <a:r>
              <a:rPr lang="en-US" sz="2400" b="1" dirty="0"/>
              <a:t>Software Requirements</a:t>
            </a:r>
          </a:p>
          <a:p>
            <a:pPr lvl="0"/>
            <a:endParaRPr lang="en-US" sz="2400" b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Operating System			: Windows 7 or above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b="1" i="1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Web Interface (Frontend)		: HTML &amp; CSS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Programming Language		: Python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I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Cross platform web server		: Flask</a:t>
            </a:r>
          </a:p>
          <a:p>
            <a:pPr lvl="0"/>
            <a:endParaRPr lang="en-IN" sz="2400" b="1" dirty="0"/>
          </a:p>
          <a:p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9993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494" t="20185" r="25282" b="10669"/>
          <a:stretch/>
        </p:blipFill>
        <p:spPr bwMode="auto">
          <a:xfrm>
            <a:off x="827584" y="2193416"/>
            <a:ext cx="7488832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7504" y="65969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4292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052734"/>
            <a:ext cx="83861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u="sng" dirty="0"/>
              <a:t>Signup page to the new application user</a:t>
            </a:r>
          </a:p>
          <a:p>
            <a:endParaRPr lang="en-IN" dirty="0"/>
          </a:p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Name,Email</a:t>
            </a:r>
            <a:r>
              <a:rPr lang="en-US" dirty="0"/>
              <a:t>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(Length of password &gt; 4)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Signup()</a:t>
            </a:r>
            <a:endParaRPr lang="en-IN" dirty="0"/>
          </a:p>
          <a:p>
            <a:r>
              <a:rPr lang="en-US" dirty="0"/>
              <a:t>		Display “Registration Successful”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Display “Authentication failed. The given password is invalid”. [Password should be at least 6 characters.]”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	</a:t>
            </a:r>
            <a:endParaRPr lang="en-IN" dirty="0"/>
          </a:p>
          <a:p>
            <a:r>
              <a:rPr lang="en-US" dirty="0"/>
              <a:t>	Display “Enter all the details”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1663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052736"/>
            <a:ext cx="60304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(Name and Password)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(Name and Password is valid)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</a:t>
            </a:r>
            <a:endParaRPr lang="en-IN" dirty="0"/>
          </a:p>
          <a:p>
            <a:r>
              <a:rPr lang="en-US" dirty="0"/>
              <a:t>	Login()</a:t>
            </a:r>
            <a:endParaRPr lang="en-IN" dirty="0"/>
          </a:p>
          <a:p>
            <a:r>
              <a:rPr lang="en-US" dirty="0"/>
              <a:t>		Display “Login Successful”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		Display “Authentication Failed”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</a:t>
            </a:r>
            <a:endParaRPr lang="en-IN" dirty="0"/>
          </a:p>
          <a:p>
            <a:r>
              <a:rPr lang="en-US" b="1" dirty="0"/>
              <a:t>	</a:t>
            </a:r>
            <a:r>
              <a:rPr lang="en-US" dirty="0"/>
              <a:t>Display “Enter all the required details”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72090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2. </a:t>
            </a:r>
            <a:r>
              <a:rPr lang="en-IN" sz="2000" u="sng" dirty="0"/>
              <a:t>Login page to the Application user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50193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92696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3. Prediction page to predict the vendor for a product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141277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Begin</a:t>
            </a:r>
          </a:p>
          <a:p>
            <a:endParaRPr lang="en-IN" dirty="0"/>
          </a:p>
          <a:p>
            <a:r>
              <a:rPr lang="en-US" b="1" dirty="0"/>
              <a:t>If </a:t>
            </a:r>
            <a:r>
              <a:rPr lang="en-US" dirty="0"/>
              <a:t>( </a:t>
            </a:r>
            <a:r>
              <a:rPr lang="en-US" dirty="0" err="1"/>
              <a:t>Product_id</a:t>
            </a:r>
            <a:r>
              <a:rPr lang="en-US" dirty="0"/>
              <a:t>, Quantity, Price , </a:t>
            </a:r>
            <a:r>
              <a:rPr lang="en-US" dirty="0" err="1"/>
              <a:t>Supplier_id</a:t>
            </a:r>
            <a:r>
              <a:rPr lang="en-US" dirty="0"/>
              <a:t> ,Tax ) </a:t>
            </a:r>
            <a:r>
              <a:rPr lang="en-US" b="1" dirty="0"/>
              <a:t>Then</a:t>
            </a:r>
            <a:endParaRPr lang="en-IN" dirty="0"/>
          </a:p>
          <a:p>
            <a:r>
              <a:rPr lang="en-US" b="1" dirty="0"/>
              <a:t>	Predict</a:t>
            </a:r>
            <a:r>
              <a:rPr lang="en-US" dirty="0"/>
              <a:t>() [prediction based on profit from that vendor]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(The products yields profit with that vendor)</a:t>
            </a:r>
            <a:r>
              <a:rPr lang="en-US" b="1" dirty="0"/>
              <a:t> Then</a:t>
            </a:r>
            <a:endParaRPr lang="en-IN" dirty="0"/>
          </a:p>
          <a:p>
            <a:r>
              <a:rPr lang="en-US" dirty="0"/>
              <a:t>		Display “good choice”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/>
              <a:t>Else</a:t>
            </a:r>
            <a:endParaRPr lang="en-IN" dirty="0"/>
          </a:p>
          <a:p>
            <a:r>
              <a:rPr lang="en-US" dirty="0"/>
              <a:t>		Display “not good choice and take up alternative measures”</a:t>
            </a:r>
            <a:endParaRPr lang="en-IN" dirty="0"/>
          </a:p>
          <a:p>
            <a:r>
              <a:rPr lang="en-US" dirty="0"/>
              <a:t>	</a:t>
            </a:r>
            <a:r>
              <a:rPr lang="en-US" b="1" dirty="0" err="1"/>
              <a:t>EndIf</a:t>
            </a:r>
            <a:endParaRPr lang="en-IN" dirty="0"/>
          </a:p>
          <a:p>
            <a:r>
              <a:rPr lang="en-US" b="1" dirty="0"/>
              <a:t>Else</a:t>
            </a:r>
            <a:endParaRPr lang="en-IN" dirty="0"/>
          </a:p>
          <a:p>
            <a:r>
              <a:rPr lang="en-US" b="1" dirty="0"/>
              <a:t>	</a:t>
            </a:r>
            <a:r>
              <a:rPr lang="en-US" dirty="0"/>
              <a:t>Display “Enter all the required fields”</a:t>
            </a:r>
            <a:endParaRPr lang="en-IN" dirty="0"/>
          </a:p>
          <a:p>
            <a:r>
              <a:rPr lang="en-US" b="1" dirty="0" err="1"/>
              <a:t>EndIf</a:t>
            </a:r>
            <a:endParaRPr lang="en-US" b="1" dirty="0"/>
          </a:p>
          <a:p>
            <a:endParaRPr lang="en-IN" dirty="0"/>
          </a:p>
          <a:p>
            <a:r>
              <a:rPr lang="en-US" b="1" dirty="0"/>
              <a:t>End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8891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997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Test cases 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78895"/>
              </p:ext>
            </p:extLst>
          </p:nvPr>
        </p:nvGraphicFramePr>
        <p:xfrm>
          <a:off x="706308" y="1700808"/>
          <a:ext cx="806489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SI.No</a:t>
                      </a:r>
                      <a:endParaRPr lang="en-IN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Test Cases</a:t>
                      </a:r>
                      <a:endParaRPr lang="en-IN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Expected output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Observed output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</a:t>
                      </a:r>
                      <a:endParaRPr lang="en-IN" sz="14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</a:t>
                      </a:r>
                      <a:r>
                        <a:rPr lang="en-IN" sz="14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Name,Email</a:t>
                      </a: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Password entered is correct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Home page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Home page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name is not entered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Name”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Name”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email is not entered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email”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Email”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Password is not entered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“Enter password”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“Enter password”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8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When password is less than 4 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Calibri"/>
                          <a:cs typeface="Times New Roman"/>
                        </a:rPr>
                        <a:t>Display “Minimum 4 characters required”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“Minimum 4 characters required” is displayed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8984" y="1202452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Table 1: Test case for Signup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216" y="620688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Signup page for the New application user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684584" y="6597352"/>
            <a:ext cx="2895600" cy="365125"/>
          </a:xfrm>
        </p:spPr>
        <p:txBody>
          <a:bodyPr/>
          <a:lstStyle/>
          <a:p>
            <a:r>
              <a:rPr lang="en-IN" dirty="0"/>
              <a:t>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29565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2818</TotalTime>
  <Words>1439</Words>
  <Application>Microsoft Macintosh PowerPoint</Application>
  <PresentationFormat>On-screen Show (4:3)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Calibri</vt:lpstr>
      <vt:lpstr>Wingdings</vt:lpstr>
      <vt:lpstr>Hardcover</vt:lpstr>
      <vt:lpstr>    Stock Management,Profit &amp; Loss            prediction            </vt:lpstr>
      <vt:lpstr>PowerPoint Presentation</vt:lpstr>
      <vt:lpstr>Introduction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Management,Profit &amp; Loss    prediction  Project guide:         Project Coordinator: Ms Eden Jesleen Sequeira        Ms Lavina Jean D’silva Assistant Professor, CSE                   Assistant Professor, CSE</dc:title>
  <dc:creator>HP</dc:creator>
  <cp:lastModifiedBy>Manoja Krishna Damale</cp:lastModifiedBy>
  <cp:revision>57</cp:revision>
  <dcterms:created xsi:type="dcterms:W3CDTF">2020-05-29T05:33:03Z</dcterms:created>
  <dcterms:modified xsi:type="dcterms:W3CDTF">2024-03-17T20:39:43Z</dcterms:modified>
</cp:coreProperties>
</file>