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2" r:id="rId4"/>
    <p:sldId id="257" r:id="rId5"/>
    <p:sldId id="270" r:id="rId6"/>
    <p:sldId id="271" r:id="rId7"/>
    <p:sldId id="258" r:id="rId8"/>
    <p:sldId id="273" r:id="rId9"/>
    <p:sldId id="274" r:id="rId10"/>
    <p:sldId id="275" r:id="rId11"/>
    <p:sldId id="276" r:id="rId12"/>
    <p:sldId id="259" r:id="rId13"/>
    <p:sldId id="261" r:id="rId14"/>
    <p:sldId id="262" r:id="rId15"/>
    <p:sldId id="277" r:id="rId16"/>
    <p:sldId id="278" r:id="rId17"/>
    <p:sldId id="279" r:id="rId18"/>
    <p:sldId id="280" r:id="rId19"/>
    <p:sldId id="263" r:id="rId20"/>
    <p:sldId id="269" r:id="rId21"/>
    <p:sldId id="264" r:id="rId22"/>
    <p:sldId id="265" r:id="rId23"/>
    <p:sldId id="281" r:id="rId24"/>
    <p:sldId id="282" r:id="rId25"/>
    <p:sldId id="283" r:id="rId26"/>
    <p:sldId id="284" r:id="rId27"/>
    <p:sldId id="266" r:id="rId28"/>
    <p:sldId id="268" r:id="rId29"/>
    <p:sldId id="285" r:id="rId30"/>
    <p:sldId id="286" r:id="rId31"/>
    <p:sldId id="267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BB0A9-CF4B-48B6-AA40-73EB74C55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B8B0D2-445C-4B90-AC6E-FECB089BA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50786C-D193-4F3D-A5B0-FFB65D34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282C-EC8F-4718-906A-B915DADFEEF8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1C5F9E-CD5E-49F0-BF26-58668C4F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73D90C-0DFA-4F53-A3BD-8C76B408A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1C5A-30D2-4D5B-963A-528AC236C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94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BE6D5-757B-4092-BB0F-06DBCB15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DCD52B-4A2C-4189-ABE9-C535BFF97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C808FC-7327-43BA-B8E5-E66C352E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282C-EC8F-4718-906A-B915DADFEEF8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5D4DD5-398E-4F2A-B76D-82E6B4F8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EF2A3E-FDAC-477D-9A28-DAC448C0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1C5A-30D2-4D5B-963A-528AC236C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39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406717B-EEA4-4DB8-AB77-E6AA245BB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35529F-6913-48EA-BA0B-1F35C0FFE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A20DAF-9C18-419F-ACEA-3532A2747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282C-EC8F-4718-906A-B915DADFEEF8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C8CD75-3F0C-45B6-B8E3-8787667B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742D3B-9407-44BE-8441-F58C2E49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1C5A-30D2-4D5B-963A-528AC236C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03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E90EA-B55C-4854-9917-533277C9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6F0ADB-976E-49DD-973F-F4B8A2100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FC5A3C-45B1-4E18-89F8-1FF1C532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282C-EC8F-4718-906A-B915DADFEEF8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70D36B-B6F6-4A13-B88F-CBA88446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8E6CFE-7BE1-449D-B7B9-9D1B2D22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1C5A-30D2-4D5B-963A-528AC236C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37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17DAE-C3A5-4221-BF78-24FD651F0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7F42CD-F8A3-486A-8E74-85B7909EC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87EC3E-1C74-434B-B104-9511EBD2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282C-EC8F-4718-906A-B915DADFEEF8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149416-E22D-4065-A924-9EEE68E2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465980-A8AD-4FEB-8D5E-54B2A027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1C5A-30D2-4D5B-963A-528AC236C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40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738B05-09F9-4067-B70B-6897E94C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2D2C71-0AAF-4D76-83B2-036689577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8C036C-FA16-4FE9-9BE3-C8EA3EE0F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C0FBE6-FA09-4832-9891-F4E40B17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282C-EC8F-4718-906A-B915DADFEEF8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F6E482-E587-42DB-9D77-53DE19EA3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3D724C-EC80-4C94-AA5C-82124BB1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1C5A-30D2-4D5B-963A-528AC236C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39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AF74ED-8063-48B6-AA9D-BEEBDCD63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766F8C-5011-431B-887C-1355B45FD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1412B1-8580-4E35-BC3C-07E5375B3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2BE20C3-8A48-4B0E-AA25-143A69F13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F9D24D-9838-4B4D-BDAE-3C843AECF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4BF07BF-B14B-4369-A972-4002F21B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282C-EC8F-4718-906A-B915DADFEEF8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CB534B-865C-4A64-AAE5-F0D10F0B0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8AA0AD2-E73B-472C-AE7C-325EC23F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1C5A-30D2-4D5B-963A-528AC236C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45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F0523-8721-4A38-8040-0B4BDEDE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F3B0288-DB20-4563-8F89-D13F198F6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282C-EC8F-4718-906A-B915DADFEEF8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FAD7EEA-5669-487F-8E43-F6083043D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BCCD58-1C77-492C-B967-C5AED006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1C5A-30D2-4D5B-963A-528AC236C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90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9241ED5-BDE5-4703-B01F-69EE4B98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282C-EC8F-4718-906A-B915DADFEEF8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7F39BB3-03EB-4E3D-9D22-59EFF24B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42907E-04A4-4AF4-BF43-67F93A55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1C5A-30D2-4D5B-963A-528AC236C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77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B351E-2C3C-4AA4-A0DE-BC34D57F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B08284-A218-4D13-A2A8-8D9B44FB4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632F24-0BB2-47AC-BAA2-8844D8A06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B96FFE-CA84-486D-92A6-E07A8EC4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282C-EC8F-4718-906A-B915DADFEEF8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82FF2A-8962-4B24-AE94-D6E4DA501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8750AA-73FB-4FF0-A5C4-EC32E786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1C5A-30D2-4D5B-963A-528AC236C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64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16FDA0-5061-4ED6-A6B0-43E84B00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AD8A676-271E-47FA-83A6-3265E015A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4381274-B2F0-4D93-B711-5006F08F4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84321D-24BE-45F8-A9E3-CD024807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282C-EC8F-4718-906A-B915DADFEEF8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DB6B4A-CA85-4D5B-B2EA-7E4B41BE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160676-E47A-4E63-B389-CED01374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1C5A-30D2-4D5B-963A-528AC236C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35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F641E8-748D-46F8-8858-90960983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4AC494-C4CC-4768-A8CB-C310166D2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C6156D-5963-4F86-8AC3-DC5B16119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3282C-EC8F-4718-906A-B915DADFEEF8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DB099D-52E8-43AD-BFD6-6CEE95453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4E535D-F4DC-4E12-B6EE-3BCD50773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E1C5A-30D2-4D5B-963A-528AC236C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63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E2A13D-E07A-470F-9017-1E188527A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167" y="275675"/>
            <a:ext cx="9529665" cy="1520890"/>
          </a:xfrm>
        </p:spPr>
        <p:txBody>
          <a:bodyPr>
            <a:normAutofit/>
          </a:bodyPr>
          <a:lstStyle/>
          <a:p>
            <a:r>
              <a:rPr lang="ru-RU" dirty="0"/>
              <a:t>Рекурсивные алгоритмы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D72730-0C1E-47E0-B5E7-76067A921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2751" y="6373230"/>
            <a:ext cx="4099249" cy="484770"/>
          </a:xfrm>
        </p:spPr>
        <p:txBody>
          <a:bodyPr/>
          <a:lstStyle/>
          <a:p>
            <a:r>
              <a:rPr lang="ru-RU" dirty="0"/>
              <a:t>Мячин Данил, ВШЭ ФКН ПМИ</a:t>
            </a:r>
          </a:p>
        </p:txBody>
      </p:sp>
    </p:spTree>
    <p:extLst>
      <p:ext uri="{BB962C8B-B14F-4D97-AF65-F5344CB8AC3E}">
        <p14:creationId xmlns:p14="http://schemas.microsoft.com/office/powerpoint/2010/main" val="3922388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240508-65E9-48B1-8485-491018DC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Можно сделать чуть умнее, но сначала докажем один факт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3943E-42E5-436D-A75B-189D120EF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2977"/>
          </a:xfrm>
        </p:spPr>
        <p:txBody>
          <a:bodyPr/>
          <a:lstStyle/>
          <a:p>
            <a:r>
              <a:rPr lang="ru-RU" dirty="0"/>
              <a:t>Если число </a:t>
            </a:r>
            <a:r>
              <a:rPr lang="en-US" dirty="0"/>
              <a:t>n </a:t>
            </a:r>
            <a:r>
              <a:rPr lang="ru-RU" dirty="0"/>
              <a:t>представимо в виде произведения </a:t>
            </a:r>
            <a:r>
              <a:rPr lang="en-US" dirty="0"/>
              <a:t>a * b, </a:t>
            </a:r>
            <a:r>
              <a:rPr lang="ru-RU" dirty="0"/>
              <a:t>то если </a:t>
            </a:r>
            <a:r>
              <a:rPr lang="en-US" dirty="0"/>
              <a:t>a &lt; b</a:t>
            </a:r>
            <a:r>
              <a:rPr lang="ru-RU" dirty="0"/>
              <a:t>, </a:t>
            </a:r>
            <a:endParaRPr lang="en-US" dirty="0"/>
          </a:p>
          <a:p>
            <a:r>
              <a:rPr lang="en-US" dirty="0"/>
              <a:t>a &lt;= sqrt(n)</a:t>
            </a:r>
          </a:p>
          <a:p>
            <a:r>
              <a:rPr lang="en-US" dirty="0"/>
              <a:t>b &gt;= sqrt(n)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30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240508-65E9-48B1-8485-491018DC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Можно сделать чуть умнее, но сначала докажем один факт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3943E-42E5-436D-A75B-189D120EF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2977"/>
          </a:xfrm>
        </p:spPr>
        <p:txBody>
          <a:bodyPr/>
          <a:lstStyle/>
          <a:p>
            <a:r>
              <a:rPr lang="ru-RU" dirty="0"/>
              <a:t>Если число </a:t>
            </a:r>
            <a:r>
              <a:rPr lang="en-US" dirty="0"/>
              <a:t>n </a:t>
            </a:r>
            <a:r>
              <a:rPr lang="ru-RU" dirty="0"/>
              <a:t>представимо в виде произведения </a:t>
            </a:r>
            <a:r>
              <a:rPr lang="en-US" dirty="0"/>
              <a:t>a * b, </a:t>
            </a:r>
            <a:r>
              <a:rPr lang="ru-RU" dirty="0"/>
              <a:t>то если </a:t>
            </a:r>
            <a:r>
              <a:rPr lang="en-US" dirty="0"/>
              <a:t>a &lt; b</a:t>
            </a:r>
            <a:r>
              <a:rPr lang="ru-RU" dirty="0"/>
              <a:t>, </a:t>
            </a:r>
            <a:endParaRPr lang="en-US" dirty="0"/>
          </a:p>
          <a:p>
            <a:r>
              <a:rPr lang="en-US" dirty="0"/>
              <a:t>a &lt;= sqrt(n)</a:t>
            </a:r>
          </a:p>
          <a:p>
            <a:r>
              <a:rPr lang="en-US" dirty="0"/>
              <a:t>b &gt;= sqrt(n) 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7B533-72B4-42E4-A658-A7F02A64533F}"/>
              </a:ext>
            </a:extLst>
          </p:cNvPr>
          <p:cNvSpPr txBox="1"/>
          <p:nvPr/>
        </p:nvSpPr>
        <p:spPr>
          <a:xfrm>
            <a:off x="3464652" y="5184396"/>
            <a:ext cx="451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Докажем?</a:t>
            </a:r>
          </a:p>
        </p:txBody>
      </p:sp>
    </p:spTree>
    <p:extLst>
      <p:ext uri="{BB962C8B-B14F-4D97-AF65-F5344CB8AC3E}">
        <p14:creationId xmlns:p14="http://schemas.microsoft.com/office/powerpoint/2010/main" val="138331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30696-DAE2-4752-B823-6A535B5AD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82F489-092E-4DF6-B6F0-E4BEF7521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Предположим, что </a:t>
            </a:r>
            <a:r>
              <a:rPr lang="en-US" dirty="0"/>
              <a:t>a &lt; sqrt(n)</a:t>
            </a:r>
          </a:p>
          <a:p>
            <a:r>
              <a:rPr lang="en-US" dirty="0"/>
              <a:t>sqrt(n) = n / sqrt(n)</a:t>
            </a:r>
          </a:p>
          <a:p>
            <a:r>
              <a:rPr lang="en-US" dirty="0"/>
              <a:t>b = n / a</a:t>
            </a:r>
          </a:p>
          <a:p>
            <a:r>
              <a:rPr lang="ru-RU" dirty="0"/>
              <a:t>Сравним </a:t>
            </a:r>
            <a:r>
              <a:rPr lang="en-US" dirty="0"/>
              <a:t>b  </a:t>
            </a:r>
            <a:r>
              <a:rPr lang="ru-RU" dirty="0"/>
              <a:t>и </a:t>
            </a:r>
            <a:r>
              <a:rPr lang="en-US" dirty="0"/>
              <a:t>sqrt(n)</a:t>
            </a:r>
          </a:p>
          <a:p>
            <a:r>
              <a:rPr lang="en-US" dirty="0"/>
              <a:t>b </a:t>
            </a:r>
            <a:r>
              <a:rPr lang="ru-RU" dirty="0"/>
              <a:t>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 n / a </a:t>
            </a:r>
            <a:r>
              <a:rPr lang="ru-RU" dirty="0"/>
              <a:t> </a:t>
            </a:r>
            <a:r>
              <a:rPr lang="en-US" dirty="0"/>
              <a:t>&gt; </a:t>
            </a:r>
            <a:r>
              <a:rPr lang="ru-RU" dirty="0"/>
              <a:t> </a:t>
            </a:r>
            <a:r>
              <a:rPr lang="en-US" dirty="0"/>
              <a:t>n / sqrt(n) </a:t>
            </a:r>
            <a:r>
              <a:rPr lang="ru-RU" dirty="0"/>
              <a:t>             (очевидно)</a:t>
            </a:r>
          </a:p>
        </p:txBody>
      </p:sp>
    </p:spTree>
    <p:extLst>
      <p:ext uri="{BB962C8B-B14F-4D97-AF65-F5344CB8AC3E}">
        <p14:creationId xmlns:p14="http://schemas.microsoft.com/office/powerpoint/2010/main" val="2908263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1CF72-67E1-4233-8B19-A0CF9614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Но все-таки вспомним основную тему занятия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532461-9996-4E0D-BC43-F1D8C6D75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712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B88EE-B414-4D63-B37F-C0C4FA32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 так, что же такое рекурсия?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F5FC7E-77A3-4BD0-AEEC-96E30824B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9164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B88EE-B414-4D63-B37F-C0C4FA32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 так, что же такое рекурсия?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F5FC7E-77A3-4BD0-AEEC-96E30824B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Рекурсия – когда функция вызывает саму же себя</a:t>
            </a:r>
          </a:p>
        </p:txBody>
      </p:sp>
    </p:spTree>
    <p:extLst>
      <p:ext uri="{BB962C8B-B14F-4D97-AF65-F5344CB8AC3E}">
        <p14:creationId xmlns:p14="http://schemas.microsoft.com/office/powerpoint/2010/main" val="1690546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B88EE-B414-4D63-B37F-C0C4FA32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 так, что же такое рекурсия?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F5FC7E-77A3-4BD0-AEEC-96E30824B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Рекурсия – когда функция вызывает саму же себя</a:t>
            </a:r>
          </a:p>
          <a:p>
            <a:r>
              <a:rPr lang="ru-RU" dirty="0"/>
              <a:t>Примером может послужить даже математическая функция – функция Фибоначчи</a:t>
            </a:r>
          </a:p>
        </p:txBody>
      </p:sp>
    </p:spTree>
    <p:extLst>
      <p:ext uri="{BB962C8B-B14F-4D97-AF65-F5344CB8AC3E}">
        <p14:creationId xmlns:p14="http://schemas.microsoft.com/office/powerpoint/2010/main" val="2842140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B88EE-B414-4D63-B37F-C0C4FA32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 так, что же такое рекурсия?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F5FC7E-77A3-4BD0-AEEC-96E30824B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Рекурсия – когда функция вызывает саму же себя</a:t>
            </a:r>
          </a:p>
          <a:p>
            <a:r>
              <a:rPr lang="ru-RU" dirty="0"/>
              <a:t>Примером может послужить даже математическая функция – функция Фибоначчи</a:t>
            </a:r>
          </a:p>
          <a:p>
            <a:r>
              <a:rPr lang="en-US" dirty="0"/>
              <a:t>F(n) = F(n - 1) + F(n - 2)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4729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B88EE-B414-4D63-B37F-C0C4FA32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 так, что же такое рекурсия?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F5FC7E-77A3-4BD0-AEEC-96E30824B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Рекурсия – когда функция вызывает саму же себя</a:t>
            </a:r>
          </a:p>
          <a:p>
            <a:r>
              <a:rPr lang="ru-RU" dirty="0"/>
              <a:t>Примером может послужить даже математическая функция – функция Фибоначчи</a:t>
            </a:r>
          </a:p>
          <a:p>
            <a:r>
              <a:rPr lang="en-US" dirty="0"/>
              <a:t>F(n) = F(n - 1) + F(n - 2)</a:t>
            </a:r>
            <a:endParaRPr lang="ru-RU" dirty="0"/>
          </a:p>
          <a:p>
            <a:r>
              <a:rPr lang="ru-RU" dirty="0"/>
              <a:t>Один пример, который может быть вам поможет :</a:t>
            </a:r>
          </a:p>
          <a:p>
            <a:pPr marL="0" indent="0">
              <a:buNone/>
            </a:pPr>
            <a:r>
              <a:rPr lang="ru-RU" dirty="0"/>
              <a:t>	У попа была собака, он её любил, она съел кусок мяса, он её убил, в землю закопал, и надпись написал о том, что у попа была собака…..</a:t>
            </a:r>
          </a:p>
        </p:txBody>
      </p:sp>
    </p:spTree>
    <p:extLst>
      <p:ext uri="{BB962C8B-B14F-4D97-AF65-F5344CB8AC3E}">
        <p14:creationId xmlns:p14="http://schemas.microsoft.com/office/powerpoint/2010/main" val="2363794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07C235-2F77-40E4-8202-57FA7AD1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Давайте может напишем свою рекурсивную функцию?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12BB52-919F-4006-B92F-995A9FB77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545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BA46C-EB66-401B-BAE0-1A036420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Но перед этим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9239D-CCC3-4CBD-8048-95F695C39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675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C46E6-7B6A-47B0-8B33-4660587D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Это может очень глупо, но давайте попробуем реализовать факториал рекурсивно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A394F7-FAEC-4DB0-8B10-D1D7DD64D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083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98290-B582-46FF-9031-6A8E36ED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Давайте подумаем над тем, как мы можем перебирать перестановки какие-либо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1FCB1A-0014-4959-AC6F-64AEB67E4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897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30DE8-3AF6-46C2-83B6-8527ECAF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А теперь факт, который вас может шокировать: мы умеем возводить в степень за логарифм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CDEEDA-E89C-4694-9A95-F5FAF6B4C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8233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30DE8-3AF6-46C2-83B6-8527ECAF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А теперь факт, который вас может шокировать: мы умеем возводить в степень за логарифм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CDEEDA-E89C-4694-9A95-F5FAF6B4C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Раньше мы могли возвести число </a:t>
            </a:r>
            <a:r>
              <a:rPr lang="en-US" dirty="0"/>
              <a:t>k </a:t>
            </a:r>
            <a:r>
              <a:rPr lang="ru-RU" dirty="0"/>
              <a:t>в степень </a:t>
            </a:r>
            <a:r>
              <a:rPr lang="en-US" dirty="0"/>
              <a:t>n </a:t>
            </a:r>
            <a:r>
              <a:rPr lang="ru-RU" dirty="0"/>
              <a:t>за </a:t>
            </a:r>
            <a:r>
              <a:rPr lang="en-US" dirty="0"/>
              <a:t>n </a:t>
            </a:r>
            <a:r>
              <a:rPr lang="ru-RU" dirty="0"/>
              <a:t>операций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61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30DE8-3AF6-46C2-83B6-8527ECAF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А теперь факт, который вас может шокировать: мы умеем возводить в степень за логарифм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CDEEDA-E89C-4694-9A95-F5FAF6B4C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Раньше мы могли возвести число </a:t>
            </a:r>
            <a:r>
              <a:rPr lang="en-US" dirty="0"/>
              <a:t>k </a:t>
            </a:r>
            <a:r>
              <a:rPr lang="ru-RU" dirty="0"/>
              <a:t>в степень </a:t>
            </a:r>
            <a:r>
              <a:rPr lang="en-US" dirty="0"/>
              <a:t>n </a:t>
            </a:r>
            <a:r>
              <a:rPr lang="ru-RU" dirty="0"/>
              <a:t>за </a:t>
            </a:r>
            <a:r>
              <a:rPr lang="en-US" dirty="0"/>
              <a:t>n </a:t>
            </a:r>
            <a:r>
              <a:rPr lang="ru-RU" dirty="0"/>
              <a:t>операций</a:t>
            </a:r>
            <a:endParaRPr lang="en-US" dirty="0"/>
          </a:p>
          <a:p>
            <a:r>
              <a:rPr lang="en-US" dirty="0"/>
              <a:t>(k * k * k * …. * k)</a:t>
            </a:r>
          </a:p>
        </p:txBody>
      </p:sp>
    </p:spTree>
    <p:extLst>
      <p:ext uri="{BB962C8B-B14F-4D97-AF65-F5344CB8AC3E}">
        <p14:creationId xmlns:p14="http://schemas.microsoft.com/office/powerpoint/2010/main" val="2067998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30DE8-3AF6-46C2-83B6-8527ECAF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А теперь факт, который вас может шокировать: мы умеем возводить в степень за логарифм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CDEEDA-E89C-4694-9A95-F5FAF6B4C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Раньше мы могли возвести число </a:t>
            </a:r>
            <a:r>
              <a:rPr lang="en-US" dirty="0"/>
              <a:t>k </a:t>
            </a:r>
            <a:r>
              <a:rPr lang="ru-RU" dirty="0"/>
              <a:t>в степень </a:t>
            </a:r>
            <a:r>
              <a:rPr lang="en-US" dirty="0"/>
              <a:t>n </a:t>
            </a:r>
            <a:r>
              <a:rPr lang="ru-RU" dirty="0"/>
              <a:t>за </a:t>
            </a:r>
            <a:r>
              <a:rPr lang="en-US" dirty="0"/>
              <a:t>n </a:t>
            </a:r>
            <a:r>
              <a:rPr lang="ru-RU" dirty="0"/>
              <a:t>операций</a:t>
            </a:r>
            <a:endParaRPr lang="en-US" dirty="0"/>
          </a:p>
          <a:p>
            <a:r>
              <a:rPr lang="en-US" dirty="0"/>
              <a:t>(k * k * k * …. * k)</a:t>
            </a:r>
          </a:p>
          <a:p>
            <a:r>
              <a:rPr lang="ru-RU" dirty="0"/>
              <a:t>Давайте же теперь научимся делать это быстрее</a:t>
            </a:r>
          </a:p>
        </p:txBody>
      </p:sp>
    </p:spTree>
    <p:extLst>
      <p:ext uri="{BB962C8B-B14F-4D97-AF65-F5344CB8AC3E}">
        <p14:creationId xmlns:p14="http://schemas.microsoft.com/office/powerpoint/2010/main" val="318036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30DE8-3AF6-46C2-83B6-8527ECAF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А теперь факт, который вас может шокировать: мы умеем возводить в степень за логарифм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CDEEDA-E89C-4694-9A95-F5FAF6B4C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Раньше мы могли возвести число </a:t>
            </a:r>
            <a:r>
              <a:rPr lang="en-US" dirty="0"/>
              <a:t>k </a:t>
            </a:r>
            <a:r>
              <a:rPr lang="ru-RU" dirty="0"/>
              <a:t>в степень </a:t>
            </a:r>
            <a:r>
              <a:rPr lang="en-US" dirty="0"/>
              <a:t>n </a:t>
            </a:r>
            <a:r>
              <a:rPr lang="ru-RU" dirty="0"/>
              <a:t>за </a:t>
            </a:r>
            <a:r>
              <a:rPr lang="en-US" dirty="0"/>
              <a:t>n </a:t>
            </a:r>
            <a:r>
              <a:rPr lang="ru-RU" dirty="0"/>
              <a:t>операций</a:t>
            </a:r>
            <a:endParaRPr lang="en-US" dirty="0"/>
          </a:p>
          <a:p>
            <a:r>
              <a:rPr lang="en-US" dirty="0"/>
              <a:t>(k * k * k * …. * k)</a:t>
            </a:r>
          </a:p>
          <a:p>
            <a:r>
              <a:rPr lang="ru-RU" dirty="0"/>
              <a:t>Давайте же теперь научимся делать это быстрее</a:t>
            </a:r>
          </a:p>
          <a:p>
            <a:r>
              <a:rPr lang="ru-RU" dirty="0"/>
              <a:t>Для этого нам нужно несколько красивых фактов</a:t>
            </a:r>
          </a:p>
        </p:txBody>
      </p:sp>
    </p:spTree>
    <p:extLst>
      <p:ext uri="{BB962C8B-B14F-4D97-AF65-F5344CB8AC3E}">
        <p14:creationId xmlns:p14="http://schemas.microsoft.com/office/powerpoint/2010/main" val="3923811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5B898-38A4-4629-B2BF-8585487A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Рассмотрим несколько ситуаций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CF6E32E-D87F-4027-959A-1B8516723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695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2AA7D4-7DFA-4E34-9E1A-1690C706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 - </a:t>
            </a:r>
            <a:r>
              <a:rPr lang="ru-RU" dirty="0"/>
              <a:t>чётно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14B95D7-100A-4061-BDFC-05A6C735D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3858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2AA7D4-7DFA-4E34-9E1A-1690C706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 - </a:t>
            </a:r>
            <a:r>
              <a:rPr lang="ru-RU" dirty="0"/>
              <a:t>чётно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14B95D7-100A-4061-BDFC-05A6C735D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Тогда </a:t>
            </a:r>
            <a:r>
              <a:rPr lang="en-US" dirty="0" err="1"/>
              <a:t>k^n</a:t>
            </a:r>
            <a:r>
              <a:rPr lang="en-US" dirty="0"/>
              <a:t> = k^(n / 2) * k^(n / 2) = k^(n/2 + n/2) = </a:t>
            </a:r>
            <a:r>
              <a:rPr lang="en-US" dirty="0" err="1"/>
              <a:t>k^n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78ECFC-87D0-4BEF-A786-DE7725E4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Давайте подумаем, как проверять числа на простоту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8DB7AB6-6BB9-4B91-9589-7EABE39BD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081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2AA7D4-7DFA-4E34-9E1A-1690C706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 - </a:t>
            </a:r>
            <a:r>
              <a:rPr lang="ru-RU" dirty="0"/>
              <a:t>чётно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14B95D7-100A-4061-BDFC-05A6C735D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Тогда </a:t>
            </a:r>
            <a:r>
              <a:rPr lang="en-US" dirty="0" err="1"/>
              <a:t>k^n</a:t>
            </a:r>
            <a:r>
              <a:rPr lang="en-US" dirty="0"/>
              <a:t> = k^(n / 2) * k^(n / 2) = k^(n/2 + n/2) = </a:t>
            </a:r>
            <a:r>
              <a:rPr lang="en-US" dirty="0" err="1"/>
              <a:t>k^n</a:t>
            </a:r>
            <a:endParaRPr lang="en-US" dirty="0"/>
          </a:p>
          <a:p>
            <a:r>
              <a:rPr lang="ru-RU" dirty="0"/>
              <a:t>Это значит, что зная </a:t>
            </a:r>
            <a:r>
              <a:rPr lang="en-US" dirty="0"/>
              <a:t>k^(n / 2) </a:t>
            </a:r>
            <a:r>
              <a:rPr lang="ru-RU" dirty="0"/>
              <a:t>мы можем за одно действие вычислить </a:t>
            </a:r>
            <a:r>
              <a:rPr lang="en-US" dirty="0" err="1"/>
              <a:t>k^n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6797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E9C3B-45A4-492A-B095-E5449678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 - </a:t>
            </a:r>
            <a:r>
              <a:rPr lang="ru-RU" dirty="0"/>
              <a:t>нечётно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2523E6-D6BA-460B-AF1B-3701B0107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2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E9C3B-45A4-492A-B095-E5449678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 - </a:t>
            </a:r>
            <a:r>
              <a:rPr lang="ru-RU" dirty="0"/>
              <a:t>нечётно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2523E6-D6BA-460B-AF1B-3701B0107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Тогда пусть </a:t>
            </a:r>
            <a:r>
              <a:rPr lang="en-US" dirty="0" err="1"/>
              <a:t>nd</a:t>
            </a:r>
            <a:r>
              <a:rPr lang="en-US" dirty="0"/>
              <a:t> = n / 2 (</a:t>
            </a:r>
            <a:r>
              <a:rPr lang="ru-RU" dirty="0" err="1"/>
              <a:t>целочисленно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266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E9C3B-45A4-492A-B095-E5449678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 - </a:t>
            </a:r>
            <a:r>
              <a:rPr lang="ru-RU" dirty="0"/>
              <a:t>нечётно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2523E6-D6BA-460B-AF1B-3701B0107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Тогда пусть </a:t>
            </a:r>
            <a:r>
              <a:rPr lang="en-US" dirty="0" err="1"/>
              <a:t>nd</a:t>
            </a:r>
            <a:r>
              <a:rPr lang="en-US" dirty="0"/>
              <a:t> = n / 2 (</a:t>
            </a:r>
            <a:r>
              <a:rPr lang="ru-RU" dirty="0" err="1"/>
              <a:t>целочисленно</a:t>
            </a:r>
            <a:r>
              <a:rPr lang="en-US" dirty="0"/>
              <a:t>)</a:t>
            </a:r>
          </a:p>
          <a:p>
            <a:r>
              <a:rPr lang="en-US" dirty="0" err="1"/>
              <a:t>k^n</a:t>
            </a:r>
            <a:r>
              <a:rPr lang="en-US" dirty="0"/>
              <a:t> = </a:t>
            </a:r>
            <a:r>
              <a:rPr lang="en-US" dirty="0" err="1"/>
              <a:t>k^nd</a:t>
            </a:r>
            <a:r>
              <a:rPr lang="en-US" dirty="0"/>
              <a:t> * </a:t>
            </a:r>
            <a:r>
              <a:rPr lang="en-US" dirty="0" err="1"/>
              <a:t>k^nd</a:t>
            </a:r>
            <a:r>
              <a:rPr lang="en-US" dirty="0"/>
              <a:t> * k = k^(</a:t>
            </a:r>
            <a:r>
              <a:rPr lang="en-US" dirty="0" err="1"/>
              <a:t>nd</a:t>
            </a:r>
            <a:r>
              <a:rPr lang="en-US" dirty="0"/>
              <a:t> + </a:t>
            </a:r>
            <a:r>
              <a:rPr lang="en-US" dirty="0" err="1"/>
              <a:t>nd</a:t>
            </a:r>
            <a:r>
              <a:rPr lang="en-US" dirty="0"/>
              <a:t> + 1) = </a:t>
            </a:r>
            <a:r>
              <a:rPr lang="en-US" dirty="0" err="1"/>
              <a:t>k^n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01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E9C3B-45A4-492A-B095-E5449678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 - </a:t>
            </a:r>
            <a:r>
              <a:rPr lang="ru-RU" dirty="0"/>
              <a:t>нечётно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2523E6-D6BA-460B-AF1B-3701B0107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Тогда пусть </a:t>
            </a:r>
            <a:r>
              <a:rPr lang="en-US" dirty="0" err="1"/>
              <a:t>nd</a:t>
            </a:r>
            <a:r>
              <a:rPr lang="en-US" dirty="0"/>
              <a:t> = n / 2 (</a:t>
            </a:r>
            <a:r>
              <a:rPr lang="ru-RU" dirty="0" err="1"/>
              <a:t>целочисленно</a:t>
            </a:r>
            <a:r>
              <a:rPr lang="en-US" dirty="0"/>
              <a:t>)</a:t>
            </a:r>
          </a:p>
          <a:p>
            <a:r>
              <a:rPr lang="en-US" dirty="0" err="1"/>
              <a:t>k^n</a:t>
            </a:r>
            <a:r>
              <a:rPr lang="en-US" dirty="0"/>
              <a:t> = </a:t>
            </a:r>
            <a:r>
              <a:rPr lang="en-US" dirty="0" err="1"/>
              <a:t>k^nd</a:t>
            </a:r>
            <a:r>
              <a:rPr lang="en-US" dirty="0"/>
              <a:t> * </a:t>
            </a:r>
            <a:r>
              <a:rPr lang="en-US" dirty="0" err="1"/>
              <a:t>k^nd</a:t>
            </a:r>
            <a:r>
              <a:rPr lang="en-US" dirty="0"/>
              <a:t> * k = k^(</a:t>
            </a:r>
            <a:r>
              <a:rPr lang="en-US" dirty="0" err="1"/>
              <a:t>nd</a:t>
            </a:r>
            <a:r>
              <a:rPr lang="en-US" dirty="0"/>
              <a:t> + </a:t>
            </a:r>
            <a:r>
              <a:rPr lang="en-US" dirty="0" err="1"/>
              <a:t>nd</a:t>
            </a:r>
            <a:r>
              <a:rPr lang="en-US" dirty="0"/>
              <a:t> + 1) = </a:t>
            </a:r>
            <a:r>
              <a:rPr lang="en-US" dirty="0" err="1"/>
              <a:t>k^n</a:t>
            </a:r>
            <a:endParaRPr lang="en-US" dirty="0"/>
          </a:p>
          <a:p>
            <a:r>
              <a:rPr lang="ru-RU" dirty="0"/>
              <a:t>Но это можно облегчить, ведь </a:t>
            </a:r>
            <a:r>
              <a:rPr lang="en-US" dirty="0" err="1"/>
              <a:t>k^n</a:t>
            </a:r>
            <a:r>
              <a:rPr lang="en-US" dirty="0"/>
              <a:t> = k^(n - 1) * k, </a:t>
            </a:r>
            <a:r>
              <a:rPr lang="ru-RU" dirty="0"/>
              <a:t>а в этом случае </a:t>
            </a:r>
            <a:r>
              <a:rPr lang="en-US" dirty="0"/>
              <a:t>k (n - 1) </a:t>
            </a:r>
            <a:r>
              <a:rPr lang="ru-RU" dirty="0"/>
              <a:t>– чётно, а с таким мы уже умеем работать.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1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78ECFC-87D0-4BEF-A786-DE7725E4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Давайте подумаем, как проверять числа на простоту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07BAE7-1F9D-4211-9B71-165D96FFB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460"/>
            <a:ext cx="2894901" cy="4351338"/>
          </a:xfrm>
        </p:spPr>
        <p:txBody>
          <a:bodyPr/>
          <a:lstStyle/>
          <a:p>
            <a:pPr algn="ctr"/>
            <a:r>
              <a:rPr lang="ru-RU" dirty="0"/>
              <a:t>Задача – дано число </a:t>
            </a:r>
            <a:r>
              <a:rPr lang="en-US" dirty="0"/>
              <a:t>n</a:t>
            </a:r>
            <a:r>
              <a:rPr lang="ru-RU" dirty="0"/>
              <a:t>. Нужно проверить, является ли </a:t>
            </a:r>
            <a:r>
              <a:rPr lang="en-US" dirty="0"/>
              <a:t>n </a:t>
            </a:r>
            <a:r>
              <a:rPr lang="ru-RU" dirty="0"/>
              <a:t>простым.</a:t>
            </a:r>
          </a:p>
        </p:txBody>
      </p:sp>
    </p:spTree>
    <p:extLst>
      <p:ext uri="{BB962C8B-B14F-4D97-AF65-F5344CB8AC3E}">
        <p14:creationId xmlns:p14="http://schemas.microsoft.com/office/powerpoint/2010/main" val="104760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78ECFC-87D0-4BEF-A786-DE7725E4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Давайте подумаем, как проверять числа на простоту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07BAE7-1F9D-4211-9B71-165D96FFB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460"/>
            <a:ext cx="2894901" cy="4351338"/>
          </a:xfrm>
        </p:spPr>
        <p:txBody>
          <a:bodyPr/>
          <a:lstStyle/>
          <a:p>
            <a:pPr algn="ctr"/>
            <a:r>
              <a:rPr lang="ru-RU" dirty="0"/>
              <a:t>Задача – дано число </a:t>
            </a:r>
            <a:r>
              <a:rPr lang="en-US" dirty="0"/>
              <a:t>n</a:t>
            </a:r>
            <a:r>
              <a:rPr lang="ru-RU" dirty="0"/>
              <a:t>. Нужно проверить, является ли </a:t>
            </a:r>
            <a:r>
              <a:rPr lang="en-US" dirty="0"/>
              <a:t>n </a:t>
            </a:r>
            <a:r>
              <a:rPr lang="ru-RU" dirty="0"/>
              <a:t>простым.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9DF3B-E18E-4682-B4AF-FD82F5A9CD74}"/>
              </a:ext>
            </a:extLst>
          </p:cNvPr>
          <p:cNvSpPr txBox="1"/>
          <p:nvPr/>
        </p:nvSpPr>
        <p:spPr>
          <a:xfrm>
            <a:off x="6476301" y="2505670"/>
            <a:ext cx="4655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Тривиальный алгоритм – перебрать все числа от 1 до </a:t>
            </a:r>
            <a:r>
              <a:rPr lang="en-US" dirty="0"/>
              <a:t>n </a:t>
            </a:r>
            <a:r>
              <a:rPr lang="ru-RU" dirty="0"/>
              <a:t>и проверить </a:t>
            </a:r>
            <a:r>
              <a:rPr lang="en-US" dirty="0"/>
              <a:t>n </a:t>
            </a:r>
            <a:r>
              <a:rPr lang="ru-RU" dirty="0"/>
              <a:t>на делимость всех этих чисел</a:t>
            </a:r>
          </a:p>
        </p:txBody>
      </p:sp>
    </p:spTree>
    <p:extLst>
      <p:ext uri="{BB962C8B-B14F-4D97-AF65-F5344CB8AC3E}">
        <p14:creationId xmlns:p14="http://schemas.microsoft.com/office/powerpoint/2010/main" val="309833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78ECFC-87D0-4BEF-A786-DE7725E4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Давайте подумаем, как проверять числа на простоту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07BAE7-1F9D-4211-9B71-165D96FFB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460"/>
            <a:ext cx="2894901" cy="4351338"/>
          </a:xfrm>
        </p:spPr>
        <p:txBody>
          <a:bodyPr/>
          <a:lstStyle/>
          <a:p>
            <a:pPr algn="ctr"/>
            <a:r>
              <a:rPr lang="ru-RU" dirty="0"/>
              <a:t>Задача – дано число </a:t>
            </a:r>
            <a:r>
              <a:rPr lang="en-US" dirty="0"/>
              <a:t>n</a:t>
            </a:r>
            <a:r>
              <a:rPr lang="ru-RU" dirty="0"/>
              <a:t>. Нужно проверить, является ли </a:t>
            </a:r>
            <a:r>
              <a:rPr lang="en-US" dirty="0"/>
              <a:t>n </a:t>
            </a:r>
            <a:r>
              <a:rPr lang="ru-RU" dirty="0"/>
              <a:t>простым.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9DF3B-E18E-4682-B4AF-FD82F5A9CD74}"/>
              </a:ext>
            </a:extLst>
          </p:cNvPr>
          <p:cNvSpPr txBox="1"/>
          <p:nvPr/>
        </p:nvSpPr>
        <p:spPr>
          <a:xfrm>
            <a:off x="6476301" y="2505670"/>
            <a:ext cx="4655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Тривиальный алгоритм – перебрать все числа от 2 до </a:t>
            </a:r>
            <a:r>
              <a:rPr lang="en-US" dirty="0"/>
              <a:t>n</a:t>
            </a:r>
            <a:r>
              <a:rPr lang="ru-RU"/>
              <a:t>-1</a:t>
            </a:r>
            <a:r>
              <a:rPr lang="en-US"/>
              <a:t> </a:t>
            </a:r>
            <a:r>
              <a:rPr lang="ru-RU" dirty="0"/>
              <a:t>и проверить </a:t>
            </a:r>
            <a:r>
              <a:rPr lang="en-US" dirty="0"/>
              <a:t>n </a:t>
            </a:r>
            <a:r>
              <a:rPr lang="ru-RU" dirty="0"/>
              <a:t>на делимость всех этих чисел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D6D11F-CD9D-41AC-B33C-A40B1AFAC277}"/>
              </a:ext>
            </a:extLst>
          </p:cNvPr>
          <p:cNvSpPr txBox="1"/>
          <p:nvPr/>
        </p:nvSpPr>
        <p:spPr>
          <a:xfrm>
            <a:off x="2285999" y="5528345"/>
            <a:ext cx="732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Асимптотика – </a:t>
            </a:r>
            <a:r>
              <a:rPr lang="en-US" dirty="0"/>
              <a:t>O(n) </a:t>
            </a:r>
            <a:r>
              <a:rPr lang="ru-RU" dirty="0"/>
              <a:t>(мы проверим каждое из чисел от 1 до </a:t>
            </a:r>
            <a:r>
              <a:rPr lang="en-US" dirty="0"/>
              <a:t>n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6513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240508-65E9-48B1-8485-491018DC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Можно сделать чуть умнее, но сначала докажем один факт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3943E-42E5-436D-A75B-189D120EF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297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1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240508-65E9-48B1-8485-491018DC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Можно сделать чуть умнее, но сначала докажем один факт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3943E-42E5-436D-A75B-189D120EF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2977"/>
          </a:xfrm>
        </p:spPr>
        <p:txBody>
          <a:bodyPr/>
          <a:lstStyle/>
          <a:p>
            <a:r>
              <a:rPr lang="ru-RU" dirty="0"/>
              <a:t>Если число </a:t>
            </a:r>
            <a:r>
              <a:rPr lang="en-US" dirty="0"/>
              <a:t>n </a:t>
            </a:r>
            <a:r>
              <a:rPr lang="ru-RU" dirty="0"/>
              <a:t>представимо в виде произведения </a:t>
            </a:r>
            <a:r>
              <a:rPr lang="en-US" dirty="0"/>
              <a:t>a * b, </a:t>
            </a:r>
            <a:r>
              <a:rPr lang="ru-RU" dirty="0"/>
              <a:t>то если </a:t>
            </a:r>
            <a:r>
              <a:rPr lang="en-US" dirty="0"/>
              <a:t>a &lt; b</a:t>
            </a:r>
            <a:r>
              <a:rPr lang="ru-RU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4592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240508-65E9-48B1-8485-491018DC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Можно сделать чуть умнее, но сначала докажем один факт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3943E-42E5-436D-A75B-189D120EF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2977"/>
          </a:xfrm>
        </p:spPr>
        <p:txBody>
          <a:bodyPr/>
          <a:lstStyle/>
          <a:p>
            <a:r>
              <a:rPr lang="ru-RU" dirty="0"/>
              <a:t>Если число </a:t>
            </a:r>
            <a:r>
              <a:rPr lang="en-US" dirty="0"/>
              <a:t>n </a:t>
            </a:r>
            <a:r>
              <a:rPr lang="ru-RU" dirty="0"/>
              <a:t>представимо в виде произведения </a:t>
            </a:r>
            <a:r>
              <a:rPr lang="en-US" dirty="0"/>
              <a:t>a * b, </a:t>
            </a:r>
            <a:r>
              <a:rPr lang="ru-RU" dirty="0"/>
              <a:t>то если </a:t>
            </a:r>
            <a:r>
              <a:rPr lang="en-US" dirty="0"/>
              <a:t>a &lt; b</a:t>
            </a:r>
            <a:r>
              <a:rPr lang="ru-RU" dirty="0"/>
              <a:t>, </a:t>
            </a:r>
            <a:endParaRPr lang="en-US" dirty="0"/>
          </a:p>
          <a:p>
            <a:r>
              <a:rPr lang="en-US" dirty="0"/>
              <a:t>a &lt;= sqrt(n)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40211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964</Words>
  <Application>Microsoft Office PowerPoint</Application>
  <PresentationFormat>Широкоэкранный</PresentationFormat>
  <Paragraphs>85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Тема Office</vt:lpstr>
      <vt:lpstr>Рекурсивные алгоритмы</vt:lpstr>
      <vt:lpstr>Но перед этим</vt:lpstr>
      <vt:lpstr>Давайте подумаем, как проверять числа на простоту</vt:lpstr>
      <vt:lpstr>Давайте подумаем, как проверять числа на простоту</vt:lpstr>
      <vt:lpstr>Давайте подумаем, как проверять числа на простоту</vt:lpstr>
      <vt:lpstr>Давайте подумаем, как проверять числа на простоту</vt:lpstr>
      <vt:lpstr>Можно сделать чуть умнее, но сначала докажем один факт</vt:lpstr>
      <vt:lpstr>Можно сделать чуть умнее, но сначала докажем один факт</vt:lpstr>
      <vt:lpstr>Можно сделать чуть умнее, но сначала докажем один факт</vt:lpstr>
      <vt:lpstr>Можно сделать чуть умнее, но сначала докажем один факт</vt:lpstr>
      <vt:lpstr>Можно сделать чуть умнее, но сначала докажем один факт</vt:lpstr>
      <vt:lpstr>Презентация PowerPoint</vt:lpstr>
      <vt:lpstr>Но все-таки вспомним основную тему занятия</vt:lpstr>
      <vt:lpstr>И так, что же такое рекурсия?</vt:lpstr>
      <vt:lpstr>И так, что же такое рекурсия?</vt:lpstr>
      <vt:lpstr>И так, что же такое рекурсия?</vt:lpstr>
      <vt:lpstr>И так, что же такое рекурсия?</vt:lpstr>
      <vt:lpstr>И так, что же такое рекурсия?</vt:lpstr>
      <vt:lpstr>Давайте может напишем свою рекурсивную функцию?</vt:lpstr>
      <vt:lpstr>Это может очень глупо, но давайте попробуем реализовать факториал рекурсивно</vt:lpstr>
      <vt:lpstr>Давайте подумаем над тем, как мы можем перебирать перестановки какие-либо</vt:lpstr>
      <vt:lpstr>А теперь факт, который вас может шокировать: мы умеем возводить в степень за логарифм</vt:lpstr>
      <vt:lpstr>А теперь факт, который вас может шокировать: мы умеем возводить в степень за логарифм</vt:lpstr>
      <vt:lpstr>А теперь факт, который вас может шокировать: мы умеем возводить в степень за логарифм</vt:lpstr>
      <vt:lpstr>А теперь факт, который вас может шокировать: мы умеем возводить в степень за логарифм</vt:lpstr>
      <vt:lpstr>А теперь факт, который вас может шокировать: мы умеем возводить в степень за логарифм</vt:lpstr>
      <vt:lpstr>Рассмотрим несколько ситуаций</vt:lpstr>
      <vt:lpstr>n - чётно</vt:lpstr>
      <vt:lpstr>n - чётно</vt:lpstr>
      <vt:lpstr>n - чётно</vt:lpstr>
      <vt:lpstr>n - нечётно</vt:lpstr>
      <vt:lpstr>n - нечётно</vt:lpstr>
      <vt:lpstr>n - нечётно</vt:lpstr>
      <vt:lpstr>n - нечётно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 ещё немного математических алгоритмов</dc:title>
  <dc:creator>Мячин Данил Александрович</dc:creator>
  <cp:lastModifiedBy>Мячин Данил Александрович</cp:lastModifiedBy>
  <cp:revision>9</cp:revision>
  <dcterms:created xsi:type="dcterms:W3CDTF">2020-10-26T10:24:00Z</dcterms:created>
  <dcterms:modified xsi:type="dcterms:W3CDTF">2020-10-27T12:37:01Z</dcterms:modified>
</cp:coreProperties>
</file>