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6248-1A48-2027-FF87-E83F47547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A8C26-F358-A5AC-530A-5A4F03DB3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9AC53-5BC5-32CD-2C4B-4693A5E9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D0E2-1AB5-4340-AD12-C4661BDBB9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FBBA-7876-2CEF-DF27-E8C79E52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04091-0585-20E2-7D4B-A997BBEE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03D1-D2B8-4EB0-A46E-067F7191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0F33-0A46-9CF5-4EB6-04581442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8159A-8B45-D382-C145-650FCFFD3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64875-FA4D-5B72-8CB8-F0FC1B73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D0E2-1AB5-4340-AD12-C4661BDBB9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C5E9A-C1EB-3523-268A-A8622AFD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CBF28-B00C-9677-460F-969FE5F3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03D1-D2B8-4EB0-A46E-067F7191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6AB33-A571-9BDA-E41A-1EE0E789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1D9B9-9252-564B-1E01-F522A3DE5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5CAB2-9F97-CB20-363C-6040D596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D0E2-1AB5-4340-AD12-C4661BDBB9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65B23-17F1-AF97-00D5-CF905363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EF312-A960-359A-F73F-4A3A97E5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03D1-D2B8-4EB0-A46E-067F7191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6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EF7-6A9D-1B6A-8623-B162CAF2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12F4-15A3-2674-F7CF-82B15D02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EA105-B917-15D2-32F4-284493A7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D0E2-1AB5-4340-AD12-C4661BDBB9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9052C-0E5E-BD90-765F-E2C50CAD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AA0E-6833-2D0A-BDDE-89E4948A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03D1-D2B8-4EB0-A46E-067F7191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3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832B-5A53-2DCA-50D7-6FB75F1C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D2F62-F503-7A0C-DB0B-FC778D1B4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FF352-5043-B540-A71A-1561C3AA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D0E2-1AB5-4340-AD12-C4661BDBB9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00B-2A13-E390-5D5F-9A29D22F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865D7-9DD5-B320-A1E9-CD7CF365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03D1-D2B8-4EB0-A46E-067F7191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9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B10F-7B45-777E-3D71-AEB44560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CA85-E717-D95C-C062-79820039B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DD422-3575-A5F0-E5E2-48DFF89B7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0EBB2-BCC1-3B1A-E6EB-5537F698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D0E2-1AB5-4340-AD12-C4661BDBB9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C7AA8-4A2D-3542-85A4-29993DCA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19803-C581-CD9B-212C-4A3397E6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03D1-D2B8-4EB0-A46E-067F7191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1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7A85-EED1-35A0-DDBC-C5D49258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6845A-31A3-6A79-B147-1E187DC69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4166C-4102-696B-8BE5-DDB3AEEDB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1A656-CF2B-5E8A-0D4C-7B9DB4798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BAC99-F4CC-604E-B104-EDF977602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6D297-06A4-5C85-744F-0353AFCB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D0E2-1AB5-4340-AD12-C4661BDBB9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017F5-5B3F-467D-1BD1-C0939CD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BB321-8926-3235-6822-9DC98CE4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03D1-D2B8-4EB0-A46E-067F7191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8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1B90-140B-28E0-D15F-CB583207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8CDF1-E5BD-DFC2-07D9-43F1079B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D0E2-1AB5-4340-AD12-C4661BDBB9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CE35A-C7CD-ACCD-0764-251B84A8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EB98A-885C-3C0F-1EBC-9D425109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03D1-D2B8-4EB0-A46E-067F7191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1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0DF83-EE5B-0AE8-FC82-72121839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D0E2-1AB5-4340-AD12-C4661BDBB9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53DBC-4477-E133-6574-4F067D2C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DAF23-75BA-DDD4-2B46-69064B5A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03D1-D2B8-4EB0-A46E-067F7191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17B4-FD9A-F0C3-1B3A-200D1634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98AE-33B5-FFBE-5AD2-75C3339C8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7D868-CF45-93A9-F53F-A2FFE944F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FD3D6-F19A-E0F3-9754-7B7F673B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D0E2-1AB5-4340-AD12-C4661BDBB9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BFE0-DFF3-0CD0-F47F-9055431A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60F1A-F734-A8C1-38EF-F9B46657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03D1-D2B8-4EB0-A46E-067F7191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1195-9A8F-ACF5-49B4-DBB252F7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FB28A-3D12-7E5D-D3B4-DB30E5CA7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3FC48-7D3A-B2D9-F18A-98A72C092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203AE-188D-2AD7-CBB3-B3411CD7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D0E2-1AB5-4340-AD12-C4661BDBB9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8175B-EF4B-3489-0505-F4B6B07E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6096A-5E05-124D-030D-D7A5635D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03D1-D2B8-4EB0-A46E-067F7191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346B1-F129-7C87-4468-D5CFA948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CA834-0FAB-1991-4C3E-45CF18739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67960-3594-77B4-0E14-D955C149B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BD0E2-1AB5-4340-AD12-C4661BDBB9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8669-7656-E799-029D-8949DD3B8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2A101-0698-6061-01FB-43D7216E0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03D1-D2B8-4EB0-A46E-067F7191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qcreate.com/product/bio-med-clear-biocompatible-resi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57AD-87B7-7FAB-528B-7960CDC17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542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 </a:t>
            </a:r>
            <a:r>
              <a:rPr lang="en-US" dirty="0" err="1"/>
              <a:t>Transwell</a:t>
            </a:r>
            <a:r>
              <a:rPr lang="en-US" dirty="0"/>
              <a:t> TEER sample Plate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D6121-B0E9-A182-FF03-9D52F5477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0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6A29-FB7F-3FC6-3186-7B43CC4D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6AAF-650B-D980-AB2A-81CDCAA48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Hold 12 </a:t>
            </a:r>
            <a:r>
              <a:rPr lang="en-US" sz="2000" dirty="0" err="1"/>
              <a:t>transwells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Easily organized wiring that is </a:t>
            </a:r>
            <a:r>
              <a:rPr lang="en-US" sz="2000" dirty="0" err="1"/>
              <a:t>hardish</a:t>
            </a:r>
            <a:r>
              <a:rPr lang="en-US" sz="2000" dirty="0"/>
              <a:t> to damage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Autoclavable and reusable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Interface with multiplexing flexi-teer unit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Repeatable and stable positioning of electrodes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635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53E5-0BFF-6ABC-70C6-0C8C0A26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6B04-558E-27A3-4C11-C57DEE1B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To interface with flexi-teer in an easy and organized fashion, I will build in on board PCBs. Wires from electrodes will solder into them and funnel into multiwire receptacles. These receptacles will then connect to just a couple cables to link to the flexi-teer unit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To be autoclavable, device will be SLA 3D printed with autoclavable dental resin: </a:t>
            </a:r>
            <a:r>
              <a:rPr lang="en-US" sz="1800" dirty="0">
                <a:hlinkClick r:id="rId2"/>
              </a:rPr>
              <a:t>https://www.liqcreate.com/product/bio-med-clear-biocompatible-resin/</a:t>
            </a:r>
            <a:r>
              <a:rPr lang="en-US" sz="1800" dirty="0"/>
              <a:t> In addition, the PCB will be completely coated in a potting epoxy and will use 24+ wire autoclave compatible receptacles from fisher connection.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To be compact, the device will be broke into two parts. The basin and the lid. The basin will look very similar to a </a:t>
            </a:r>
            <a:r>
              <a:rPr lang="en-US" sz="1800" dirty="0" err="1"/>
              <a:t>multiwell</a:t>
            </a:r>
            <a:r>
              <a:rPr lang="en-US" sz="1800" dirty="0"/>
              <a:t> plate, but with the configuration of a 6x2 well pattern. The lid will attach magnetically to the basin and will be flat with no rim. This will create a stable but still removable lid.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Electrodes will be about 18gauge silver wire and permanently affixed into drilled sockets in both the lid and basin portions.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216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3E4B-483E-DB81-FC86-8331B331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Model (Side 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503132-7F70-B905-FD51-B940DB99C805}"/>
              </a:ext>
            </a:extLst>
          </p:cNvPr>
          <p:cNvSpPr/>
          <p:nvPr/>
        </p:nvSpPr>
        <p:spPr>
          <a:xfrm>
            <a:off x="2317072" y="4998128"/>
            <a:ext cx="7279689" cy="13255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8D1B4-DA1B-60A8-0BD0-6718D611DBF8}"/>
              </a:ext>
            </a:extLst>
          </p:cNvPr>
          <p:cNvSpPr/>
          <p:nvPr/>
        </p:nvSpPr>
        <p:spPr>
          <a:xfrm>
            <a:off x="2202772" y="3676650"/>
            <a:ext cx="7279689" cy="33053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B7ACA-869A-B3B4-3B08-CB69463C39BB}"/>
              </a:ext>
            </a:extLst>
          </p:cNvPr>
          <p:cNvSpPr/>
          <p:nvPr/>
        </p:nvSpPr>
        <p:spPr>
          <a:xfrm>
            <a:off x="3324225" y="4998127"/>
            <a:ext cx="1071885" cy="99502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E8A4D-72EA-5EA7-CC97-F3A0DD2E553A}"/>
              </a:ext>
            </a:extLst>
          </p:cNvPr>
          <p:cNvSpPr/>
          <p:nvPr/>
        </p:nvSpPr>
        <p:spPr>
          <a:xfrm>
            <a:off x="5306673" y="4998128"/>
            <a:ext cx="1071885" cy="995022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817F7-2F9F-D1D2-AC04-9F759839129A}"/>
              </a:ext>
            </a:extLst>
          </p:cNvPr>
          <p:cNvSpPr/>
          <p:nvPr/>
        </p:nvSpPr>
        <p:spPr>
          <a:xfrm>
            <a:off x="7591425" y="4998127"/>
            <a:ext cx="1071885" cy="99502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426BA-6A63-81DF-F72D-511A35ED2B8A}"/>
              </a:ext>
            </a:extLst>
          </p:cNvPr>
          <p:cNvSpPr/>
          <p:nvPr/>
        </p:nvSpPr>
        <p:spPr>
          <a:xfrm>
            <a:off x="2202772" y="3676649"/>
            <a:ext cx="238125" cy="330539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37245B-3CB1-12A7-B129-9669AD94D88C}"/>
              </a:ext>
            </a:extLst>
          </p:cNvPr>
          <p:cNvSpPr/>
          <p:nvPr/>
        </p:nvSpPr>
        <p:spPr>
          <a:xfrm>
            <a:off x="9244336" y="3676649"/>
            <a:ext cx="238125" cy="330539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A826-AD70-478F-95DC-E9E14700DD4B}"/>
              </a:ext>
            </a:extLst>
          </p:cNvPr>
          <p:cNvSpPr/>
          <p:nvPr/>
        </p:nvSpPr>
        <p:spPr>
          <a:xfrm>
            <a:off x="2317072" y="5190836"/>
            <a:ext cx="238125" cy="330539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BE1195-9B9A-5807-D79A-DFD5D4729FA3}"/>
              </a:ext>
            </a:extLst>
          </p:cNvPr>
          <p:cNvSpPr/>
          <p:nvPr/>
        </p:nvSpPr>
        <p:spPr>
          <a:xfrm>
            <a:off x="9358636" y="5165098"/>
            <a:ext cx="238125" cy="330539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794392-DB11-3080-BA40-0F918278391C}"/>
              </a:ext>
            </a:extLst>
          </p:cNvPr>
          <p:cNvSpPr/>
          <p:nvPr/>
        </p:nvSpPr>
        <p:spPr>
          <a:xfrm>
            <a:off x="3432318" y="5747902"/>
            <a:ext cx="295275" cy="27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455C36-5CFB-E15F-8ECA-D64827A7EB67}"/>
              </a:ext>
            </a:extLst>
          </p:cNvPr>
          <p:cNvSpPr/>
          <p:nvPr/>
        </p:nvSpPr>
        <p:spPr>
          <a:xfrm>
            <a:off x="3835685" y="5747902"/>
            <a:ext cx="295275" cy="27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ABDE25-BF9A-0C02-FDEB-CDCBEA127A5E}"/>
              </a:ext>
            </a:extLst>
          </p:cNvPr>
          <p:cNvSpPr/>
          <p:nvPr/>
        </p:nvSpPr>
        <p:spPr>
          <a:xfrm>
            <a:off x="5547340" y="5697366"/>
            <a:ext cx="295275" cy="27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671FDE-2118-AB33-F051-2E1BFCE781A7}"/>
              </a:ext>
            </a:extLst>
          </p:cNvPr>
          <p:cNvSpPr/>
          <p:nvPr/>
        </p:nvSpPr>
        <p:spPr>
          <a:xfrm>
            <a:off x="5895002" y="5719470"/>
            <a:ext cx="295275" cy="27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BE2E38-DD42-29C5-C4B9-D2BA8D6E82A4}"/>
              </a:ext>
            </a:extLst>
          </p:cNvPr>
          <p:cNvSpPr/>
          <p:nvPr/>
        </p:nvSpPr>
        <p:spPr>
          <a:xfrm>
            <a:off x="7848252" y="5662832"/>
            <a:ext cx="295275" cy="27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AE909F-2093-F8E3-EBFC-3434F5AD9E79}"/>
              </a:ext>
            </a:extLst>
          </p:cNvPr>
          <p:cNvSpPr/>
          <p:nvPr/>
        </p:nvSpPr>
        <p:spPr>
          <a:xfrm>
            <a:off x="8195914" y="5660909"/>
            <a:ext cx="295275" cy="27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6FE852-BF5D-8F60-7B6A-5C58423B62F2}"/>
              </a:ext>
            </a:extLst>
          </p:cNvPr>
          <p:cNvGrpSpPr/>
          <p:nvPr/>
        </p:nvGrpSpPr>
        <p:grpSpPr>
          <a:xfrm>
            <a:off x="3370878" y="4838410"/>
            <a:ext cx="978578" cy="704851"/>
            <a:chOff x="2555197" y="2247899"/>
            <a:chExt cx="978578" cy="70485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2DE9DD-1B98-BFE0-A997-919F83E1C0A5}"/>
                </a:ext>
              </a:extLst>
            </p:cNvPr>
            <p:cNvSpPr/>
            <p:nvPr/>
          </p:nvSpPr>
          <p:spPr>
            <a:xfrm>
              <a:off x="2821898" y="2389926"/>
              <a:ext cx="502328" cy="56282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E3A475-A9DC-14F8-E51B-9A2E01F3C5C3}"/>
                </a:ext>
              </a:extLst>
            </p:cNvPr>
            <p:cNvSpPr/>
            <p:nvPr/>
          </p:nvSpPr>
          <p:spPr>
            <a:xfrm>
              <a:off x="2555197" y="2247899"/>
              <a:ext cx="978578" cy="1420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5C51854-0B32-3EEE-ECDE-EAB5AB4A5553}"/>
              </a:ext>
            </a:extLst>
          </p:cNvPr>
          <p:cNvGrpSpPr/>
          <p:nvPr/>
        </p:nvGrpSpPr>
        <p:grpSpPr>
          <a:xfrm>
            <a:off x="5370735" y="4849471"/>
            <a:ext cx="978578" cy="704851"/>
            <a:chOff x="2555197" y="2247899"/>
            <a:chExt cx="978578" cy="7048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F75F37-D3B8-1B71-EC3E-442639C7816B}"/>
                </a:ext>
              </a:extLst>
            </p:cNvPr>
            <p:cNvSpPr/>
            <p:nvPr/>
          </p:nvSpPr>
          <p:spPr>
            <a:xfrm>
              <a:off x="2821898" y="2389926"/>
              <a:ext cx="502328" cy="56282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C3FF6C-9AD5-1EF1-F95F-0F130FBA21F9}"/>
                </a:ext>
              </a:extLst>
            </p:cNvPr>
            <p:cNvSpPr/>
            <p:nvPr/>
          </p:nvSpPr>
          <p:spPr>
            <a:xfrm>
              <a:off x="2555197" y="2247899"/>
              <a:ext cx="978578" cy="1420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CD2E46-0908-240F-EE09-5AF2EBE61C93}"/>
              </a:ext>
            </a:extLst>
          </p:cNvPr>
          <p:cNvGrpSpPr/>
          <p:nvPr/>
        </p:nvGrpSpPr>
        <p:grpSpPr>
          <a:xfrm>
            <a:off x="7706625" y="4849471"/>
            <a:ext cx="978578" cy="704851"/>
            <a:chOff x="2555197" y="2247899"/>
            <a:chExt cx="978578" cy="70485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8991335-A640-F022-128F-075EB5E386CC}"/>
                </a:ext>
              </a:extLst>
            </p:cNvPr>
            <p:cNvSpPr/>
            <p:nvPr/>
          </p:nvSpPr>
          <p:spPr>
            <a:xfrm>
              <a:off x="2821898" y="2389926"/>
              <a:ext cx="502328" cy="56282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BE60560-BC7A-D46A-75DB-B2C4EDF8E0D8}"/>
                </a:ext>
              </a:extLst>
            </p:cNvPr>
            <p:cNvSpPr/>
            <p:nvPr/>
          </p:nvSpPr>
          <p:spPr>
            <a:xfrm>
              <a:off x="2555197" y="2247899"/>
              <a:ext cx="978578" cy="1420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0D4B0C6-0EE8-F7FA-B14A-76A98EEC9E29}"/>
              </a:ext>
            </a:extLst>
          </p:cNvPr>
          <p:cNvSpPr/>
          <p:nvPr/>
        </p:nvSpPr>
        <p:spPr>
          <a:xfrm>
            <a:off x="3646954" y="3527531"/>
            <a:ext cx="123825" cy="98033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C96113-2383-448A-0BA0-69D9726C6CB4}"/>
              </a:ext>
            </a:extLst>
          </p:cNvPr>
          <p:cNvSpPr/>
          <p:nvPr/>
        </p:nvSpPr>
        <p:spPr>
          <a:xfrm>
            <a:off x="3860167" y="3550214"/>
            <a:ext cx="123825" cy="98033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0DF10B-624B-F2A9-14D5-F12E5679D6CC}"/>
              </a:ext>
            </a:extLst>
          </p:cNvPr>
          <p:cNvSpPr/>
          <p:nvPr/>
        </p:nvSpPr>
        <p:spPr>
          <a:xfrm>
            <a:off x="5637436" y="3554886"/>
            <a:ext cx="123825" cy="98033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C3CE44-397F-ECED-F31C-1AF3D51E0618}"/>
              </a:ext>
            </a:extLst>
          </p:cNvPr>
          <p:cNvSpPr/>
          <p:nvPr/>
        </p:nvSpPr>
        <p:spPr>
          <a:xfrm>
            <a:off x="5911831" y="3538594"/>
            <a:ext cx="123825" cy="98033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3E2E31-73CD-469C-67CB-C3EA49BCA70F}"/>
              </a:ext>
            </a:extLst>
          </p:cNvPr>
          <p:cNvSpPr/>
          <p:nvPr/>
        </p:nvSpPr>
        <p:spPr>
          <a:xfrm>
            <a:off x="7970436" y="3536783"/>
            <a:ext cx="123825" cy="98033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789107-3F7A-43BA-0470-B40F1E7DF9C3}"/>
              </a:ext>
            </a:extLst>
          </p:cNvPr>
          <p:cNvSpPr/>
          <p:nvPr/>
        </p:nvSpPr>
        <p:spPr>
          <a:xfrm>
            <a:off x="8224490" y="3517678"/>
            <a:ext cx="123825" cy="98033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0C681-71F4-3367-9566-0F96C62B483A}"/>
              </a:ext>
            </a:extLst>
          </p:cNvPr>
          <p:cNvSpPr txBox="1"/>
          <p:nvPr/>
        </p:nvSpPr>
        <p:spPr>
          <a:xfrm>
            <a:off x="1859863" y="3148346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8FC46A-190A-B38D-9337-2E1C49C0C939}"/>
              </a:ext>
            </a:extLst>
          </p:cNvPr>
          <p:cNvSpPr txBox="1"/>
          <p:nvPr/>
        </p:nvSpPr>
        <p:spPr>
          <a:xfrm>
            <a:off x="3324225" y="3059389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D16657-AF93-C375-51B5-6A02A1FD7B8B}"/>
              </a:ext>
            </a:extLst>
          </p:cNvPr>
          <p:cNvSpPr txBox="1"/>
          <p:nvPr/>
        </p:nvSpPr>
        <p:spPr>
          <a:xfrm>
            <a:off x="4407214" y="5681212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Electrodes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21FA79-B6B4-B083-67C7-B872D8D1EA30}"/>
              </a:ext>
            </a:extLst>
          </p:cNvPr>
          <p:cNvSpPr txBox="1"/>
          <p:nvPr/>
        </p:nvSpPr>
        <p:spPr>
          <a:xfrm>
            <a:off x="329346" y="367664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F7348D-8E7D-345D-060B-C434EC9799DF}"/>
              </a:ext>
            </a:extLst>
          </p:cNvPr>
          <p:cNvSpPr txBox="1"/>
          <p:nvPr/>
        </p:nvSpPr>
        <p:spPr>
          <a:xfrm>
            <a:off x="330864" y="53109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796F5A-AB2A-F0AA-3465-D9ECD5562A8C}"/>
              </a:ext>
            </a:extLst>
          </p:cNvPr>
          <p:cNvSpPr txBox="1"/>
          <p:nvPr/>
        </p:nvSpPr>
        <p:spPr>
          <a:xfrm>
            <a:off x="5380179" y="4540315"/>
            <a:ext cx="106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Transwell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72DDAE-4007-F28C-3771-7FA6E2389338}"/>
              </a:ext>
            </a:extLst>
          </p:cNvPr>
          <p:cNvSpPr txBox="1"/>
          <p:nvPr/>
        </p:nvSpPr>
        <p:spPr>
          <a:xfrm>
            <a:off x="1661043" y="5190836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Magnet</a:t>
            </a:r>
          </a:p>
        </p:txBody>
      </p:sp>
    </p:spTree>
    <p:extLst>
      <p:ext uri="{BB962C8B-B14F-4D97-AF65-F5344CB8AC3E}">
        <p14:creationId xmlns:p14="http://schemas.microsoft.com/office/powerpoint/2010/main" val="53729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3E4B-483E-DB81-FC86-8331B331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Model (Top View)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8D1B4-DA1B-60A8-0BD0-6718D611DBF8}"/>
              </a:ext>
            </a:extLst>
          </p:cNvPr>
          <p:cNvSpPr/>
          <p:nvPr/>
        </p:nvSpPr>
        <p:spPr>
          <a:xfrm>
            <a:off x="2456155" y="2037100"/>
            <a:ext cx="7279689" cy="40017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794392-DB11-3080-BA40-0F918278391C}"/>
              </a:ext>
            </a:extLst>
          </p:cNvPr>
          <p:cNvSpPr/>
          <p:nvPr/>
        </p:nvSpPr>
        <p:spPr>
          <a:xfrm>
            <a:off x="3391292" y="2924337"/>
            <a:ext cx="295275" cy="27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455C36-5CFB-E15F-8ECA-D64827A7EB67}"/>
              </a:ext>
            </a:extLst>
          </p:cNvPr>
          <p:cNvSpPr/>
          <p:nvPr/>
        </p:nvSpPr>
        <p:spPr>
          <a:xfrm>
            <a:off x="3391293" y="2441086"/>
            <a:ext cx="295275" cy="27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22921D-3757-21D1-9FDE-04A29B7BF138}"/>
              </a:ext>
            </a:extLst>
          </p:cNvPr>
          <p:cNvSpPr/>
          <p:nvPr/>
        </p:nvSpPr>
        <p:spPr>
          <a:xfrm>
            <a:off x="3391291" y="5010312"/>
            <a:ext cx="295275" cy="27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9893B1-D421-89AC-795C-EA594B0379AA}"/>
              </a:ext>
            </a:extLst>
          </p:cNvPr>
          <p:cNvSpPr/>
          <p:nvPr/>
        </p:nvSpPr>
        <p:spPr>
          <a:xfrm>
            <a:off x="3391292" y="4527061"/>
            <a:ext cx="295275" cy="27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21AD8C0-4689-B2EA-8BE9-43D763AFF47F}"/>
              </a:ext>
            </a:extLst>
          </p:cNvPr>
          <p:cNvSpPr/>
          <p:nvPr/>
        </p:nvSpPr>
        <p:spPr>
          <a:xfrm>
            <a:off x="6095999" y="2924337"/>
            <a:ext cx="295275" cy="27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EFCFA31-6D64-5B08-CE15-FB99B6D7CD38}"/>
              </a:ext>
            </a:extLst>
          </p:cNvPr>
          <p:cNvSpPr/>
          <p:nvPr/>
        </p:nvSpPr>
        <p:spPr>
          <a:xfrm>
            <a:off x="6096000" y="2441086"/>
            <a:ext cx="295275" cy="27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EE307B-FA86-F9B5-28A1-382EDF197202}"/>
              </a:ext>
            </a:extLst>
          </p:cNvPr>
          <p:cNvSpPr/>
          <p:nvPr/>
        </p:nvSpPr>
        <p:spPr>
          <a:xfrm>
            <a:off x="8357795" y="2918760"/>
            <a:ext cx="295275" cy="27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4E2725E-2710-A725-35D4-53AAECE66043}"/>
              </a:ext>
            </a:extLst>
          </p:cNvPr>
          <p:cNvSpPr/>
          <p:nvPr/>
        </p:nvSpPr>
        <p:spPr>
          <a:xfrm>
            <a:off x="8357796" y="2435509"/>
            <a:ext cx="295275" cy="27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9A0C0F8-1A0C-69E7-281D-A9FA1796F0BB}"/>
              </a:ext>
            </a:extLst>
          </p:cNvPr>
          <p:cNvSpPr/>
          <p:nvPr/>
        </p:nvSpPr>
        <p:spPr>
          <a:xfrm>
            <a:off x="6095998" y="5010312"/>
            <a:ext cx="295275" cy="27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E55CF7F-DB8A-F1D0-7617-21FAD3FE2768}"/>
              </a:ext>
            </a:extLst>
          </p:cNvPr>
          <p:cNvSpPr/>
          <p:nvPr/>
        </p:nvSpPr>
        <p:spPr>
          <a:xfrm>
            <a:off x="6095999" y="4527061"/>
            <a:ext cx="295275" cy="27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D168EC-99DE-08F7-B456-EBD72A023B86}"/>
              </a:ext>
            </a:extLst>
          </p:cNvPr>
          <p:cNvSpPr/>
          <p:nvPr/>
        </p:nvSpPr>
        <p:spPr>
          <a:xfrm>
            <a:off x="8357798" y="5010312"/>
            <a:ext cx="295275" cy="27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894834-FC5F-8D0C-18C0-FC6BE242F02D}"/>
              </a:ext>
            </a:extLst>
          </p:cNvPr>
          <p:cNvSpPr/>
          <p:nvPr/>
        </p:nvSpPr>
        <p:spPr>
          <a:xfrm>
            <a:off x="8357799" y="4527061"/>
            <a:ext cx="295275" cy="27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124201-B484-D9B1-8B0A-134AB172382A}"/>
              </a:ext>
            </a:extLst>
          </p:cNvPr>
          <p:cNvSpPr/>
          <p:nvPr/>
        </p:nvSpPr>
        <p:spPr>
          <a:xfrm>
            <a:off x="2895600" y="3429000"/>
            <a:ext cx="6840244" cy="8264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1FFD60-CD47-C94B-4E6B-B4A5CFC6B789}"/>
              </a:ext>
            </a:extLst>
          </p:cNvPr>
          <p:cNvSpPr/>
          <p:nvPr/>
        </p:nvSpPr>
        <p:spPr>
          <a:xfrm>
            <a:off x="9152242" y="3530097"/>
            <a:ext cx="657225" cy="6242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10FC5F9-EF77-AB8F-1D02-E8F196F0BA93}"/>
              </a:ext>
            </a:extLst>
          </p:cNvPr>
          <p:cNvSpPr/>
          <p:nvPr/>
        </p:nvSpPr>
        <p:spPr>
          <a:xfrm>
            <a:off x="3161654" y="2533650"/>
            <a:ext cx="410221" cy="1095375"/>
          </a:xfrm>
          <a:custGeom>
            <a:avLst/>
            <a:gdLst>
              <a:gd name="connsiteX0" fmla="*/ 410221 w 410221"/>
              <a:gd name="connsiteY0" fmla="*/ 0 h 1095375"/>
              <a:gd name="connsiteX1" fmla="*/ 353071 w 410221"/>
              <a:gd name="connsiteY1" fmla="*/ 28575 h 1095375"/>
              <a:gd name="connsiteX2" fmla="*/ 181621 w 410221"/>
              <a:gd name="connsiteY2" fmla="*/ 190500 h 1095375"/>
              <a:gd name="connsiteX3" fmla="*/ 133996 w 410221"/>
              <a:gd name="connsiteY3" fmla="*/ 228600 h 1095375"/>
              <a:gd name="connsiteX4" fmla="*/ 57796 w 410221"/>
              <a:gd name="connsiteY4" fmla="*/ 371475 h 1095375"/>
              <a:gd name="connsiteX5" fmla="*/ 29221 w 410221"/>
              <a:gd name="connsiteY5" fmla="*/ 400050 h 1095375"/>
              <a:gd name="connsiteX6" fmla="*/ 19696 w 410221"/>
              <a:gd name="connsiteY6" fmla="*/ 457200 h 1095375"/>
              <a:gd name="connsiteX7" fmla="*/ 646 w 410221"/>
              <a:gd name="connsiteY7" fmla="*/ 523875 h 1095375"/>
              <a:gd name="connsiteX8" fmla="*/ 10171 w 410221"/>
              <a:gd name="connsiteY8" fmla="*/ 933450 h 1095375"/>
              <a:gd name="connsiteX9" fmla="*/ 29221 w 410221"/>
              <a:gd name="connsiteY9" fmla="*/ 1000125 h 1095375"/>
              <a:gd name="connsiteX10" fmla="*/ 57796 w 410221"/>
              <a:gd name="connsiteY10" fmla="*/ 1028700 h 1095375"/>
              <a:gd name="connsiteX11" fmla="*/ 114946 w 410221"/>
              <a:gd name="connsiteY11" fmla="*/ 1066800 h 1095375"/>
              <a:gd name="connsiteX12" fmla="*/ 219721 w 410221"/>
              <a:gd name="connsiteY12" fmla="*/ 1095375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0221" h="1095375">
                <a:moveTo>
                  <a:pt x="410221" y="0"/>
                </a:moveTo>
                <a:cubicBezTo>
                  <a:pt x="391171" y="9525"/>
                  <a:pt x="370582" y="16452"/>
                  <a:pt x="353071" y="28575"/>
                </a:cubicBezTo>
                <a:cubicBezTo>
                  <a:pt x="270246" y="85915"/>
                  <a:pt x="271068" y="118942"/>
                  <a:pt x="181621" y="190500"/>
                </a:cubicBezTo>
                <a:lnTo>
                  <a:pt x="133996" y="228600"/>
                </a:lnTo>
                <a:cubicBezTo>
                  <a:pt x="122996" y="250600"/>
                  <a:pt x="81215" y="340249"/>
                  <a:pt x="57796" y="371475"/>
                </a:cubicBezTo>
                <a:cubicBezTo>
                  <a:pt x="49714" y="382251"/>
                  <a:pt x="38746" y="390525"/>
                  <a:pt x="29221" y="400050"/>
                </a:cubicBezTo>
                <a:cubicBezTo>
                  <a:pt x="26046" y="419100"/>
                  <a:pt x="24039" y="438382"/>
                  <a:pt x="19696" y="457200"/>
                </a:cubicBezTo>
                <a:cubicBezTo>
                  <a:pt x="14499" y="479722"/>
                  <a:pt x="1108" y="500765"/>
                  <a:pt x="646" y="523875"/>
                </a:cubicBezTo>
                <a:cubicBezTo>
                  <a:pt x="-2085" y="660410"/>
                  <a:pt x="4365" y="797012"/>
                  <a:pt x="10171" y="933450"/>
                </a:cubicBezTo>
                <a:cubicBezTo>
                  <a:pt x="10315" y="936842"/>
                  <a:pt x="24619" y="993221"/>
                  <a:pt x="29221" y="1000125"/>
                </a:cubicBezTo>
                <a:cubicBezTo>
                  <a:pt x="36693" y="1011333"/>
                  <a:pt x="47163" y="1020430"/>
                  <a:pt x="57796" y="1028700"/>
                </a:cubicBezTo>
                <a:cubicBezTo>
                  <a:pt x="75868" y="1042756"/>
                  <a:pt x="94468" y="1056561"/>
                  <a:pt x="114946" y="1066800"/>
                </a:cubicBezTo>
                <a:cubicBezTo>
                  <a:pt x="147172" y="1082913"/>
                  <a:pt x="184882" y="1088407"/>
                  <a:pt x="219721" y="109537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26368AB-7BE3-9861-3A59-D06A9A5CD4FC}"/>
              </a:ext>
            </a:extLst>
          </p:cNvPr>
          <p:cNvSpPr/>
          <p:nvPr/>
        </p:nvSpPr>
        <p:spPr>
          <a:xfrm>
            <a:off x="3514517" y="3057525"/>
            <a:ext cx="152608" cy="583256"/>
          </a:xfrm>
          <a:custGeom>
            <a:avLst/>
            <a:gdLst>
              <a:gd name="connsiteX0" fmla="*/ 85933 w 152608"/>
              <a:gd name="connsiteY0" fmla="*/ 0 h 583256"/>
              <a:gd name="connsiteX1" fmla="*/ 47833 w 152608"/>
              <a:gd name="connsiteY1" fmla="*/ 161925 h 583256"/>
              <a:gd name="connsiteX2" fmla="*/ 28783 w 152608"/>
              <a:gd name="connsiteY2" fmla="*/ 219075 h 583256"/>
              <a:gd name="connsiteX3" fmla="*/ 9733 w 152608"/>
              <a:gd name="connsiteY3" fmla="*/ 295275 h 583256"/>
              <a:gd name="connsiteX4" fmla="*/ 208 w 152608"/>
              <a:gd name="connsiteY4" fmla="*/ 333375 h 583256"/>
              <a:gd name="connsiteX5" fmla="*/ 28783 w 152608"/>
              <a:gd name="connsiteY5" fmla="*/ 533400 h 583256"/>
              <a:gd name="connsiteX6" fmla="*/ 66883 w 152608"/>
              <a:gd name="connsiteY6" fmla="*/ 552450 h 583256"/>
              <a:gd name="connsiteX7" fmla="*/ 104983 w 152608"/>
              <a:gd name="connsiteY7" fmla="*/ 581025 h 583256"/>
              <a:gd name="connsiteX8" fmla="*/ 152608 w 152608"/>
              <a:gd name="connsiteY8" fmla="*/ 581025 h 583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608" h="583256">
                <a:moveTo>
                  <a:pt x="85933" y="0"/>
                </a:moveTo>
                <a:cubicBezTo>
                  <a:pt x="45280" y="101632"/>
                  <a:pt x="86090" y="-10229"/>
                  <a:pt x="47833" y="161925"/>
                </a:cubicBezTo>
                <a:cubicBezTo>
                  <a:pt x="43477" y="181527"/>
                  <a:pt x="34300" y="199767"/>
                  <a:pt x="28783" y="219075"/>
                </a:cubicBezTo>
                <a:cubicBezTo>
                  <a:pt x="21590" y="244249"/>
                  <a:pt x="16083" y="269875"/>
                  <a:pt x="9733" y="295275"/>
                </a:cubicBezTo>
                <a:lnTo>
                  <a:pt x="208" y="333375"/>
                </a:lnTo>
                <a:cubicBezTo>
                  <a:pt x="644" y="340345"/>
                  <a:pt x="-5759" y="493101"/>
                  <a:pt x="28783" y="533400"/>
                </a:cubicBezTo>
                <a:cubicBezTo>
                  <a:pt x="38024" y="544181"/>
                  <a:pt x="54842" y="544925"/>
                  <a:pt x="66883" y="552450"/>
                </a:cubicBezTo>
                <a:cubicBezTo>
                  <a:pt x="80345" y="560864"/>
                  <a:pt x="89923" y="576005"/>
                  <a:pt x="104983" y="581025"/>
                </a:cubicBezTo>
                <a:cubicBezTo>
                  <a:pt x="120043" y="586045"/>
                  <a:pt x="136733" y="581025"/>
                  <a:pt x="152608" y="58102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DA74A4B-AFE2-3390-1788-83566C015B32}"/>
              </a:ext>
            </a:extLst>
          </p:cNvPr>
          <p:cNvSpPr/>
          <p:nvPr/>
        </p:nvSpPr>
        <p:spPr>
          <a:xfrm>
            <a:off x="9440569" y="2064766"/>
            <a:ext cx="295275" cy="27367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2F64E4D-8323-B237-7BEC-C5B2D232AA46}"/>
              </a:ext>
            </a:extLst>
          </p:cNvPr>
          <p:cNvSpPr/>
          <p:nvPr/>
        </p:nvSpPr>
        <p:spPr>
          <a:xfrm>
            <a:off x="9440568" y="5720086"/>
            <a:ext cx="295275" cy="27367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336F24-0F07-48B7-42C4-CCA682B704FB}"/>
              </a:ext>
            </a:extLst>
          </p:cNvPr>
          <p:cNvSpPr/>
          <p:nvPr/>
        </p:nvSpPr>
        <p:spPr>
          <a:xfrm>
            <a:off x="2456155" y="2064766"/>
            <a:ext cx="295275" cy="27367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C5F36DA-2A57-2F8A-5508-F9E83D6FF7D0}"/>
              </a:ext>
            </a:extLst>
          </p:cNvPr>
          <p:cNvSpPr/>
          <p:nvPr/>
        </p:nvSpPr>
        <p:spPr>
          <a:xfrm>
            <a:off x="2456155" y="5720086"/>
            <a:ext cx="295275" cy="27367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E37B7-158C-8ADA-FAF8-BB1C1ADF5B50}"/>
              </a:ext>
            </a:extLst>
          </p:cNvPr>
          <p:cNvSpPr txBox="1"/>
          <p:nvPr/>
        </p:nvSpPr>
        <p:spPr>
          <a:xfrm>
            <a:off x="4545584" y="365756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21241-4706-FBD8-5650-2453239BFC48}"/>
              </a:ext>
            </a:extLst>
          </p:cNvPr>
          <p:cNvSpPr txBox="1"/>
          <p:nvPr/>
        </p:nvSpPr>
        <p:spPr>
          <a:xfrm>
            <a:off x="4697984" y="380996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7A281-1B26-ABC6-A897-D8F1B4BAACB7}"/>
              </a:ext>
            </a:extLst>
          </p:cNvPr>
          <p:cNvSpPr txBox="1"/>
          <p:nvPr/>
        </p:nvSpPr>
        <p:spPr>
          <a:xfrm>
            <a:off x="9128582" y="3640781"/>
            <a:ext cx="120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Receptacle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25E1B-E893-D0C6-322A-A052771E9CEF}"/>
              </a:ext>
            </a:extLst>
          </p:cNvPr>
          <p:cNvSpPr txBox="1"/>
          <p:nvPr/>
        </p:nvSpPr>
        <p:spPr>
          <a:xfrm>
            <a:off x="2541616" y="2755857"/>
            <a:ext cx="72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Wires</a:t>
            </a:r>
          </a:p>
        </p:txBody>
      </p:sp>
    </p:spTree>
    <p:extLst>
      <p:ext uri="{BB962C8B-B14F-4D97-AF65-F5344CB8AC3E}">
        <p14:creationId xmlns:p14="http://schemas.microsoft.com/office/powerpoint/2010/main" val="282165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Multi Transwell TEER sample Plate </vt:lpstr>
      <vt:lpstr>Constraints</vt:lpstr>
      <vt:lpstr>Approach </vt:lpstr>
      <vt:lpstr>Course Model (Side View)</vt:lpstr>
      <vt:lpstr>Course Model (Top View)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Transwell TEER sample Plate </dc:title>
  <dc:creator>md.anderson03@gmail.com</dc:creator>
  <cp:lastModifiedBy>michael anderson</cp:lastModifiedBy>
  <cp:revision>2</cp:revision>
  <dcterms:created xsi:type="dcterms:W3CDTF">2023-11-13T18:23:13Z</dcterms:created>
  <dcterms:modified xsi:type="dcterms:W3CDTF">2023-11-13T19:10:19Z</dcterms:modified>
</cp:coreProperties>
</file>