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7CA7-9A5A-B0F3-313F-413D83DB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97144-A621-0640-3FCC-CBEC15CAD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3A2C-A200-C944-F369-D2BAD412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820E-3F9A-7CD5-FA2E-4C577344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A20D-A2E1-18C8-A16F-11584A9D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FC0B-CBB8-302C-48F5-791C4136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49FF5-2C44-1F5F-99B0-2C1000A1D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CBAF-5D6A-E013-34B3-274511BC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7BEC-1C29-20CB-ED97-F8C90E60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9037-C146-1795-70C4-BE2B5C1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6BC9A-D9D5-8BC4-8C53-F0FF0560A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BDAF0-4241-826B-5E74-12D8EBF79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FAD4-DCE0-9B71-0B06-C74506AB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10B4-E948-1A75-EBC8-4D4E527F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87B3-CC81-24D9-F128-E9EED06D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384B-A8BA-17DC-F98E-56BBBCEE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B28C-C882-FDD4-6242-7469EA33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979-5088-7877-2244-AF8CF3AC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C9493-0BFD-169B-F745-155682EB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DFEF-56BD-B0F5-9B03-CF345E4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F2C0-0F8C-E0C8-38D6-AEF81175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1D8E-9478-A3BA-4F74-5ED8B7D8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6B56-EAFF-29F0-4C7C-949DCC61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5F1A-09AC-208E-A8D6-D573DBA1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A3F5-6CCE-0C82-9C68-D002EEB8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C456-454A-CEF5-5263-C31A2840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0636-38B5-4BEF-452D-550DFA4C2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C4C75-7815-04E7-5016-6457D6F9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D468F-C6E4-4E11-8156-73AD148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3DBF-B911-0986-2C51-C699912E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FD3F-9217-0C40-62C0-C2EF41B6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5FA3-0FD9-74E2-9B44-A8A4EBAC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77D5-A80F-51BD-C1E8-FAD34F8E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7AE3F-D13E-23CF-3E09-D279DD04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AE1E-6FD0-1EEF-6A12-44A640FA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D7E90-ACB3-2B38-884E-D0E0C28D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29E3F-A911-B591-9CC3-14F4DFFD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B1DC6-A216-024E-8CFF-3B2765A6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1FD0B-F5AC-8CB6-4076-8C20BE64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D1EB-A4B4-1F3D-B29B-D144203B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8ABC5-E5C6-B7B2-3455-5DC35BB0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3AAB8-2734-5519-90E0-60B27E45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21ABD-AFF6-C0B4-C3BA-B4AAA678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8EFA7-3A05-2FEF-D675-404CAD45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2C525-E984-C784-37CC-506224D1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8FDB5-B01B-CC9A-5164-05261172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4B37-8A06-81C5-5126-AF584EF7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F474-3214-C686-ABF0-F976EDBC1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54B9-29B3-2DF1-1483-06E9D4C7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41F9-C85C-B2ED-E8BA-7EAB6105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2C1B9-5696-9B68-8FCE-9A55CB1D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0A2B6-70E6-2810-6AF7-C1C1542D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8529-ABE4-5D33-314E-FF83F4B1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1CC4D-8913-EF3D-3710-EBB06B1F3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C94D1-26F0-7A58-691E-8896F78A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CFD1F-070F-DC70-A4EC-B30790BD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AC6E8-DEB0-309B-7E49-824BFFD3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41B8-9891-672C-BFA2-850359DE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ABB7B-4D01-917C-A472-6FB5E5FE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C821F-F832-74B6-33D6-F2FA7BB2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47E-D1EC-A135-EF34-FAA99CB11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6886-AB86-4CD6-AC40-0CDE8A30B4E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C87B-A8D8-7666-D719-A39D5A1C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7AEF-452D-0AB3-7669-878B2FBC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AC15-3935-45A9-BF5F-83BE317EC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Anderson@childrens.Harvard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9F177-6803-FB48-241A-E98AA42B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74591"/>
            <a:ext cx="8601075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22A37-414B-D53F-C3D4-342FE699D32D}"/>
              </a:ext>
            </a:extLst>
          </p:cNvPr>
          <p:cNvSpPr txBox="1"/>
          <p:nvPr/>
        </p:nvSpPr>
        <p:spPr>
          <a:xfrm>
            <a:off x="3539150" y="4186786"/>
            <a:ext cx="4862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Dr. Michael Anderson</a:t>
            </a:r>
          </a:p>
          <a:p>
            <a:pPr algn="ctr"/>
            <a:r>
              <a:rPr lang="en-US" sz="2400" dirty="0"/>
              <a:t>Staff Scientist</a:t>
            </a:r>
          </a:p>
          <a:p>
            <a:pPr algn="ctr"/>
            <a:r>
              <a:rPr lang="en-US" sz="2400" dirty="0"/>
              <a:t>Boston Children’s Hospital</a:t>
            </a:r>
          </a:p>
          <a:p>
            <a:pPr algn="ctr"/>
            <a:r>
              <a:rPr lang="en-US" sz="2400" dirty="0"/>
              <a:t>Boston, Massachusetts, United States</a:t>
            </a:r>
          </a:p>
        </p:txBody>
      </p:sp>
    </p:spTree>
    <p:extLst>
      <p:ext uri="{BB962C8B-B14F-4D97-AF65-F5344CB8AC3E}">
        <p14:creationId xmlns:p14="http://schemas.microsoft.com/office/powerpoint/2010/main" val="118435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C484-48AD-D350-C366-ABA08578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70" y="0"/>
            <a:ext cx="10515600" cy="977114"/>
          </a:xfrm>
        </p:spPr>
        <p:txBody>
          <a:bodyPr>
            <a:noAutofit/>
          </a:bodyPr>
          <a:lstStyle/>
          <a:p>
            <a:r>
              <a:rPr lang="en-US" sz="3600" dirty="0"/>
              <a:t>What is Transepithelial Electrical Resistance (TEER)?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EEB6-C99E-4CE5-A642-BBA5C8B2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764" y="2336203"/>
            <a:ext cx="5307031" cy="2781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7393A-3614-5302-9597-3AAE3D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7" y="4486531"/>
            <a:ext cx="4784963" cy="1950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98E2F-5C9E-A11B-8C43-735D110C0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70" y="814876"/>
            <a:ext cx="3376566" cy="3129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1C2AAA-E7B9-1898-3B53-CB67B0111988}"/>
              </a:ext>
            </a:extLst>
          </p:cNvPr>
          <p:cNvCxnSpPr/>
          <p:nvPr/>
        </p:nvCxnSpPr>
        <p:spPr>
          <a:xfrm flipH="1">
            <a:off x="1333850" y="3531765"/>
            <a:ext cx="1023456" cy="922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446A3-FEBE-B299-A33B-30C24BFA832B}"/>
              </a:ext>
            </a:extLst>
          </p:cNvPr>
          <p:cNvCxnSpPr>
            <a:cxnSpLocks/>
          </p:cNvCxnSpPr>
          <p:nvPr/>
        </p:nvCxnSpPr>
        <p:spPr>
          <a:xfrm>
            <a:off x="2862393" y="3499433"/>
            <a:ext cx="1239824" cy="9551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7C0C0-C077-917B-0BFF-C757ACC87FFE}"/>
              </a:ext>
            </a:extLst>
          </p:cNvPr>
          <p:cNvCxnSpPr>
            <a:cxnSpLocks/>
          </p:cNvCxnSpPr>
          <p:nvPr/>
        </p:nvCxnSpPr>
        <p:spPr>
          <a:xfrm flipV="1">
            <a:off x="3313651" y="2441196"/>
            <a:ext cx="3196206" cy="3218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8564AE-4921-B2F1-3116-589A0D8B507E}"/>
              </a:ext>
            </a:extLst>
          </p:cNvPr>
          <p:cNvCxnSpPr>
            <a:cxnSpLocks/>
          </p:cNvCxnSpPr>
          <p:nvPr/>
        </p:nvCxnSpPr>
        <p:spPr>
          <a:xfrm flipV="1">
            <a:off x="3381720" y="3944839"/>
            <a:ext cx="3128137" cy="1973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27EB63-BB25-7C25-2CD0-884191EE7290}"/>
              </a:ext>
            </a:extLst>
          </p:cNvPr>
          <p:cNvSpPr txBox="1"/>
          <p:nvPr/>
        </p:nvSpPr>
        <p:spPr>
          <a:xfrm>
            <a:off x="7701094" y="1609845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circuit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556A7-8B54-ED66-04A0-83560C803F8E}"/>
              </a:ext>
            </a:extLst>
          </p:cNvPr>
          <p:cNvSpPr txBox="1"/>
          <p:nvPr/>
        </p:nvSpPr>
        <p:spPr>
          <a:xfrm>
            <a:off x="6439764" y="5781469"/>
            <a:ext cx="599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Essentially, TEER measures resistance of ion movement through cells and cell gaps </a:t>
            </a:r>
          </a:p>
        </p:txBody>
      </p:sp>
    </p:spTree>
    <p:extLst>
      <p:ext uri="{BB962C8B-B14F-4D97-AF65-F5344CB8AC3E}">
        <p14:creationId xmlns:p14="http://schemas.microsoft.com/office/powerpoint/2010/main" val="297711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63C3-E071-C072-F493-736B635B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36"/>
            <a:ext cx="10515600" cy="679975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8814-5E92-7B02-FCCF-8B1F6E05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640"/>
            <a:ext cx="7281645" cy="4742446"/>
          </a:xfrm>
        </p:spPr>
        <p:txBody>
          <a:bodyPr/>
          <a:lstStyle/>
          <a:p>
            <a:r>
              <a:rPr lang="en-US" sz="2000" dirty="0"/>
              <a:t>Mostly epithelial barrier research labs</a:t>
            </a:r>
          </a:p>
          <a:p>
            <a:r>
              <a:rPr lang="en-US" sz="2000" dirty="0"/>
              <a:t>Most common platform are </a:t>
            </a:r>
            <a:r>
              <a:rPr lang="en-US" sz="2000" dirty="0" err="1"/>
              <a:t>transwell</a:t>
            </a:r>
            <a:r>
              <a:rPr lang="en-US" sz="2000" dirty="0"/>
              <a:t> inserts</a:t>
            </a:r>
          </a:p>
          <a:p>
            <a:r>
              <a:rPr lang="en-US" sz="2000" dirty="0"/>
              <a:t>Used to monitor tight junctional formation in </a:t>
            </a:r>
            <a:r>
              <a:rPr lang="en-US" sz="2000" dirty="0" err="1"/>
              <a:t>transwell</a:t>
            </a:r>
            <a:r>
              <a:rPr lang="en-US" sz="2000" dirty="0"/>
              <a:t> polarized monolayers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9C03-BF23-2251-282F-F9A3FFCD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54" y="1746054"/>
            <a:ext cx="3376566" cy="3129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72805-C229-C909-9E34-483365AECBBD}"/>
              </a:ext>
            </a:extLst>
          </p:cNvPr>
          <p:cNvSpPr txBox="1"/>
          <p:nvPr/>
        </p:nvSpPr>
        <p:spPr>
          <a:xfrm>
            <a:off x="1104862" y="1349975"/>
            <a:ext cx="215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Common 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DF16-7975-57D9-E8F3-0D1986E15F04}"/>
              </a:ext>
            </a:extLst>
          </p:cNvPr>
          <p:cNvSpPr txBox="1"/>
          <p:nvPr/>
        </p:nvSpPr>
        <p:spPr>
          <a:xfrm>
            <a:off x="838200" y="4010972"/>
            <a:ext cx="302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Potential Future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F6C4F-FC3F-7A27-0780-1A3EE504AA85}"/>
              </a:ext>
            </a:extLst>
          </p:cNvPr>
          <p:cNvSpPr txBox="1"/>
          <p:nvPr/>
        </p:nvSpPr>
        <p:spPr>
          <a:xfrm>
            <a:off x="735658" y="4611056"/>
            <a:ext cx="7007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 flux through cell-cell gaps as a function of time, drug additions, genetic manipulations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Pairing electrophysiology with microscopy and microfluidics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 to different biological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to explore more electrophysiology phenomena</a:t>
            </a:r>
          </a:p>
        </p:txBody>
      </p:sp>
    </p:spTree>
    <p:extLst>
      <p:ext uri="{BB962C8B-B14F-4D97-AF65-F5344CB8AC3E}">
        <p14:creationId xmlns:p14="http://schemas.microsoft.com/office/powerpoint/2010/main" val="47786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439B-3727-507A-ED3B-C2044637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3" y="25352"/>
            <a:ext cx="10515600" cy="817723"/>
          </a:xfrm>
        </p:spPr>
        <p:txBody>
          <a:bodyPr>
            <a:normAutofit/>
          </a:bodyPr>
          <a:lstStyle/>
          <a:p>
            <a:r>
              <a:rPr lang="en-US" sz="4000" dirty="0"/>
              <a:t>What is Currently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27E-B0F3-AB9F-8818-5A21F93F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3" y="1909514"/>
            <a:ext cx="4144861" cy="5313407"/>
          </a:xfrm>
        </p:spPr>
        <p:txBody>
          <a:bodyPr>
            <a:normAutofit/>
          </a:bodyPr>
          <a:lstStyle/>
          <a:p>
            <a:r>
              <a:rPr lang="en-US" sz="2000" dirty="0"/>
              <a:t>World instrumentation is the commercial leader with TEER devices</a:t>
            </a:r>
          </a:p>
          <a:p>
            <a:r>
              <a:rPr lang="en-US" sz="2000" dirty="0"/>
              <a:t>EVOM 2 and 3 meters are affordable, but extremely limited in capabilities</a:t>
            </a:r>
          </a:p>
          <a:p>
            <a:r>
              <a:rPr lang="en-US" sz="2000" dirty="0"/>
              <a:t>Automated system is much more repeatable and automated, but still restrictive with platform choice and no incubation and is expensive</a:t>
            </a:r>
          </a:p>
          <a:p>
            <a:r>
              <a:rPr lang="en-US" sz="2000" dirty="0"/>
              <a:t>No sufficient open-source alternative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B331E-8DAF-460C-DD73-ECEC5D60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78" y="1518408"/>
            <a:ext cx="7520914" cy="2379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3681B-325B-2B0E-9BEA-FE21B888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073" y="4431314"/>
            <a:ext cx="6116536" cy="21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77B8-CDE8-FBF4-ECAD-A3EDF894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r>
              <a:rPr lang="en-US" dirty="0"/>
              <a:t>Flexi-TEER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A15D-9A1C-0ECB-9ED4-6D68F9B0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41456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Flexible. Basic unit can attach to almost any electrode-based device, and both generate the needed current and read off resulting voltage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Modulatable</a:t>
            </a:r>
            <a:r>
              <a:rPr lang="en-US" dirty="0"/>
              <a:t>. Alter any relevant parameters of device from frequency, peak amplitude, duty-cycle, read frequency, etc.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Reliable. All electrical characteristics are documented. No one wants to use something if they cant trust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Affordable. Greatly expand what labs are able to leverage TEER devices to achieve new experiments and build more repeatable cell model system.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1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B0E-19C4-24D5-C1F4-4E75BBEA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42" y="0"/>
            <a:ext cx="10515600" cy="700277"/>
          </a:xfrm>
        </p:spPr>
        <p:txBody>
          <a:bodyPr/>
          <a:lstStyle/>
          <a:p>
            <a:r>
              <a:rPr lang="en-US" dirty="0"/>
              <a:t>Current Status of Project and needs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86FB4-187F-E9AF-C997-B42B4B03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112" y="1577131"/>
            <a:ext cx="6016660" cy="42544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E0A0B-B320-B584-C4F3-0634AF2F7EEA}"/>
              </a:ext>
            </a:extLst>
          </p:cNvPr>
          <p:cNvSpPr txBox="1"/>
          <p:nvPr/>
        </p:nvSpPr>
        <p:spPr>
          <a:xfrm>
            <a:off x="475228" y="998290"/>
            <a:ext cx="4728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schematic is finished, and PCB designed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6F8AF-2425-7DDB-6260-2E910E2C5536}"/>
              </a:ext>
            </a:extLst>
          </p:cNvPr>
          <p:cNvSpPr txBox="1"/>
          <p:nvPr/>
        </p:nvSpPr>
        <p:spPr>
          <a:xfrm>
            <a:off x="391338" y="2242044"/>
            <a:ext cx="5187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Needed Contributions</a:t>
            </a:r>
          </a:p>
          <a:p>
            <a:endParaRPr lang="en-US" u="sng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Electrical Engineering</a:t>
            </a:r>
            <a:r>
              <a:rPr lang="en-US" dirty="0"/>
              <a:t>. I am a physicist and I need someone who understands practical implementation of electronics and refined PCB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Accessory Design. </a:t>
            </a:r>
            <a:r>
              <a:rPr lang="en-US" dirty="0"/>
              <a:t>We need accessories to use the device with. Examples are casing for PCB, incubation chamber to hold </a:t>
            </a:r>
            <a:r>
              <a:rPr lang="en-US" dirty="0" err="1"/>
              <a:t>transwell</a:t>
            </a:r>
            <a:r>
              <a:rPr lang="en-US" dirty="0"/>
              <a:t> inserts, reliably place electrodes and be sterilizable.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Electrode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Testing and Documentation. </a:t>
            </a:r>
            <a:r>
              <a:rPr lang="en-US" dirty="0"/>
              <a:t>Building good guides and documentation and testing made equipment 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5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196-BA55-E245-5F64-5067C46B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5" y="163790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in it for me and how to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FD8D-FD6F-02A3-F4A2-E02A180A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8" y="1460670"/>
            <a:ext cx="10515600" cy="26425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Contribute to meaningful research and advancement of research into new areas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Have impact on research direction (how device is applied)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is interesting!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Become a coauthor on papers pertaining to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52A85-EC38-5D0F-5EC2-3399DB96FB25}"/>
              </a:ext>
            </a:extLst>
          </p:cNvPr>
          <p:cNvSpPr txBox="1"/>
          <p:nvPr/>
        </p:nvSpPr>
        <p:spPr>
          <a:xfrm>
            <a:off x="351638" y="4401172"/>
            <a:ext cx="14743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Contact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01BE8-563F-710C-50EF-E94DF57F83E4}"/>
              </a:ext>
            </a:extLst>
          </p:cNvPr>
          <p:cNvSpPr txBox="1"/>
          <p:nvPr/>
        </p:nvSpPr>
        <p:spPr>
          <a:xfrm>
            <a:off x="250971" y="5043752"/>
            <a:ext cx="112737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 Michael Anderson at </a:t>
            </a:r>
            <a:r>
              <a:rPr lang="en-US" sz="2000" dirty="0">
                <a:hlinkClick r:id="rId2"/>
              </a:rPr>
              <a:t>Michael.Anderson@childrens.Harvard.edu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Don’t need predefined role or ideas to join. We can discuss your role based on your interests and skill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Transepithelial Electrical Resistance (TEER)?</vt:lpstr>
      <vt:lpstr>Where is it used?</vt:lpstr>
      <vt:lpstr>What is Currently Available?</vt:lpstr>
      <vt:lpstr>Flexi-TEER Goals</vt:lpstr>
      <vt:lpstr>Current Status of Project and needs</vt:lpstr>
      <vt:lpstr>What is in it for me and how to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5</cp:revision>
  <dcterms:created xsi:type="dcterms:W3CDTF">2022-06-27T14:31:38Z</dcterms:created>
  <dcterms:modified xsi:type="dcterms:W3CDTF">2022-06-27T16:03:01Z</dcterms:modified>
</cp:coreProperties>
</file>