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23298150" cy="16383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60">
          <p15:clr>
            <a:srgbClr val="A4A3A4"/>
          </p15:clr>
        </p15:guide>
        <p15:guide id="2" pos="73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434" y="54"/>
      </p:cViewPr>
      <p:guideLst>
        <p:guide orient="horz" pos="5160"/>
        <p:guide pos="7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1131" y="685800"/>
            <a:ext cx="48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1131" y="685800"/>
            <a:ext cx="48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e2920d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685800"/>
            <a:ext cx="4876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e2920d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94207" y="2371609"/>
            <a:ext cx="21709800" cy="65382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4186" y="9027213"/>
            <a:ext cx="21709800" cy="25248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94186" y="3523213"/>
            <a:ext cx="21709800" cy="62544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94186" y="10040420"/>
            <a:ext cx="21709800" cy="4143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51435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94186" y="6850856"/>
            <a:ext cx="21709800" cy="26811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94186" y="3670846"/>
            <a:ext cx="21709800" cy="10881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94186" y="3670846"/>
            <a:ext cx="10191300" cy="10881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2312553" y="3670846"/>
            <a:ext cx="10191300" cy="10881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94186" y="1769689"/>
            <a:ext cx="7154700" cy="24072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94186" y="4426133"/>
            <a:ext cx="7154700" cy="101271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249116" y="1433811"/>
            <a:ext cx="16224600" cy="130296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1649075" y="-398"/>
            <a:ext cx="11649000" cy="1638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28100" tIns="228100" rIns="228100" bIns="228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76472" y="3927891"/>
            <a:ext cx="10306800" cy="47214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76472" y="8928313"/>
            <a:ext cx="10306800" cy="3933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2585434" y="2306313"/>
            <a:ext cx="9776400" cy="117699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94186" y="13475165"/>
            <a:ext cx="15284400" cy="19272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4186" y="3670846"/>
            <a:ext cx="21709800" cy="10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marL="914400" lvl="1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marL="1371600" lvl="2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marL="1828800" lvl="3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marL="2286000" lvl="4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marL="2743200" lvl="5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marL="3200400" lvl="6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marL="3657600" lvl="7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marL="4114800" lvl="8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ove.com/v/60087/a-simple-approach-to-perform-teer-measurements-using-self-made-volt" TargetMode="External"/><Relationship Id="rId5" Type="http://schemas.openxmlformats.org/officeDocument/2006/relationships/hyperlink" Target="https://chemrxiv.org/engage/chemrxiv/article-details/60c746bdbb8c1aa1073da918" TargetMode="External"/><Relationship Id="rId4" Type="http://schemas.openxmlformats.org/officeDocument/2006/relationships/hyperlink" Target="https://www.ncbi.nlm.nih.gov/pmc/articles/PMC80009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9800" y="2654300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Step-by-step instructions on </a:t>
            </a:r>
            <a:r>
              <a:rPr lang="en-US" sz="2200" dirty="0" err="1"/>
              <a:t>github</a:t>
            </a:r>
            <a:endParaRPr sz="2200" dirty="0"/>
          </a:p>
        </p:txBody>
      </p:sp>
      <p:sp>
        <p:nvSpPr>
          <p:cNvPr id="59" name="Google Shape;59;p14"/>
          <p:cNvSpPr txBox="1"/>
          <p:nvPr/>
        </p:nvSpPr>
        <p:spPr>
          <a:xfrm>
            <a:off x="4956400" y="2654300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Link to full BOM</a:t>
            </a:r>
            <a:endParaRPr sz="2200" dirty="0"/>
          </a:p>
        </p:txBody>
      </p:sp>
      <p:sp>
        <p:nvSpPr>
          <p:cNvPr id="60" name="Google Shape;60;p14"/>
          <p:cNvSpPr txBox="1"/>
          <p:nvPr/>
        </p:nvSpPr>
        <p:spPr>
          <a:xfrm>
            <a:off x="14185550" y="2654300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Designed electronic circuit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Derived theory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Programmed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Designed case</a:t>
            </a:r>
            <a:endParaRPr sz="2200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18838225" y="2654300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/>
              <a:t>Thiagarajah</a:t>
            </a:r>
            <a:r>
              <a:rPr lang="en-US" sz="2200" dirty="0"/>
              <a:t> lab at BCH is only known user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/>
              <a:t>Any lab that does experiments with cell barriers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/>
              <a:t>Any lab that studies cell barriers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9570975" y="2679925"/>
            <a:ext cx="4063200" cy="4272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device takes trans-</a:t>
            </a:r>
            <a:r>
              <a:rPr lang="en-US" sz="2200" dirty="0" err="1"/>
              <a:t>epthileal</a:t>
            </a:r>
            <a:r>
              <a:rPr lang="en-US" sz="2200" dirty="0"/>
              <a:t> electrical resistance measurements (TEER) on cell cultures</a:t>
            </a:r>
          </a:p>
          <a:p>
            <a:pPr lvl="1"/>
            <a:r>
              <a:rPr lang="en-US" sz="2200" b="1" dirty="0"/>
              <a:t>Two primary forms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Fixed frequency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/>
              <a:t>Impendence Spectroscopy</a:t>
            </a: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Longitudinal measurements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Wireless communication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429800" y="7028725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200" b="1" dirty="0"/>
              <a:t>Shared on GitHub</a:t>
            </a:r>
            <a:r>
              <a:rPr lang="en-US" sz="2200" dirty="0"/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EasyEDA</a:t>
            </a:r>
            <a:r>
              <a:rPr lang="en-US" sz="2200" dirty="0"/>
              <a:t> files for schematic and PCB design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STL files for 3D printed parts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Arduino Sketch file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4956400" y="7028725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Unknown</a:t>
            </a:r>
            <a:endParaRPr sz="22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4185550" y="7028725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GitHub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email</a:t>
            </a:r>
            <a:endParaRPr sz="2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838225" y="7028725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GitHub</a:t>
            </a:r>
            <a:endParaRPr sz="2200"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18838225" y="11403150"/>
            <a:ext cx="38934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Theory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Usage Manual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User assembly instructions</a:t>
            </a:r>
            <a:endParaRPr sz="22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14185550" y="11403150"/>
            <a:ext cx="38934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Schematic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Arduino Sketch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Model files for 3D model</a:t>
            </a:r>
            <a:endParaRPr sz="2200"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429800" y="11403150"/>
            <a:ext cx="66240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Computer, soldering equipment for small surface mount components, 3D printer (FF)</a:t>
            </a:r>
            <a:endParaRPr sz="22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7755675" y="11403150"/>
            <a:ext cx="58785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EVOM add on </a:t>
            </a:r>
            <a:r>
              <a:rPr lang="en-US" sz="2000" dirty="0">
                <a:hlinkClick r:id="rId4"/>
              </a:rPr>
              <a:t>https://www.ncbi.nlm.nih.gov/pmc/articles/PMC8000980/</a:t>
            </a:r>
            <a:endParaRPr lang="en-US" sz="2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Low cost TEER meter </a:t>
            </a:r>
            <a:r>
              <a:rPr lang="en-US" sz="2000" dirty="0">
                <a:hlinkClick r:id="rId5"/>
              </a:rPr>
              <a:t>https://chemrxiv.org/engage/chemrxiv/article-details/60c746bdbb8c1aa1073da918</a:t>
            </a:r>
            <a:endParaRPr lang="en-US" sz="2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Simple meter </a:t>
            </a:r>
            <a:r>
              <a:rPr lang="en-US" sz="2000" dirty="0">
                <a:hlinkClick r:id="rId6"/>
              </a:rPr>
              <a:t>https://www.jove.com/v/60087/a-simple-approach-to-perform-teer-measurements-using-self-made-volt</a:t>
            </a:r>
            <a:endParaRPr lang="en-US" sz="2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dirty="0"/>
          </a:p>
        </p:txBody>
      </p:sp>
      <p:sp>
        <p:nvSpPr>
          <p:cNvPr id="71" name="Google Shape;71;p14"/>
          <p:cNvSpPr txBox="1"/>
          <p:nvPr/>
        </p:nvSpPr>
        <p:spPr>
          <a:xfrm>
            <a:off x="9570975" y="8066575"/>
            <a:ext cx="4063200" cy="22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Electronics, 3D models, software, theory resources</a:t>
            </a:r>
            <a:endParaRPr sz="2200"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16574900" y="329000"/>
            <a:ext cx="6330900" cy="858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/>
              <a:t>Felxi</a:t>
            </a:r>
            <a:r>
              <a:rPr lang="en-US" sz="3400" dirty="0"/>
              <a:t>-TEER</a:t>
            </a:r>
            <a:endParaRPr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Custom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</cp:revision>
  <dcterms:modified xsi:type="dcterms:W3CDTF">2022-03-22T18:49:53Z</dcterms:modified>
</cp:coreProperties>
</file>