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57" r:id="rId6"/>
    <p:sldId id="258"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21" autoAdjust="0"/>
    <p:restoredTop sz="94660"/>
  </p:normalViewPr>
  <p:slideViewPr>
    <p:cSldViewPr snapToGrid="0">
      <p:cViewPr varScale="1">
        <p:scale>
          <a:sx n="105" d="100"/>
          <a:sy n="105" d="100"/>
        </p:scale>
        <p:origin x="82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E87D3-A122-2FAC-D40B-84C4624543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A647D8-230A-1F32-FA79-04E8024D9C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851F09-0648-C2E6-C22F-A0DED44463BF}"/>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5" name="Footer Placeholder 4">
            <a:extLst>
              <a:ext uri="{FF2B5EF4-FFF2-40B4-BE49-F238E27FC236}">
                <a16:creationId xmlns:a16="http://schemas.microsoft.com/office/drawing/2014/main" id="{3AFF5A88-C719-2256-D8F6-8715900BF6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A1CC6F-C544-F11D-065A-250DBD093C54}"/>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18045143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B6428-858B-340B-A686-436BC188964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CA0D668-9300-423F-223A-A0A3C31FA4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426687-7AB1-3353-1377-FA51FC061F55}"/>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5" name="Footer Placeholder 4">
            <a:extLst>
              <a:ext uri="{FF2B5EF4-FFF2-40B4-BE49-F238E27FC236}">
                <a16:creationId xmlns:a16="http://schemas.microsoft.com/office/drawing/2014/main" id="{19FD6B13-A7E4-CA91-BB68-72A9128BC6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72DD2F-E531-2F2A-8F92-C62EAEE95B1C}"/>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1669199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D5AB02-6602-C9E9-8624-22835771492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5F55E2-8149-B965-5942-B3A3A4E203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7B65154-92DA-89B9-A6B0-26B5FE1593F6}"/>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5" name="Footer Placeholder 4">
            <a:extLst>
              <a:ext uri="{FF2B5EF4-FFF2-40B4-BE49-F238E27FC236}">
                <a16:creationId xmlns:a16="http://schemas.microsoft.com/office/drawing/2014/main" id="{2B427594-C72A-DFB2-3C01-FACBFF9017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F1C6E6-D265-FFCA-DBFE-04FBEC2E93A1}"/>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8431318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ED9C0F-A597-0CE5-1F50-157BC5CB5E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21D0D7-8C3F-6CA5-58C1-3179913804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F7A287-FCDC-7AF3-042D-29FD1675DC29}"/>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5" name="Footer Placeholder 4">
            <a:extLst>
              <a:ext uri="{FF2B5EF4-FFF2-40B4-BE49-F238E27FC236}">
                <a16:creationId xmlns:a16="http://schemas.microsoft.com/office/drawing/2014/main" id="{8C0AB233-313D-6B87-CE63-5116BC9E14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F44596-B903-A09B-4A20-3BE5365FA467}"/>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41661955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103F34-AA51-3E63-F864-EDAF23657B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859B2A-3496-D954-8B3B-3B9683EAAD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5AC1D8A-BCAF-12D8-4237-2EB6B8FD7232}"/>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5" name="Footer Placeholder 4">
            <a:extLst>
              <a:ext uri="{FF2B5EF4-FFF2-40B4-BE49-F238E27FC236}">
                <a16:creationId xmlns:a16="http://schemas.microsoft.com/office/drawing/2014/main" id="{8131710A-79C2-47F6-254A-061652C32A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5930D-4474-0099-6D27-5C3D26A58EAF}"/>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39300705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3BADC-3210-6C3C-6FC4-173F8E589F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7E8B0A-25E4-B9B0-5E79-D6EA97C69D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31159C5-C5CC-C5BC-2997-E2DB8650376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3DCD791-4307-5D00-8E8D-47DB873DF6E3}"/>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6" name="Footer Placeholder 5">
            <a:extLst>
              <a:ext uri="{FF2B5EF4-FFF2-40B4-BE49-F238E27FC236}">
                <a16:creationId xmlns:a16="http://schemas.microsoft.com/office/drawing/2014/main" id="{1DA2139D-0D24-AB67-95D3-FF02B9B108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897E3-1B97-520B-708D-0A6DCE6F1A0B}"/>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9961352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5BA57-D977-5589-0445-311C124C6E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CB5B29F-6223-2BAF-7A5B-B04BBAF30F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1D297EA-269B-D3BB-1715-1C796A04105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957F8F-FB5B-ADF4-3179-2564B400C1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87EC807-3034-01E8-333F-3A76BCCE5B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677BB31-FC83-ADF4-F585-204C6BC7741F}"/>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8" name="Footer Placeholder 7">
            <a:extLst>
              <a:ext uri="{FF2B5EF4-FFF2-40B4-BE49-F238E27FC236}">
                <a16:creationId xmlns:a16="http://schemas.microsoft.com/office/drawing/2014/main" id="{3D61D779-EDC8-4547-9EBC-8E1ACD82392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C7889E-9842-8959-58F4-0175893A657F}"/>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570137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2BA25-CADA-C044-2128-5FF9FC6DA8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A29577-FC33-22A6-2BEE-7D04FC6640D8}"/>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4" name="Footer Placeholder 3">
            <a:extLst>
              <a:ext uri="{FF2B5EF4-FFF2-40B4-BE49-F238E27FC236}">
                <a16:creationId xmlns:a16="http://schemas.microsoft.com/office/drawing/2014/main" id="{740F632F-EBE2-B2D5-4622-E30D9C9173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9FCFC-D4ED-13DB-D05C-0E38889F4A8B}"/>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4217099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8CED4BA-4095-0A01-7794-96E51CDD0E63}"/>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3" name="Footer Placeholder 2">
            <a:extLst>
              <a:ext uri="{FF2B5EF4-FFF2-40B4-BE49-F238E27FC236}">
                <a16:creationId xmlns:a16="http://schemas.microsoft.com/office/drawing/2014/main" id="{8B3986AB-E046-7B7E-EE5B-DB1A09954C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5CF92BD-E09D-0A88-D1A2-89D49CC98EFC}"/>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1369407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C2C32-CD20-55AB-EE82-135987C0ED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4A94E0-EA48-55CF-21C4-01B50F9E98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B18D08D-17D4-533D-9801-6859A76733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645D14-A3BC-F71F-296B-D67737BF3D60}"/>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6" name="Footer Placeholder 5">
            <a:extLst>
              <a:ext uri="{FF2B5EF4-FFF2-40B4-BE49-F238E27FC236}">
                <a16:creationId xmlns:a16="http://schemas.microsoft.com/office/drawing/2014/main" id="{C88E89BD-2E2F-4D5E-32B0-403391F974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1F6171-2BC1-223D-8454-509BFE94E859}"/>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21879798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A5866-FCA3-ECEE-103C-69A78D9E6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236817-8310-8F6D-8F46-21E1890551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411911-22FD-E794-C30A-B0451187E5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0AE910-D7DC-E663-DF09-2D969A8BB1E6}"/>
              </a:ext>
            </a:extLst>
          </p:cNvPr>
          <p:cNvSpPr>
            <a:spLocks noGrp="1"/>
          </p:cNvSpPr>
          <p:nvPr>
            <p:ph type="dt" sz="half" idx="10"/>
          </p:nvPr>
        </p:nvSpPr>
        <p:spPr/>
        <p:txBody>
          <a:bodyPr/>
          <a:lstStyle/>
          <a:p>
            <a:fld id="{0102C560-CC04-40DA-89D5-B34AC35B4E76}" type="datetimeFigureOut">
              <a:rPr lang="en-US" smtClean="0"/>
              <a:t>6/10/2024</a:t>
            </a:fld>
            <a:endParaRPr lang="en-US"/>
          </a:p>
        </p:txBody>
      </p:sp>
      <p:sp>
        <p:nvSpPr>
          <p:cNvPr id="6" name="Footer Placeholder 5">
            <a:extLst>
              <a:ext uri="{FF2B5EF4-FFF2-40B4-BE49-F238E27FC236}">
                <a16:creationId xmlns:a16="http://schemas.microsoft.com/office/drawing/2014/main" id="{2F02A85C-906E-AD1C-AF5F-23DC0978E1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CEFD25-4219-29F1-A3EB-A5BDDA4B5C1D}"/>
              </a:ext>
            </a:extLst>
          </p:cNvPr>
          <p:cNvSpPr>
            <a:spLocks noGrp="1"/>
          </p:cNvSpPr>
          <p:nvPr>
            <p:ph type="sldNum" sz="quarter" idx="12"/>
          </p:nvPr>
        </p:nvSpPr>
        <p:spPr/>
        <p:txBody>
          <a:bodyPr/>
          <a:lstStyle/>
          <a:p>
            <a:fld id="{C40FC014-3532-4662-8287-795C8E4E8A17}" type="slidenum">
              <a:rPr lang="en-US" smtClean="0"/>
              <a:t>‹#›</a:t>
            </a:fld>
            <a:endParaRPr lang="en-US"/>
          </a:p>
        </p:txBody>
      </p:sp>
    </p:spTree>
    <p:extLst>
      <p:ext uri="{BB962C8B-B14F-4D97-AF65-F5344CB8AC3E}">
        <p14:creationId xmlns:p14="http://schemas.microsoft.com/office/powerpoint/2010/main" val="4095690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1BE9E7-8ACA-F80C-41B8-FA0FD880D9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D925DD1-D081-7F68-5EFA-A95758699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3574BC9-1CF8-6910-E79B-21EDEA07CF2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02C560-CC04-40DA-89D5-B34AC35B4E76}" type="datetimeFigureOut">
              <a:rPr lang="en-US" smtClean="0"/>
              <a:t>6/10/2024</a:t>
            </a:fld>
            <a:endParaRPr lang="en-US"/>
          </a:p>
        </p:txBody>
      </p:sp>
      <p:sp>
        <p:nvSpPr>
          <p:cNvPr id="5" name="Footer Placeholder 4">
            <a:extLst>
              <a:ext uri="{FF2B5EF4-FFF2-40B4-BE49-F238E27FC236}">
                <a16:creationId xmlns:a16="http://schemas.microsoft.com/office/drawing/2014/main" id="{4E346A98-1133-1B7E-2B71-1B256F2E32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4A28FA4-4F6A-B03D-903A-6542A3AC12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40FC014-3532-4662-8287-795C8E4E8A17}" type="slidenum">
              <a:rPr lang="en-US" smtClean="0"/>
              <a:t>‹#›</a:t>
            </a:fld>
            <a:endParaRPr lang="en-US"/>
          </a:p>
        </p:txBody>
      </p:sp>
    </p:spTree>
    <p:extLst>
      <p:ext uri="{BB962C8B-B14F-4D97-AF65-F5344CB8AC3E}">
        <p14:creationId xmlns:p14="http://schemas.microsoft.com/office/powerpoint/2010/main" val="37102703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FBD35A-3C4C-0C21-9E42-4543DA5E491A}"/>
              </a:ext>
            </a:extLst>
          </p:cNvPr>
          <p:cNvSpPr>
            <a:spLocks noGrp="1"/>
          </p:cNvSpPr>
          <p:nvPr>
            <p:ph type="ctrTitle"/>
          </p:nvPr>
        </p:nvSpPr>
        <p:spPr>
          <a:xfrm>
            <a:off x="1524000" y="1122363"/>
            <a:ext cx="9144000" cy="1319085"/>
          </a:xfrm>
        </p:spPr>
        <p:txBody>
          <a:bodyPr/>
          <a:lstStyle/>
          <a:p>
            <a:r>
              <a:rPr lang="en-US" dirty="0"/>
              <a:t>Brightness </a:t>
            </a:r>
            <a:r>
              <a:rPr lang="en-US" dirty="0" err="1"/>
              <a:t>Uniformer</a:t>
            </a:r>
            <a:endParaRPr lang="en-US" dirty="0"/>
          </a:p>
        </p:txBody>
      </p:sp>
      <p:sp>
        <p:nvSpPr>
          <p:cNvPr id="3" name="Subtitle 2">
            <a:extLst>
              <a:ext uri="{FF2B5EF4-FFF2-40B4-BE49-F238E27FC236}">
                <a16:creationId xmlns:a16="http://schemas.microsoft.com/office/drawing/2014/main" id="{9AD2A430-42BF-19BA-1E43-5A92A708804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15008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BCB02-52EA-C845-7124-D9CBB8EA7D65}"/>
              </a:ext>
            </a:extLst>
          </p:cNvPr>
          <p:cNvSpPr>
            <a:spLocks noGrp="1"/>
          </p:cNvSpPr>
          <p:nvPr>
            <p:ph type="title"/>
          </p:nvPr>
        </p:nvSpPr>
        <p:spPr>
          <a:xfrm>
            <a:off x="838200" y="365125"/>
            <a:ext cx="10515600" cy="604139"/>
          </a:xfrm>
        </p:spPr>
        <p:txBody>
          <a:bodyPr>
            <a:normAutofit fontScale="90000"/>
          </a:bodyPr>
          <a:lstStyle/>
          <a:p>
            <a:r>
              <a:rPr lang="en-US" dirty="0"/>
              <a:t>Goal	</a:t>
            </a:r>
          </a:p>
        </p:txBody>
      </p:sp>
      <p:sp>
        <p:nvSpPr>
          <p:cNvPr id="3" name="Content Placeholder 2">
            <a:extLst>
              <a:ext uri="{FF2B5EF4-FFF2-40B4-BE49-F238E27FC236}">
                <a16:creationId xmlns:a16="http://schemas.microsoft.com/office/drawing/2014/main" id="{910FF98B-F465-F465-8FA9-2992776AC38F}"/>
              </a:ext>
            </a:extLst>
          </p:cNvPr>
          <p:cNvSpPr>
            <a:spLocks noGrp="1"/>
          </p:cNvSpPr>
          <p:nvPr>
            <p:ph idx="1"/>
          </p:nvPr>
        </p:nvSpPr>
        <p:spPr>
          <a:xfrm>
            <a:off x="838200" y="1216152"/>
            <a:ext cx="10515600" cy="4960811"/>
          </a:xfrm>
        </p:spPr>
        <p:txBody>
          <a:bodyPr>
            <a:normAutofit/>
          </a:bodyPr>
          <a:lstStyle/>
          <a:p>
            <a:r>
              <a:rPr lang="en-US" sz="2000" dirty="0"/>
              <a:t>Even out illumination intensities between tiles for a more seamless appearance</a:t>
            </a:r>
          </a:p>
          <a:p>
            <a:r>
              <a:rPr lang="en-US" sz="2000" dirty="0"/>
              <a:t>Previous attempts have resulted in strange results. Sometimes it was ok, sometimes tiles had massive values. I suspect I was propagating valves through and I was adding in ratios in the equation with denominators that were near zero (thus near infinity results)</a:t>
            </a:r>
          </a:p>
          <a:p>
            <a:r>
              <a:rPr lang="en-US" sz="2000" dirty="0"/>
              <a:t>New version will explicitly track if tiles have been executed and rely on the new cluster filtered tissue image as an overlay to determine if an overlapped region has tissue or not. I do not care to match edges that don’t possess tissue. In addition, I only want to match intensities based on tissue signal</a:t>
            </a:r>
          </a:p>
        </p:txBody>
      </p:sp>
    </p:spTree>
    <p:extLst>
      <p:ext uri="{BB962C8B-B14F-4D97-AF65-F5344CB8AC3E}">
        <p14:creationId xmlns:p14="http://schemas.microsoft.com/office/powerpoint/2010/main" val="208402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CF1D2-9938-FD4C-8803-2D90A903ED52}"/>
              </a:ext>
            </a:extLst>
          </p:cNvPr>
          <p:cNvSpPr>
            <a:spLocks noGrp="1"/>
          </p:cNvSpPr>
          <p:nvPr>
            <p:ph type="title"/>
          </p:nvPr>
        </p:nvSpPr>
        <p:spPr>
          <a:xfrm>
            <a:off x="0" y="0"/>
            <a:ext cx="10515600" cy="787019"/>
          </a:xfrm>
        </p:spPr>
        <p:txBody>
          <a:bodyPr/>
          <a:lstStyle/>
          <a:p>
            <a:r>
              <a:rPr lang="en-US" dirty="0"/>
              <a:t>Primary array</a:t>
            </a:r>
          </a:p>
        </p:txBody>
      </p:sp>
      <p:graphicFrame>
        <p:nvGraphicFramePr>
          <p:cNvPr id="4" name="Table 3">
            <a:extLst>
              <a:ext uri="{FF2B5EF4-FFF2-40B4-BE49-F238E27FC236}">
                <a16:creationId xmlns:a16="http://schemas.microsoft.com/office/drawing/2014/main" id="{6CAFDC16-F957-A8D5-A472-992831C79AD7}"/>
              </a:ext>
            </a:extLst>
          </p:cNvPr>
          <p:cNvGraphicFramePr>
            <a:graphicFrameLocks noGrp="1"/>
          </p:cNvGraphicFramePr>
          <p:nvPr>
            <p:extLst>
              <p:ext uri="{D42A27DB-BD31-4B8C-83A1-F6EECF244321}">
                <p14:modId xmlns:p14="http://schemas.microsoft.com/office/powerpoint/2010/main" val="2524660766"/>
              </p:ext>
            </p:extLst>
          </p:nvPr>
        </p:nvGraphicFramePr>
        <p:xfrm>
          <a:off x="1922272" y="2886794"/>
          <a:ext cx="8128000" cy="1854200"/>
        </p:xfrm>
        <a:graphic>
          <a:graphicData uri="http://schemas.openxmlformats.org/drawingml/2006/table">
            <a:tbl>
              <a:tblPr firstRow="1" bandRow="1">
                <a:tableStyleId>{D7AC3CCA-C797-4891-BE02-D94E43425B78}</a:tableStyleId>
              </a:tblPr>
              <a:tblGrid>
                <a:gridCol w="2032000">
                  <a:extLst>
                    <a:ext uri="{9D8B030D-6E8A-4147-A177-3AD203B41FA5}">
                      <a16:colId xmlns:a16="http://schemas.microsoft.com/office/drawing/2014/main" val="3670551808"/>
                    </a:ext>
                  </a:extLst>
                </a:gridCol>
                <a:gridCol w="2032000">
                  <a:extLst>
                    <a:ext uri="{9D8B030D-6E8A-4147-A177-3AD203B41FA5}">
                      <a16:colId xmlns:a16="http://schemas.microsoft.com/office/drawing/2014/main" val="3395120357"/>
                    </a:ext>
                  </a:extLst>
                </a:gridCol>
                <a:gridCol w="2032000">
                  <a:extLst>
                    <a:ext uri="{9D8B030D-6E8A-4147-A177-3AD203B41FA5}">
                      <a16:colId xmlns:a16="http://schemas.microsoft.com/office/drawing/2014/main" val="250877208"/>
                    </a:ext>
                  </a:extLst>
                </a:gridCol>
                <a:gridCol w="2032000">
                  <a:extLst>
                    <a:ext uri="{9D8B030D-6E8A-4147-A177-3AD203B41FA5}">
                      <a16:colId xmlns:a16="http://schemas.microsoft.com/office/drawing/2014/main" val="283407158"/>
                    </a:ext>
                  </a:extLst>
                </a:gridCol>
              </a:tblGrid>
              <a:tr h="370840">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2281313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136557420"/>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306260973"/>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41538052"/>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559239059"/>
                  </a:ext>
                </a:extLst>
              </a:tr>
            </a:tbl>
          </a:graphicData>
        </a:graphic>
      </p:graphicFrame>
      <p:sp>
        <p:nvSpPr>
          <p:cNvPr id="5" name="TextBox 4">
            <a:extLst>
              <a:ext uri="{FF2B5EF4-FFF2-40B4-BE49-F238E27FC236}">
                <a16:creationId xmlns:a16="http://schemas.microsoft.com/office/drawing/2014/main" id="{A3A983D5-A4B1-7C6A-4B99-457EA3F95005}"/>
              </a:ext>
            </a:extLst>
          </p:cNvPr>
          <p:cNvSpPr txBox="1"/>
          <p:nvPr/>
        </p:nvSpPr>
        <p:spPr>
          <a:xfrm>
            <a:off x="4389120" y="2267712"/>
            <a:ext cx="2259208" cy="369332"/>
          </a:xfrm>
          <a:prstGeom prst="rect">
            <a:avLst/>
          </a:prstGeom>
          <a:noFill/>
        </p:spPr>
        <p:txBody>
          <a:bodyPr wrap="none" rtlCol="0">
            <a:spAutoFit/>
          </a:bodyPr>
          <a:lstStyle/>
          <a:p>
            <a:r>
              <a:rPr lang="en-US" dirty="0"/>
              <a:t>Y tiles by X tiles Array</a:t>
            </a:r>
          </a:p>
        </p:txBody>
      </p:sp>
      <p:sp>
        <p:nvSpPr>
          <p:cNvPr id="6" name="TextBox 5">
            <a:extLst>
              <a:ext uri="{FF2B5EF4-FFF2-40B4-BE49-F238E27FC236}">
                <a16:creationId xmlns:a16="http://schemas.microsoft.com/office/drawing/2014/main" id="{56A1E724-8C7F-0FD4-901E-A47FB3573708}"/>
              </a:ext>
            </a:extLst>
          </p:cNvPr>
          <p:cNvSpPr txBox="1"/>
          <p:nvPr/>
        </p:nvSpPr>
        <p:spPr>
          <a:xfrm>
            <a:off x="362712" y="894659"/>
            <a:ext cx="11466575" cy="923330"/>
          </a:xfrm>
          <a:prstGeom prst="rect">
            <a:avLst/>
          </a:prstGeom>
          <a:noFill/>
        </p:spPr>
        <p:txBody>
          <a:bodyPr wrap="square" rtlCol="0">
            <a:spAutoFit/>
          </a:bodyPr>
          <a:lstStyle/>
          <a:p>
            <a:r>
              <a:rPr lang="en-US" dirty="0"/>
              <a:t>Primary feature of this is the brightness array. It’s an </a:t>
            </a:r>
            <a:r>
              <a:rPr lang="en-US" dirty="0" err="1"/>
              <a:t>numpy</a:t>
            </a:r>
            <a:r>
              <a:rPr lang="en-US" dirty="0"/>
              <a:t> array that contains key info about the overlapped regions, what cycle the tile was registered under and the final ratio. Dimensions (y tiles, x tiles, 6)</a:t>
            </a:r>
          </a:p>
          <a:p>
            <a:endParaRPr lang="en-US" dirty="0"/>
          </a:p>
        </p:txBody>
      </p:sp>
      <p:sp>
        <p:nvSpPr>
          <p:cNvPr id="7" name="TextBox 6">
            <a:extLst>
              <a:ext uri="{FF2B5EF4-FFF2-40B4-BE49-F238E27FC236}">
                <a16:creationId xmlns:a16="http://schemas.microsoft.com/office/drawing/2014/main" id="{54CE5784-E94E-1852-E2E0-45D37B514E22}"/>
              </a:ext>
            </a:extLst>
          </p:cNvPr>
          <p:cNvSpPr txBox="1"/>
          <p:nvPr/>
        </p:nvSpPr>
        <p:spPr>
          <a:xfrm>
            <a:off x="493776" y="5879592"/>
            <a:ext cx="11631168" cy="369332"/>
          </a:xfrm>
          <a:prstGeom prst="rect">
            <a:avLst/>
          </a:prstGeom>
          <a:noFill/>
          <a:ln w="38100">
            <a:solidFill>
              <a:schemeClr val="tx1"/>
            </a:solidFill>
          </a:ln>
        </p:spPr>
        <p:txBody>
          <a:bodyPr wrap="square" rtlCol="0">
            <a:spAutoFit/>
          </a:bodyPr>
          <a:lstStyle/>
          <a:p>
            <a:r>
              <a:rPr lang="en-US" dirty="0"/>
              <a:t>[North Overlap, South Overlap, East Overlap, West Overlap, Tile cycle Registration Number, Multiplication Ratio]</a:t>
            </a:r>
          </a:p>
        </p:txBody>
      </p:sp>
      <p:cxnSp>
        <p:nvCxnSpPr>
          <p:cNvPr id="9" name="Straight Connector 8">
            <a:extLst>
              <a:ext uri="{FF2B5EF4-FFF2-40B4-BE49-F238E27FC236}">
                <a16:creationId xmlns:a16="http://schemas.microsoft.com/office/drawing/2014/main" id="{2F5F3A08-4150-7703-4757-CDD45F77304B}"/>
              </a:ext>
            </a:extLst>
          </p:cNvPr>
          <p:cNvCxnSpPr/>
          <p:nvPr/>
        </p:nvCxnSpPr>
        <p:spPr>
          <a:xfrm flipH="1">
            <a:off x="493776" y="4740994"/>
            <a:ext cx="1428496" cy="113859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CC791388-2998-DDDE-30CD-C2B0F7B3BEB4}"/>
              </a:ext>
            </a:extLst>
          </p:cNvPr>
          <p:cNvCxnSpPr>
            <a:cxnSpLocks/>
          </p:cNvCxnSpPr>
          <p:nvPr/>
        </p:nvCxnSpPr>
        <p:spPr>
          <a:xfrm>
            <a:off x="3963509" y="4740994"/>
            <a:ext cx="8161435" cy="1138598"/>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72510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7F605-86CE-22D1-2204-E1B963F22CB9}"/>
              </a:ext>
            </a:extLst>
          </p:cNvPr>
          <p:cNvSpPr>
            <a:spLocks noGrp="1"/>
          </p:cNvSpPr>
          <p:nvPr>
            <p:ph type="title"/>
          </p:nvPr>
        </p:nvSpPr>
        <p:spPr>
          <a:xfrm>
            <a:off x="79248" y="81661"/>
            <a:ext cx="10515600" cy="448691"/>
          </a:xfrm>
        </p:spPr>
        <p:txBody>
          <a:bodyPr>
            <a:normAutofit fontScale="90000"/>
          </a:bodyPr>
          <a:lstStyle/>
          <a:p>
            <a:r>
              <a:rPr lang="en-US" dirty="0"/>
              <a:t>Workflow</a:t>
            </a:r>
          </a:p>
        </p:txBody>
      </p:sp>
      <p:sp>
        <p:nvSpPr>
          <p:cNvPr id="3" name="Content Placeholder 2">
            <a:extLst>
              <a:ext uri="{FF2B5EF4-FFF2-40B4-BE49-F238E27FC236}">
                <a16:creationId xmlns:a16="http://schemas.microsoft.com/office/drawing/2014/main" id="{ABA3CAF4-E59B-2128-FC41-9CE058D88183}"/>
              </a:ext>
            </a:extLst>
          </p:cNvPr>
          <p:cNvSpPr>
            <a:spLocks noGrp="1"/>
          </p:cNvSpPr>
          <p:nvPr>
            <p:ph idx="1"/>
          </p:nvPr>
        </p:nvSpPr>
        <p:spPr>
          <a:xfrm>
            <a:off x="152400" y="710056"/>
            <a:ext cx="11972544" cy="6147943"/>
          </a:xfrm>
        </p:spPr>
        <p:txBody>
          <a:bodyPr>
            <a:normAutofit/>
          </a:bodyPr>
          <a:lstStyle/>
          <a:p>
            <a:pPr marL="514350" indent="-514350">
              <a:buFont typeface="+mj-lt"/>
              <a:buAutoNum type="arabicPeriod"/>
            </a:pPr>
            <a:r>
              <a:rPr lang="en-US" sz="1800" dirty="0"/>
              <a:t>Identify starting tile</a:t>
            </a:r>
          </a:p>
          <a:p>
            <a:pPr marL="971550" lvl="1" indent="-514350">
              <a:buFont typeface="+mj-lt"/>
              <a:buAutoNum type="arabicPeriod"/>
            </a:pPr>
            <a:r>
              <a:rPr lang="en-US" sz="1400" dirty="0"/>
              <a:t>Identify top most tissue containing row</a:t>
            </a:r>
          </a:p>
          <a:p>
            <a:pPr marL="971550" lvl="1" indent="-514350">
              <a:buFont typeface="+mj-lt"/>
              <a:buAutoNum type="arabicPeriod"/>
            </a:pPr>
            <a:r>
              <a:rPr lang="en-US" sz="1400" dirty="0"/>
              <a:t>Identify left (western) most tissue containing tile</a:t>
            </a:r>
          </a:p>
          <a:p>
            <a:pPr marL="514350" indent="-514350">
              <a:buFont typeface="+mj-lt"/>
              <a:buAutoNum type="arabicPeriod"/>
            </a:pPr>
            <a:r>
              <a:rPr lang="en-US" sz="1800" dirty="0"/>
              <a:t>Find the 1 or 2 tiles that touch the starting tile</a:t>
            </a:r>
          </a:p>
          <a:p>
            <a:pPr marL="514350" indent="-514350">
              <a:buFont typeface="+mj-lt"/>
              <a:buAutoNum type="arabicPeriod"/>
            </a:pPr>
            <a:r>
              <a:rPr lang="en-US" sz="1800" dirty="0"/>
              <a:t>Find ratio between tissue masked overlapped region (starting/border tile)</a:t>
            </a:r>
          </a:p>
          <a:p>
            <a:pPr marL="514350" indent="-514350">
              <a:buFont typeface="+mj-lt"/>
              <a:buAutoNum type="arabicPeriod"/>
            </a:pPr>
            <a:r>
              <a:rPr lang="en-US" sz="1800" dirty="0"/>
              <a:t>Register border tile as cycle 2 and propagate the ratio throughout its overlap region values</a:t>
            </a:r>
          </a:p>
          <a:p>
            <a:pPr marL="514350" indent="-514350">
              <a:buFont typeface="+mj-lt"/>
              <a:buAutoNum type="arabicPeriod"/>
            </a:pPr>
            <a:r>
              <a:rPr lang="en-US" sz="1800" dirty="0"/>
              <a:t>Identify all border tiles that tissue region overlap with previous cycle tiles</a:t>
            </a:r>
          </a:p>
          <a:p>
            <a:pPr marL="514350" indent="-514350">
              <a:buFont typeface="+mj-lt"/>
              <a:buAutoNum type="arabicPeriod"/>
            </a:pPr>
            <a:r>
              <a:rPr lang="en-US" sz="1800" dirty="0"/>
              <a:t>Filter out any that have been registered previously</a:t>
            </a:r>
          </a:p>
          <a:p>
            <a:pPr marL="514350" indent="-514350">
              <a:buFont typeface="+mj-lt"/>
              <a:buAutoNum type="arabicPeriod"/>
            </a:pPr>
            <a:r>
              <a:rPr lang="en-US" sz="1800" dirty="0"/>
              <a:t>Find ratio between tissue masked overlapped region (previous cycle tile/border tile). For ones that share more than one overlap region with other tiles, a flat average is taken of the resulting overlap region ratios</a:t>
            </a:r>
          </a:p>
          <a:p>
            <a:pPr marL="514350" indent="-514350">
              <a:buFont typeface="+mj-lt"/>
              <a:buAutoNum type="arabicPeriod"/>
            </a:pPr>
            <a:r>
              <a:rPr lang="en-US" sz="1800" dirty="0"/>
              <a:t>Repeat steps 5-7 until all tiles have been registered. </a:t>
            </a:r>
          </a:p>
          <a:p>
            <a:pPr marL="514350" indent="-514350">
              <a:buFont typeface="+mj-lt"/>
              <a:buAutoNum type="arabicPeriod"/>
            </a:pPr>
            <a:endParaRPr lang="en-US" sz="1800" dirty="0"/>
          </a:p>
          <a:p>
            <a:pPr marL="0" indent="0">
              <a:buNone/>
            </a:pPr>
            <a:endParaRPr lang="en-US" sz="1800" dirty="0"/>
          </a:p>
        </p:txBody>
      </p:sp>
    </p:spTree>
    <p:extLst>
      <p:ext uri="{BB962C8B-B14F-4D97-AF65-F5344CB8AC3E}">
        <p14:creationId xmlns:p14="http://schemas.microsoft.com/office/powerpoint/2010/main" val="1240991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DCD6149D-5362-1521-870B-1DCF0B3DBC6C}"/>
              </a:ext>
            </a:extLst>
          </p:cNvPr>
          <p:cNvPicPr>
            <a:picLocks noChangeAspect="1"/>
          </p:cNvPicPr>
          <p:nvPr/>
        </p:nvPicPr>
        <p:blipFill>
          <a:blip r:embed="rId2"/>
          <a:stretch>
            <a:fillRect/>
          </a:stretch>
        </p:blipFill>
        <p:spPr>
          <a:xfrm>
            <a:off x="3316289" y="142732"/>
            <a:ext cx="2548295" cy="6858000"/>
          </a:xfrm>
          <a:prstGeom prst="rect">
            <a:avLst/>
          </a:prstGeom>
        </p:spPr>
      </p:pic>
      <p:pic>
        <p:nvPicPr>
          <p:cNvPr id="10" name="Picture 9">
            <a:extLst>
              <a:ext uri="{FF2B5EF4-FFF2-40B4-BE49-F238E27FC236}">
                <a16:creationId xmlns:a16="http://schemas.microsoft.com/office/drawing/2014/main" id="{2F7AACC9-7FE3-7CC5-C98F-E11B09A891CD}"/>
              </a:ext>
            </a:extLst>
          </p:cNvPr>
          <p:cNvPicPr>
            <a:picLocks noChangeAspect="1"/>
          </p:cNvPicPr>
          <p:nvPr/>
        </p:nvPicPr>
        <p:blipFill>
          <a:blip r:embed="rId3"/>
          <a:stretch>
            <a:fillRect/>
          </a:stretch>
        </p:blipFill>
        <p:spPr>
          <a:xfrm>
            <a:off x="6000195" y="142732"/>
            <a:ext cx="2697066" cy="6858000"/>
          </a:xfrm>
          <a:prstGeom prst="rect">
            <a:avLst/>
          </a:prstGeom>
        </p:spPr>
      </p:pic>
      <p:sp>
        <p:nvSpPr>
          <p:cNvPr id="6" name="TextBox 5">
            <a:extLst>
              <a:ext uri="{FF2B5EF4-FFF2-40B4-BE49-F238E27FC236}">
                <a16:creationId xmlns:a16="http://schemas.microsoft.com/office/drawing/2014/main" id="{1B621926-68B4-76A4-E317-DC5ECDED88C9}"/>
              </a:ext>
            </a:extLst>
          </p:cNvPr>
          <p:cNvSpPr txBox="1"/>
          <p:nvPr/>
        </p:nvSpPr>
        <p:spPr>
          <a:xfrm>
            <a:off x="4590436" y="521208"/>
            <a:ext cx="880690" cy="369332"/>
          </a:xfrm>
          <a:prstGeom prst="rect">
            <a:avLst/>
          </a:prstGeom>
          <a:noFill/>
        </p:spPr>
        <p:txBody>
          <a:bodyPr wrap="none" rtlCol="0">
            <a:spAutoFit/>
          </a:bodyPr>
          <a:lstStyle/>
          <a:p>
            <a:r>
              <a:rPr lang="en-US" dirty="0">
                <a:solidFill>
                  <a:schemeClr val="bg1"/>
                </a:solidFill>
              </a:rPr>
              <a:t>Before </a:t>
            </a:r>
          </a:p>
        </p:txBody>
      </p:sp>
      <p:sp>
        <p:nvSpPr>
          <p:cNvPr id="7" name="TextBox 6">
            <a:extLst>
              <a:ext uri="{FF2B5EF4-FFF2-40B4-BE49-F238E27FC236}">
                <a16:creationId xmlns:a16="http://schemas.microsoft.com/office/drawing/2014/main" id="{0B83196E-52FE-597F-D333-4457B19FBCC5}"/>
              </a:ext>
            </a:extLst>
          </p:cNvPr>
          <p:cNvSpPr txBox="1"/>
          <p:nvPr/>
        </p:nvSpPr>
        <p:spPr>
          <a:xfrm>
            <a:off x="7897494" y="151876"/>
            <a:ext cx="664156" cy="369332"/>
          </a:xfrm>
          <a:prstGeom prst="rect">
            <a:avLst/>
          </a:prstGeom>
          <a:noFill/>
        </p:spPr>
        <p:txBody>
          <a:bodyPr wrap="none" rtlCol="0">
            <a:spAutoFit/>
          </a:bodyPr>
          <a:lstStyle/>
          <a:p>
            <a:r>
              <a:rPr lang="en-US" dirty="0">
                <a:solidFill>
                  <a:schemeClr val="bg1"/>
                </a:solidFill>
              </a:rPr>
              <a:t>After</a:t>
            </a:r>
          </a:p>
        </p:txBody>
      </p:sp>
      <p:sp>
        <p:nvSpPr>
          <p:cNvPr id="8" name="TextBox 7">
            <a:extLst>
              <a:ext uri="{FF2B5EF4-FFF2-40B4-BE49-F238E27FC236}">
                <a16:creationId xmlns:a16="http://schemas.microsoft.com/office/drawing/2014/main" id="{FE466DFF-15DA-4FA1-5BB3-C77D0E6C63EE}"/>
              </a:ext>
            </a:extLst>
          </p:cNvPr>
          <p:cNvSpPr txBox="1"/>
          <p:nvPr/>
        </p:nvSpPr>
        <p:spPr>
          <a:xfrm>
            <a:off x="676656" y="142732"/>
            <a:ext cx="667362" cy="369332"/>
          </a:xfrm>
          <a:prstGeom prst="rect">
            <a:avLst/>
          </a:prstGeom>
          <a:noFill/>
        </p:spPr>
        <p:txBody>
          <a:bodyPr wrap="none" rtlCol="0">
            <a:spAutoFit/>
          </a:bodyPr>
          <a:lstStyle/>
          <a:p>
            <a:r>
              <a:rPr lang="en-US" dirty="0"/>
              <a:t>DAPI</a:t>
            </a:r>
          </a:p>
        </p:txBody>
      </p:sp>
    </p:spTree>
    <p:extLst>
      <p:ext uri="{BB962C8B-B14F-4D97-AF65-F5344CB8AC3E}">
        <p14:creationId xmlns:p14="http://schemas.microsoft.com/office/powerpoint/2010/main" val="3973716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AEB81AB-A68D-21E7-6D63-70F60F70C8E7}"/>
              </a:ext>
            </a:extLst>
          </p:cNvPr>
          <p:cNvPicPr>
            <a:picLocks noChangeAspect="1"/>
          </p:cNvPicPr>
          <p:nvPr/>
        </p:nvPicPr>
        <p:blipFill>
          <a:blip r:embed="rId2"/>
          <a:stretch>
            <a:fillRect/>
          </a:stretch>
        </p:blipFill>
        <p:spPr>
          <a:xfrm>
            <a:off x="3139965" y="0"/>
            <a:ext cx="5912069" cy="6858000"/>
          </a:xfrm>
          <a:prstGeom prst="rect">
            <a:avLst/>
          </a:prstGeom>
        </p:spPr>
      </p:pic>
      <p:sp>
        <p:nvSpPr>
          <p:cNvPr id="6" name="TextBox 5">
            <a:extLst>
              <a:ext uri="{FF2B5EF4-FFF2-40B4-BE49-F238E27FC236}">
                <a16:creationId xmlns:a16="http://schemas.microsoft.com/office/drawing/2014/main" id="{DBD64462-BC61-419C-4F41-0F840F0D11B1}"/>
              </a:ext>
            </a:extLst>
          </p:cNvPr>
          <p:cNvSpPr txBox="1"/>
          <p:nvPr/>
        </p:nvSpPr>
        <p:spPr>
          <a:xfrm>
            <a:off x="5001768" y="69580"/>
            <a:ext cx="880690" cy="369332"/>
          </a:xfrm>
          <a:prstGeom prst="rect">
            <a:avLst/>
          </a:prstGeom>
          <a:noFill/>
        </p:spPr>
        <p:txBody>
          <a:bodyPr wrap="none" rtlCol="0">
            <a:spAutoFit/>
          </a:bodyPr>
          <a:lstStyle/>
          <a:p>
            <a:r>
              <a:rPr lang="en-US" dirty="0">
                <a:solidFill>
                  <a:schemeClr val="bg1"/>
                </a:solidFill>
              </a:rPr>
              <a:t>Before </a:t>
            </a:r>
          </a:p>
        </p:txBody>
      </p:sp>
      <p:sp>
        <p:nvSpPr>
          <p:cNvPr id="7" name="TextBox 6">
            <a:extLst>
              <a:ext uri="{FF2B5EF4-FFF2-40B4-BE49-F238E27FC236}">
                <a16:creationId xmlns:a16="http://schemas.microsoft.com/office/drawing/2014/main" id="{778F7BE5-2A4C-EA05-2F82-38B3D6883613}"/>
              </a:ext>
            </a:extLst>
          </p:cNvPr>
          <p:cNvSpPr txBox="1"/>
          <p:nvPr/>
        </p:nvSpPr>
        <p:spPr>
          <a:xfrm>
            <a:off x="8135112" y="254246"/>
            <a:ext cx="664156" cy="369332"/>
          </a:xfrm>
          <a:prstGeom prst="rect">
            <a:avLst/>
          </a:prstGeom>
          <a:noFill/>
        </p:spPr>
        <p:txBody>
          <a:bodyPr wrap="none" rtlCol="0">
            <a:spAutoFit/>
          </a:bodyPr>
          <a:lstStyle/>
          <a:p>
            <a:r>
              <a:rPr lang="en-US" dirty="0">
                <a:solidFill>
                  <a:schemeClr val="bg1"/>
                </a:solidFill>
              </a:rPr>
              <a:t>After</a:t>
            </a:r>
          </a:p>
        </p:txBody>
      </p:sp>
      <p:sp>
        <p:nvSpPr>
          <p:cNvPr id="8" name="TextBox 7">
            <a:extLst>
              <a:ext uri="{FF2B5EF4-FFF2-40B4-BE49-F238E27FC236}">
                <a16:creationId xmlns:a16="http://schemas.microsoft.com/office/drawing/2014/main" id="{F18457FD-00E4-467F-B058-50D8AA76DEEC}"/>
              </a:ext>
            </a:extLst>
          </p:cNvPr>
          <p:cNvSpPr txBox="1"/>
          <p:nvPr/>
        </p:nvSpPr>
        <p:spPr>
          <a:xfrm>
            <a:off x="566928" y="438912"/>
            <a:ext cx="691215" cy="369332"/>
          </a:xfrm>
          <a:prstGeom prst="rect">
            <a:avLst/>
          </a:prstGeom>
          <a:noFill/>
        </p:spPr>
        <p:txBody>
          <a:bodyPr wrap="none" rtlCol="0">
            <a:spAutoFit/>
          </a:bodyPr>
          <a:lstStyle/>
          <a:p>
            <a:r>
              <a:rPr lang="en-US" dirty="0"/>
              <a:t>A647</a:t>
            </a:r>
          </a:p>
        </p:txBody>
      </p:sp>
    </p:spTree>
    <p:extLst>
      <p:ext uri="{BB962C8B-B14F-4D97-AF65-F5344CB8AC3E}">
        <p14:creationId xmlns:p14="http://schemas.microsoft.com/office/powerpoint/2010/main" val="5917968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TotalTime>
  <Words>326</Words>
  <Application>Microsoft Office PowerPoint</Application>
  <PresentationFormat>Widescreen</PresentationFormat>
  <Paragraphs>26</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Brightness Uniformer</vt:lpstr>
      <vt:lpstr>Goal </vt:lpstr>
      <vt:lpstr>Primary array</vt:lpstr>
      <vt:lpstr>Workflow</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Brightness Uniformer</dc:title>
  <dc:creator>michael anderson</dc:creator>
  <cp:lastModifiedBy>michael anderson</cp:lastModifiedBy>
  <cp:revision>3</cp:revision>
  <dcterms:created xsi:type="dcterms:W3CDTF">2024-06-10T18:02:54Z</dcterms:created>
  <dcterms:modified xsi:type="dcterms:W3CDTF">2024-06-10T18:23:10Z</dcterms:modified>
</cp:coreProperties>
</file>