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447F-1950-AF74-2C2B-2D65AE522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800CA-CC47-1A0F-1339-047B0120A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87BB-1365-7514-F52A-518F0CE6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A7BF-EED3-4574-90D9-616C32CCEF4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72A6-84A3-CCB5-FF33-90940728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449D3-DA37-AB92-9BD1-FA379C37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1D76-A81A-4C49-81F2-FC193E19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8CA5-C92A-4493-2C33-18D97A26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C81B6-192B-C2DD-6451-D3FA4DE8F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7453E-4ECA-A28E-F259-7FBDE4DA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A7BF-EED3-4574-90D9-616C32CCEF4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B04F-E838-9A7F-57D6-2FA25548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E945B-500D-1561-5ED7-137A7B08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1D76-A81A-4C49-81F2-FC193E19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4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7AF55-A9E4-FDC2-4FCE-0671C21F1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EA593-8AA5-EAA4-B4CB-83FF11B54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108F-B452-D0F6-3F82-792C6004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A7BF-EED3-4574-90D9-616C32CCEF4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7BD9-90C0-A736-52D5-2A3F0EBE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96FD1-2646-3628-299A-3AAC7649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1D76-A81A-4C49-81F2-FC193E19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D22B-D1E9-ABA6-C366-AB537391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B187-FB39-F669-FB2A-F015CE487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92026-90D7-45E2-1D71-78FE819D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A7BF-EED3-4574-90D9-616C32CCEF4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AB5D-6E11-D554-4F7A-F1D26BF5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C32E-51B1-1C19-F8AD-98B39191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1D76-A81A-4C49-81F2-FC193E19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2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BF27-A0C8-F839-1E44-E700461D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1C965-D7EF-A3DC-4EE6-79C05E01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16D35-2B69-63DD-910C-4032F71C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A7BF-EED3-4574-90D9-616C32CCEF4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2B0C7-2441-D680-9174-4F811627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6FA6-A749-77A1-DA8B-86C38988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1D76-A81A-4C49-81F2-FC193E19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3819-12AF-1620-035E-290853C0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8991-6730-F4FD-82D9-6E8BBC0E2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74357-1F4A-A8C8-9F3F-80F3AB977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01FD8-8D9C-E04C-71F9-DB552C7B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A7BF-EED3-4574-90D9-616C32CCEF4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B2EB7-0A3E-F0A2-D3D7-975CE7BA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0975-B9A8-512B-3EC0-CD059093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1D76-A81A-4C49-81F2-FC193E19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5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7EAD-F0BF-71C8-5741-7671FAB7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CEF4C-E910-7690-5742-7B52B757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DD6DE-597F-A9BC-2DD6-330F56390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376CA-E4BA-79F4-1427-E268DD66D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8E780-01C5-243F-02CF-C5A2E3663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F8600-DC6F-CA86-12D8-7A63A18D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A7BF-EED3-4574-90D9-616C32CCEF4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43496-6BBD-E886-9D32-D82B695A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6F4FE-92D8-5CDD-FA29-DBB0FCB7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1D76-A81A-4C49-81F2-FC193E19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02E9-A3A4-86A5-F787-3F4A00D5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E0E9C-FFEC-73B3-3CE5-470C9080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A7BF-EED3-4574-90D9-616C32CCEF4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BBF2E-B764-0868-8B31-9FEC7C9E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0B6FB-8DB1-6995-9963-FC34526B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1D76-A81A-4C49-81F2-FC193E19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9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AAAC9-F31C-54E3-6342-8F7F5F72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A7BF-EED3-4574-90D9-616C32CCEF4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BCE38-A0DF-BC49-BC69-7039E4E0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0C3C3-B3CB-C05F-B5CB-42877AF5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1D76-A81A-4C49-81F2-FC193E19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2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CE9E-242F-1EB6-B101-D9B6FFBD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AD0B-21C6-3F39-4A59-C081753B7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FB930-35B5-54F4-1683-F3B26FC0E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0AC15-F094-450E-DF6D-D55AAFC9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A7BF-EED3-4574-90D9-616C32CCEF4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08FAD-25F5-9C5D-166C-A33ED38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E8A9F-5E67-6102-BEEE-F703BBAA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1D76-A81A-4C49-81F2-FC193E19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5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FF23-4674-00E1-AA2F-25FAABF6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1F99EF-AEFB-B320-07F4-F2DCFB729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3DE23-2633-A4A1-5683-F01A3D16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940F9-09BF-1D26-FB96-39C7F600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A7BF-EED3-4574-90D9-616C32CCEF4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99A64-FD9C-24BE-2C38-2DCDDD47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A54D9-11D4-4A7E-8B30-DBC0826B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E1D76-A81A-4C49-81F2-FC193E19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1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43A6B-BE4E-0E99-A1F3-946E050E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A177C-261B-3468-1354-93614A3A9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FF631-6ECF-A9C4-BAA3-62BF824AA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BA7BF-EED3-4574-90D9-616C32CCEF4D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A5F9-8FC6-E377-ECAC-F090056E3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47D81-CBF2-7D1D-DFCF-F37B0C42E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E1D76-A81A-4C49-81F2-FC193E195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2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CFE6-F507-1CD6-93DC-CD6067436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34510"/>
          </a:xfrm>
        </p:spPr>
        <p:txBody>
          <a:bodyPr>
            <a:normAutofit/>
          </a:bodyPr>
          <a:lstStyle/>
          <a:p>
            <a:r>
              <a:rPr lang="en-US" sz="4400" dirty="0"/>
              <a:t>PEG Fluid Concentration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8A844-9009-4409-6251-2532A6CB7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4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34A0-A6B2-DE68-E4C0-80656434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839"/>
          </a:xfrm>
        </p:spPr>
        <p:txBody>
          <a:bodyPr>
            <a:normAutofit/>
          </a:bodyPr>
          <a:lstStyle/>
          <a:p>
            <a:r>
              <a:rPr lang="en-US" sz="3600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1AE1F-6C64-F2EC-78A7-A439DFE2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7"/>
            <a:ext cx="10515600" cy="4773036"/>
          </a:xfrm>
        </p:spPr>
        <p:txBody>
          <a:bodyPr>
            <a:normAutofit/>
          </a:bodyPr>
          <a:lstStyle/>
          <a:p>
            <a:r>
              <a:rPr lang="en-US" sz="2400" dirty="0"/>
              <a:t>Was told by reliable source that PEG in antibody solution can increase effective concentration of antibodies</a:t>
            </a:r>
          </a:p>
          <a:p>
            <a:r>
              <a:rPr lang="en-US" sz="2400" dirty="0"/>
              <a:t>Idea is PEG occupies volume while maintaining volume which forces the antibody component to interact with a smaller portion of liquid, thus increasing its effective concentration. </a:t>
            </a:r>
          </a:p>
        </p:txBody>
      </p:sp>
    </p:spTree>
    <p:extLst>
      <p:ext uri="{BB962C8B-B14F-4D97-AF65-F5344CB8AC3E}">
        <p14:creationId xmlns:p14="http://schemas.microsoft.com/office/powerpoint/2010/main" val="293117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EB59-EA7C-21D3-F978-BEB35059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[C] in solution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EC362A-6247-DC53-2E4E-CD6E723A0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356885"/>
              </p:ext>
            </p:extLst>
          </p:nvPr>
        </p:nvGraphicFramePr>
        <p:xfrm>
          <a:off x="1847273" y="1690688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3145100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777930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490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[C] w/v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%vol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61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82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75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321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31C73A-F2AA-7B76-1D94-6F68DB5667C5}"/>
              </a:ext>
            </a:extLst>
          </p:cNvPr>
          <p:cNvSpPr txBox="1"/>
          <p:nvPr/>
        </p:nvSpPr>
        <p:spPr>
          <a:xfrm>
            <a:off x="838200" y="4130279"/>
            <a:ext cx="1095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%vol change is measured by dissolving PEG into pure water and observing the vol before and after dissolving. </a:t>
            </a:r>
          </a:p>
        </p:txBody>
      </p:sp>
    </p:spTree>
    <p:extLst>
      <p:ext uri="{BB962C8B-B14F-4D97-AF65-F5344CB8AC3E}">
        <p14:creationId xmlns:p14="http://schemas.microsoft.com/office/powerpoint/2010/main" val="322826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E45D-7061-E6AF-53A2-CD49C185C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/>
          <a:lstStyle/>
          <a:p>
            <a:r>
              <a:rPr lang="en-US" dirty="0"/>
              <a:t>Flowing PEG solutions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7F7DC3-FC8D-B56E-AE5C-1F3D59DFA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35849"/>
              </p:ext>
            </p:extLst>
          </p:nvPr>
        </p:nvGraphicFramePr>
        <p:xfrm>
          <a:off x="1403928" y="1739092"/>
          <a:ext cx="9384144" cy="1998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048">
                  <a:extLst>
                    <a:ext uri="{9D8B030D-6E8A-4147-A177-3AD203B41FA5}">
                      <a16:colId xmlns:a16="http://schemas.microsoft.com/office/drawing/2014/main" val="19893925"/>
                    </a:ext>
                  </a:extLst>
                </a:gridCol>
                <a:gridCol w="3128048">
                  <a:extLst>
                    <a:ext uri="{9D8B030D-6E8A-4147-A177-3AD203B41FA5}">
                      <a16:colId xmlns:a16="http://schemas.microsoft.com/office/drawing/2014/main" val="4280398578"/>
                    </a:ext>
                  </a:extLst>
                </a:gridCol>
                <a:gridCol w="3128048">
                  <a:extLst>
                    <a:ext uri="{9D8B030D-6E8A-4147-A177-3AD203B41FA5}">
                      <a16:colId xmlns:a16="http://schemas.microsoft.com/office/drawing/2014/main" val="3439852324"/>
                    </a:ext>
                  </a:extLst>
                </a:gridCol>
              </a:tblGrid>
              <a:tr h="276743">
                <a:tc>
                  <a:txBody>
                    <a:bodyPr/>
                    <a:lstStyle/>
                    <a:p>
                      <a:r>
                        <a:rPr lang="en-US" b="1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Pressure (</a:t>
                      </a:r>
                      <a:r>
                        <a:rPr lang="en-US" dirty="0" err="1"/>
                        <a:t>mBar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Flow rate (</a:t>
                      </a:r>
                      <a:r>
                        <a:rPr lang="en-US" dirty="0" err="1"/>
                        <a:t>uL</a:t>
                      </a:r>
                      <a:r>
                        <a:rPr lang="en-US" dirty="0"/>
                        <a:t>/min)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231538"/>
                  </a:ext>
                </a:extLst>
              </a:tr>
              <a:tr h="452697"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917624"/>
                  </a:ext>
                </a:extLst>
              </a:tr>
              <a:tr h="452697">
                <a:tc>
                  <a:txBody>
                    <a:bodyPr/>
                    <a:lstStyle/>
                    <a:p>
                      <a:r>
                        <a:rPr lang="en-US" dirty="0"/>
                        <a:t>10% 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093111"/>
                  </a:ext>
                </a:extLst>
              </a:tr>
              <a:tr h="452697">
                <a:tc>
                  <a:txBody>
                    <a:bodyPr/>
                    <a:lstStyle/>
                    <a:p>
                      <a:r>
                        <a:rPr lang="en-US" dirty="0"/>
                        <a:t>20% 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203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C060B3-5E28-B40E-124C-ECF8F9FAD56C}"/>
              </a:ext>
            </a:extLst>
          </p:cNvPr>
          <p:cNvSpPr txBox="1"/>
          <p:nvPr/>
        </p:nvSpPr>
        <p:spPr>
          <a:xfrm>
            <a:off x="1052945" y="4673600"/>
            <a:ext cx="10215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that pressure and viscosity are both directly proportional to flow rate, this implies that 5% PEG is about 4.5x more viscous and about 6x for 10% PEG</a:t>
            </a:r>
          </a:p>
        </p:txBody>
      </p:sp>
    </p:spTree>
    <p:extLst>
      <p:ext uri="{BB962C8B-B14F-4D97-AF65-F5344CB8AC3E}">
        <p14:creationId xmlns:p14="http://schemas.microsoft.com/office/powerpoint/2010/main" val="52637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0115-D495-97B8-CF41-7760F102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D0ED-2143-E9CF-39D8-58C3BA01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PEG Fluid Concentration</vt:lpstr>
      <vt:lpstr>Idea</vt:lpstr>
      <vt:lpstr>PEG [C] in solution</vt:lpstr>
      <vt:lpstr>Flowing PEG 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2</cp:revision>
  <dcterms:created xsi:type="dcterms:W3CDTF">2025-02-03T15:53:27Z</dcterms:created>
  <dcterms:modified xsi:type="dcterms:W3CDTF">2025-02-03T15:56:31Z</dcterms:modified>
</cp:coreProperties>
</file>