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26E2-A48A-F8E6-3461-6700761D1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E2654-8274-04F0-7D1B-E35597696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9524-9986-4839-86D7-2C411A8A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BC0C5-C679-BEB8-F6B8-A015A7FB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3A71-3A52-1E6B-6865-B2E145F1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C1E4-D3D5-325D-53EB-6010D6A7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2E81-61A9-6482-C92A-7CDC78228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7E4A-DD11-A24A-4A31-37B16534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86C3-2661-B0B3-29B1-27C12DEF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EDFAD-85E0-66CB-6F61-501BA44C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7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97BC9-69FF-1039-FD04-AB4C716DB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844B9-F323-82AA-3594-0AA91FC65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1AD1F-B8CB-B4E5-C9FA-F115B502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19A9-C0C2-5CEB-74D3-3A131E3F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43CB0-F6B7-5495-DC12-49F86077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DBA-8B9E-572E-7254-F0F7706A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95CB-359C-853E-3C46-0096FEC9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B235-AA8F-8752-7E0E-7F506BFE3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E4AE8-89C1-01AF-773F-CC8AC03F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9FF94-DC29-F49B-5B27-0951177B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3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7B63-3A4F-BBA1-813F-8C9FA7EAF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142F-DCE7-1D38-61C3-EE301B32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FD75-9981-496F-9386-F6819ABD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1B3BE-BF91-1AD7-82B2-9D1D0A3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E339-23A4-13A6-26DC-389DE73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F256-08E7-E594-5F82-F7E3E968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3DED-E85C-0260-E438-923953B77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1D9B3-94BC-DA55-9337-FFADF637A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8A034-A39D-5E05-C870-7841B06F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431E4-9374-96DD-1FCD-1D7CF0EC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303E2-E1BB-1C64-DD17-92932F0D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3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AA64-845D-4B8F-EC6E-080547BB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FF9D-7195-A38E-E23D-E105CC1D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6558A-CAB9-D2A0-1E04-E87AEA377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25887-C4D6-0ED2-B19B-52BC439A1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9FF52-3B8B-432E-7EAC-3E13F1241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A4619-253F-A836-7C45-14351E1F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99FF7-E77C-523C-F5D0-4E6FD4FD7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721ED-E90B-3CD1-B781-8D1463E0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63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C4CD-527D-8484-CE53-E12030A3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77F32-CFAA-34F7-1C96-2D5498C4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05FF-5103-ECD0-92B7-31793C6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B0B82-6B66-81E3-154E-49E1D618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8F332-C8E3-825B-2C72-4843C176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A452C-85B9-1778-E4BE-2ABEA5F0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4EED-0E18-214B-56DB-13EB90B7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4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214E-9D37-7B4D-337C-76DF3000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F136F-67BB-47EB-8C2D-58EE7DF6C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BD093-48FE-05DB-642C-241A58477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2B55-AE6F-B47C-8020-054186F1F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A81CD-2D07-5D68-6906-708D4519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FA923-6667-7FA6-FE55-868838D96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0349A-B89D-F3E4-8BBF-566A485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042BE-01A1-1093-42E8-C3423C89F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BD873-35F0-CA17-3F02-2D556D43F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D20B7-1D1B-14F4-57AD-49487696B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3B6E-BD19-453C-84DC-FAA8B3CB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EE77-0232-9BDE-0A98-59B21BF7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5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1C54D5-2DD6-E232-837D-D1A11865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BBF7B-09E7-7972-D04B-6122D83DA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2CE57-A4CD-2A41-10C2-A5C7DAC8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124A5-B177-4D3B-93D7-174B22EADCDC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4895-4FB7-DD91-541E-282D7FD4C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B15F-4307-423F-2380-6FAB270FB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A071-35F7-4866-A019-9DCD24E12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1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9E022-C860-E957-F613-DAD2B6C3C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5780"/>
          </a:xfrm>
        </p:spPr>
        <p:txBody>
          <a:bodyPr>
            <a:normAutofit fontScale="90000"/>
          </a:bodyPr>
          <a:lstStyle/>
          <a:p>
            <a:r>
              <a:rPr lang="en-US" dirty="0"/>
              <a:t>Dye Kinetics H2O2 vs </a:t>
            </a:r>
            <a:r>
              <a:rPr lang="en-US" dirty="0" err="1"/>
              <a:t>mCPBA</a:t>
            </a:r>
            <a:r>
              <a:rPr lang="en-US" dirty="0"/>
              <a:t> vs LiBH4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8BE77-5FD4-CF0B-8CE2-4C99EFDA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8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2682-D2C1-54CE-764F-54B70863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298"/>
          </a:xfrm>
        </p:spPr>
        <p:txBody>
          <a:bodyPr>
            <a:normAutofit fontScale="90000"/>
          </a:bodyPr>
          <a:lstStyle/>
          <a:p>
            <a:r>
              <a:rPr lang="en-US" dirty="0"/>
              <a:t>Protocol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8325F-71B8-6B72-EBE2-02E719F28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709"/>
            <a:ext cx="10515600" cy="5216165"/>
          </a:xfrm>
        </p:spPr>
        <p:txBody>
          <a:bodyPr>
            <a:normAutofit/>
          </a:bodyPr>
          <a:lstStyle/>
          <a:p>
            <a:r>
              <a:rPr lang="en-US" sz="1400" dirty="0"/>
              <a:t>Instrument = Tecan Spark</a:t>
            </a:r>
          </a:p>
          <a:p>
            <a:r>
              <a:rPr lang="en-US" sz="1400" dirty="0"/>
              <a:t>Sample holder = 96 well glass bottom plate</a:t>
            </a:r>
          </a:p>
          <a:p>
            <a:r>
              <a:rPr lang="en-US" sz="1400" dirty="0"/>
              <a:t>100uL sample per well</a:t>
            </a:r>
          </a:p>
          <a:p>
            <a:r>
              <a:rPr lang="en-US" sz="1400" dirty="0"/>
              <a:t>All ‘dyes’ are either </a:t>
            </a:r>
            <a:r>
              <a:rPr lang="en-US" sz="1400" dirty="0" err="1"/>
              <a:t>secodnaries</a:t>
            </a:r>
            <a:r>
              <a:rPr lang="en-US" sz="1400" dirty="0"/>
              <a:t> or direct primary </a:t>
            </a:r>
            <a:r>
              <a:rPr lang="en-US" sz="1400" dirty="0" err="1"/>
              <a:t>antibodys</a:t>
            </a:r>
            <a:endParaRPr lang="en-US" sz="1400" dirty="0"/>
          </a:p>
          <a:p>
            <a:r>
              <a:rPr lang="en-US" sz="1400" dirty="0"/>
              <a:t>1:1k dilution on all dyes</a:t>
            </a:r>
          </a:p>
          <a:p>
            <a:pPr marL="0" indent="0">
              <a:buNone/>
            </a:pPr>
            <a:r>
              <a:rPr lang="en-US" sz="1400" u="sng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Mix all bleaching solutions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24mM NaOH in PBS + 4.5% H2O2 (pH 9.5)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10mM LiBH4 in </a:t>
            </a:r>
            <a:r>
              <a:rPr lang="en-US" sz="1000" dirty="0" err="1"/>
              <a:t>MilliQ</a:t>
            </a:r>
            <a:r>
              <a:rPr lang="en-US" sz="1000" dirty="0"/>
              <a:t> water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1mM </a:t>
            </a:r>
            <a:r>
              <a:rPr lang="en-US" sz="1000" dirty="0" err="1"/>
              <a:t>mCPBA</a:t>
            </a:r>
            <a:r>
              <a:rPr lang="en-US" sz="1000" dirty="0"/>
              <a:t> in PBS, NaOH adjusted to pH 10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000" dirty="0"/>
              <a:t>24mM NaOH in PBS is referred to as bleaching PBS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Make Eppendorf of 1:100 diluted dye (150uL bleaching PBS + 1.5uL dye)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Dilute dye again in bleaching buffer at 1:10 for 100uL reference well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Add 315uL bleach solution into Eppendorf, add 35uL diluted dye solution, vortex, split 3 ways into wells for 100uL a piece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Repeat for other 2 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into </a:t>
            </a:r>
            <a:r>
              <a:rPr lang="en-US" sz="1400" dirty="0" err="1"/>
              <a:t>tecan</a:t>
            </a:r>
            <a:r>
              <a:rPr lang="en-US" sz="1400" dirty="0"/>
              <a:t> and run procedure</a:t>
            </a:r>
          </a:p>
          <a:p>
            <a:pPr marL="800100" lvl="1" indent="-342900">
              <a:buFont typeface="+mj-lt"/>
              <a:buAutoNum type="alphaLcParenR"/>
            </a:pPr>
            <a:endParaRPr lang="en-US" sz="1000" dirty="0"/>
          </a:p>
          <a:p>
            <a:pPr marL="800100" lvl="1" indent="-342900">
              <a:buFont typeface="+mj-lt"/>
              <a:buAutoNum type="alphaLcParenR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047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CB74-1C7C-1641-CEB0-43B30C20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3"/>
          </a:xfrm>
        </p:spPr>
        <p:txBody>
          <a:bodyPr>
            <a:normAutofit fontScale="90000"/>
          </a:bodyPr>
          <a:lstStyle/>
          <a:p>
            <a:r>
              <a:rPr lang="en-US" dirty="0"/>
              <a:t>Tecan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DF9C-B6FD-7A8B-A674-E7ED13B7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19"/>
            <a:ext cx="10515600" cy="4995144"/>
          </a:xfrm>
        </p:spPr>
        <p:txBody>
          <a:bodyPr>
            <a:normAutofit/>
          </a:bodyPr>
          <a:lstStyle/>
          <a:p>
            <a:r>
              <a:rPr lang="en-US" sz="2000" dirty="0"/>
              <a:t>Before measurements are taken, the z position is found with reference dye solution and fixed for rest of experiment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Go to reference dye, auto gain to make that 60% dynamic range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Record inverted fluorescence on every relevant well every 15 seconds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3 samples each condition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26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A58B-9409-232A-692B-1110C088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022"/>
          </a:xfrm>
        </p:spPr>
        <p:txBody>
          <a:bodyPr>
            <a:normAutofit fontScale="90000"/>
          </a:bodyPr>
          <a:lstStyle/>
          <a:p>
            <a:r>
              <a:rPr lang="en-US" dirty="0"/>
              <a:t>Plate layout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022C2D-7131-4118-B643-6276ABFD9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79587"/>
              </p:ext>
            </p:extLst>
          </p:nvPr>
        </p:nvGraphicFramePr>
        <p:xfrm>
          <a:off x="1143539" y="2220343"/>
          <a:ext cx="9163050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9163080" imgH="1724040" progId="PBrush">
                  <p:embed/>
                </p:oleObj>
              </mc:Choice>
              <mc:Fallback>
                <p:oleObj name="Bitmap Image" r:id="rId2" imgW="9163080" imgH="172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539" y="2220343"/>
                        <a:ext cx="9163050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477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7013-C611-41CA-A095-FB9B44A0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18" y="0"/>
            <a:ext cx="10515600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Filter/Settings each Dye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C94D-E704-91E0-33A0-8685C577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20" y="850839"/>
            <a:ext cx="11583837" cy="5731115"/>
          </a:xfrm>
        </p:spPr>
        <p:txBody>
          <a:bodyPr/>
          <a:lstStyle/>
          <a:p>
            <a:r>
              <a:rPr lang="en-US" dirty="0"/>
              <a:t>A488</a:t>
            </a:r>
          </a:p>
        </p:txBody>
      </p:sp>
    </p:spTree>
    <p:extLst>
      <p:ext uri="{BB962C8B-B14F-4D97-AF65-F5344CB8AC3E}">
        <p14:creationId xmlns:p14="http://schemas.microsoft.com/office/powerpoint/2010/main" val="262158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0020-EFEB-6BBC-1905-2AFB5FBE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6" y="0"/>
            <a:ext cx="10515600" cy="437132"/>
          </a:xfrm>
        </p:spPr>
        <p:txBody>
          <a:bodyPr>
            <a:normAutofit fontScale="90000"/>
          </a:bodyPr>
          <a:lstStyle/>
          <a:p>
            <a:r>
              <a:rPr lang="en-US" dirty="0"/>
              <a:t>Tau Chart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DE9DB7-1291-5C3C-47E4-0BEF71300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796949"/>
              </p:ext>
            </p:extLst>
          </p:nvPr>
        </p:nvGraphicFramePr>
        <p:xfrm>
          <a:off x="1191838" y="1215078"/>
          <a:ext cx="9808324" cy="54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0639440" imgH="5952960" progId="PBrush">
                  <p:embed/>
                </p:oleObj>
              </mc:Choice>
              <mc:Fallback>
                <p:oleObj name="Bitmap Image" r:id="rId2" imgW="10639440" imgH="59529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1838" y="1215078"/>
                        <a:ext cx="9808324" cy="54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D602F36-4D19-7888-9E56-F7BF56D90756}"/>
              </a:ext>
            </a:extLst>
          </p:cNvPr>
          <p:cNvGrpSpPr/>
          <p:nvPr/>
        </p:nvGrpSpPr>
        <p:grpSpPr>
          <a:xfrm rot="16200000">
            <a:off x="3661963" y="3977449"/>
            <a:ext cx="2613804" cy="378945"/>
            <a:chOff x="1897811" y="793630"/>
            <a:chExt cx="2613804" cy="37894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3EC6CC-7664-1638-179E-9713ECBA7BDA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4910D7-1CD7-4A0F-1FD1-1CA96324F0FE}"/>
                </a:ext>
              </a:extLst>
            </p:cNvPr>
            <p:cNvSpPr txBox="1"/>
            <p:nvPr/>
          </p:nvSpPr>
          <p:spPr>
            <a:xfrm>
              <a:off x="1985888" y="803243"/>
              <a:ext cx="2437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Significant Bleaching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A711DB-74F0-7246-7A43-6A546EB079B9}"/>
              </a:ext>
            </a:extLst>
          </p:cNvPr>
          <p:cNvGrpSpPr/>
          <p:nvPr/>
        </p:nvGrpSpPr>
        <p:grpSpPr>
          <a:xfrm rot="16200000">
            <a:off x="5190576" y="3977449"/>
            <a:ext cx="2613804" cy="378939"/>
            <a:chOff x="1897811" y="793630"/>
            <a:chExt cx="2613804" cy="37893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32554D3-2A54-E12D-B3AD-1C816E682DFF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FA1A22-0C0A-DCB5-5E89-8CFF326B7879}"/>
                </a:ext>
              </a:extLst>
            </p:cNvPr>
            <p:cNvSpPr txBox="1"/>
            <p:nvPr/>
          </p:nvSpPr>
          <p:spPr>
            <a:xfrm>
              <a:off x="1985885" y="803237"/>
              <a:ext cx="2437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Significant Bleaching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4A943E-3B08-EE7D-5E1C-226755288D03}"/>
              </a:ext>
            </a:extLst>
          </p:cNvPr>
          <p:cNvGrpSpPr/>
          <p:nvPr/>
        </p:nvGrpSpPr>
        <p:grpSpPr>
          <a:xfrm rot="16200000">
            <a:off x="5965526" y="3977448"/>
            <a:ext cx="2613804" cy="378939"/>
            <a:chOff x="1897811" y="793630"/>
            <a:chExt cx="2613804" cy="3789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9EDC1A1-8185-F7D2-5C41-A440B8059934}"/>
                </a:ext>
              </a:extLst>
            </p:cNvPr>
            <p:cNvSpPr/>
            <p:nvPr/>
          </p:nvSpPr>
          <p:spPr>
            <a:xfrm>
              <a:off x="1897811" y="793630"/>
              <a:ext cx="2613804" cy="336430"/>
            </a:xfrm>
            <a:prstGeom prst="round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81958F-102E-0AD8-4FC8-91562C4FC096}"/>
                </a:ext>
              </a:extLst>
            </p:cNvPr>
            <p:cNvSpPr txBox="1"/>
            <p:nvPr/>
          </p:nvSpPr>
          <p:spPr>
            <a:xfrm>
              <a:off x="1985885" y="803237"/>
              <a:ext cx="2437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Significant Bleaching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49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CF64F-1105-F02C-7D1A-BCF6BF3A1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177"/>
          </a:xfrm>
        </p:spPr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BE04-8243-76A5-29DC-A0C2705C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094"/>
            <a:ext cx="10515600" cy="4839869"/>
          </a:xfrm>
        </p:spPr>
        <p:txBody>
          <a:bodyPr>
            <a:normAutofit/>
          </a:bodyPr>
          <a:lstStyle/>
          <a:p>
            <a:r>
              <a:rPr lang="en-US" sz="2000" dirty="0"/>
              <a:t>A488 H2O2, well E1 didn’t pipette well. Lower volume than expected. </a:t>
            </a:r>
          </a:p>
          <a:p>
            <a:r>
              <a:rPr lang="en-US" sz="2000" dirty="0"/>
              <a:t>H2O2 samples have lots and lots of bubbles. This will affect kinetic readings stochastically. </a:t>
            </a:r>
          </a:p>
          <a:p>
            <a:r>
              <a:rPr lang="en-US" sz="2000" dirty="0"/>
              <a:t>Weighed everything in containers that they </a:t>
            </a:r>
            <a:r>
              <a:rPr lang="en-US" sz="2000"/>
              <a:t>were mixed in.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1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254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Bitmap Image</vt:lpstr>
      <vt:lpstr>Dye Kinetics H2O2 vs mCPBA vs LiBH4</vt:lpstr>
      <vt:lpstr>Protocol </vt:lpstr>
      <vt:lpstr>Tecan Procedure</vt:lpstr>
      <vt:lpstr>Plate layout</vt:lpstr>
      <vt:lpstr>Filter/Settings each Dye</vt:lpstr>
      <vt:lpstr>Tau Chart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Dye Kinetics H2O2 vs mCPBA vs LiBH4</dc:title>
  <dc:creator>michael anderson</dc:creator>
  <cp:lastModifiedBy>michael anderson</cp:lastModifiedBy>
  <cp:revision>7</cp:revision>
  <dcterms:created xsi:type="dcterms:W3CDTF">2022-10-11T18:58:16Z</dcterms:created>
  <dcterms:modified xsi:type="dcterms:W3CDTF">2024-04-19T13:59:29Z</dcterms:modified>
</cp:coreProperties>
</file>