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2" autoAdjust="0"/>
    <p:restoredTop sz="94660"/>
  </p:normalViewPr>
  <p:slideViewPr>
    <p:cSldViewPr snapToGrid="0">
      <p:cViewPr varScale="1">
        <p:scale>
          <a:sx n="79" d="100"/>
          <a:sy n="79" d="100"/>
        </p:scale>
        <p:origin x="61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807C-ED81-6FFE-97DB-B5BC57202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0ADFD-C620-CE62-2321-015921934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BA7B1-90E4-DE30-BD58-0DFA8CCF9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C1F8-EECA-4158-97AF-E98581FAD10B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289AD-9AF0-0322-C3DD-139D609DC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AE6D-8BF2-F552-FB14-EC5796608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9EBB-097A-4649-AF93-0EC6F170E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90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11099-5A3C-BE23-17A0-462FC2A96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7E74BA-FB3C-AF1B-3028-0C6765B3A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6105F-4551-97ED-8DE9-B1AEC41D4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C1F8-EECA-4158-97AF-E98581FAD10B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5DE9A-AA1D-98EF-0AE8-A7986919A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4DE71-A4D5-9CBF-B46E-3C90E6126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9EBB-097A-4649-AF93-0EC6F170E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30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C68E3F-1BEA-4972-9EC1-5A9A553233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3C3E75-43F4-33D3-5E23-B2EDFFBFB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DA5EB-94E6-FC9C-C2D7-8CC16CBA3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C1F8-EECA-4158-97AF-E98581FAD10B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628A3-D817-0470-47B9-D6F162FB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B4637-AF05-AA2B-1E12-1265FA7B6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9EBB-097A-4649-AF93-0EC6F170E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27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F450D-436A-6EEF-9D84-5FDEAE5CA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4887D-2D62-7722-88AA-459E4A4E9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A9003-7DDC-7800-4CA8-5B73C2757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C1F8-EECA-4158-97AF-E98581FAD10B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6FDFF-AA22-97A5-C9D2-03E143749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F6974-333F-2B5E-8A1C-FCE634293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9EBB-097A-4649-AF93-0EC6F170E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69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FAEF5-AE8D-B96C-0FC9-C0CF08A1F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A508E-AF27-DC98-22D9-B95F6FD43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1D68A-4EAD-5F44-F18F-DB402AF9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C1F8-EECA-4158-97AF-E98581FAD10B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0DCD5-8FD6-2AFA-C4D7-A3AA78DD4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221A0-7554-D2A6-57C7-88940FA85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9EBB-097A-4649-AF93-0EC6F170E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5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710CF-4F4A-8857-EC88-D734D52B0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8998-B51E-7458-7F0C-B5192D2B84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464AC4-B713-7B9C-4A72-3AE63C7B9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D52D2-4BE0-BB80-553C-D4FF241BB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C1F8-EECA-4158-97AF-E98581FAD10B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36644-9935-B712-B90F-1100BABA5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C00A7-F29B-3593-A727-824E2008E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9EBB-097A-4649-AF93-0EC6F170E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44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2DA1B-79F1-F202-BEE8-5E751A8D9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DBF47-CADD-272F-79AE-7E94A7DD7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87E98-1AED-DEBF-63F0-152994F80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9B617F-F383-B3E1-F52C-323CE958D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237-8236-8DA4-A4BA-CCF07806E3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5DDF0C-310B-4E84-6FD7-4AE0E276C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C1F8-EECA-4158-97AF-E98581FAD10B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87DCA5-1A32-9DC4-93A9-1C0EBA8D8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91F988-487D-1393-BDD1-D422B3F23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9EBB-097A-4649-AF93-0EC6F170E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5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3A753-DD6A-C84B-1A91-B1AA2529E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53E302-091F-4CFF-9A7B-70227AC6A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C1F8-EECA-4158-97AF-E98581FAD10B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25085C-7729-7368-4F61-E50777867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6F7D02-0E1B-1750-F162-DF27FD39F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9EBB-097A-4649-AF93-0EC6F170E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29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90B076-49F4-7D0C-4094-E467FEA53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C1F8-EECA-4158-97AF-E98581FAD10B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DB0047-24FC-91CF-471A-0A9B495B8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55C1DE-C246-2875-695A-82E2D966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9EBB-097A-4649-AF93-0EC6F170E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94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82988-DE8B-F952-65A3-5F5D199EC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A564-2D5A-22BF-A2EB-3F2E90891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EDCFC0-F94E-2211-6EA1-9301A4B3F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BF5A2-38B0-3E45-68FF-999BFFD04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C1F8-EECA-4158-97AF-E98581FAD10B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AB9A1-F707-1CBB-B549-F1915717E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1BEF9-4BB1-42DA-CB91-AE71F0AFE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9EBB-097A-4649-AF93-0EC6F170E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CB283-EE33-B0D7-1278-EF3D5BC3B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48F8C5-2C50-47E3-A452-06B7576CBE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4F9C4-08F7-AF41-4C19-AADD48B8A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4714C-4D83-420E-9951-AFE6B85EC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C1F8-EECA-4158-97AF-E98581FAD10B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FF39D-77A7-BC03-C51C-58160ADB7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ED5A7-A93B-1AEC-E0CE-68F4B89F9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9EBB-097A-4649-AF93-0EC6F170E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6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D37B32-303D-2845-4A5D-12E450B1A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08B41-49AF-D61D-41A5-0DD5879C2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4201C-BEDB-2E89-FA66-797C9AF23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7DC1F8-EECA-4158-97AF-E98581FAD10B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992FA-CC94-6F85-95A4-668D6F48F4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BC6C3-7356-8377-DE3A-8051DC2BAF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729EBB-097A-4649-AF93-0EC6F170E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33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51CD2-C475-F956-18C4-4449A9C16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89564"/>
          </a:xfrm>
        </p:spPr>
        <p:txBody>
          <a:bodyPr>
            <a:normAutofit fontScale="90000"/>
          </a:bodyPr>
          <a:lstStyle/>
          <a:p>
            <a:r>
              <a:rPr lang="en-US" dirty="0"/>
              <a:t>Commercial Prototype Production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CFE3D4-33EE-408F-498E-1B63ED5955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12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377482-B383-D7A1-E0EB-FF20C688EA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8880" y="0"/>
            <a:ext cx="5675160" cy="383124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EE6295-2BB9-A3D5-8284-5537940EB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880" y="3429000"/>
            <a:ext cx="6677025" cy="40290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99DE69-FC5C-16B9-98BC-1D75B2CD1DB0}"/>
              </a:ext>
            </a:extLst>
          </p:cNvPr>
          <p:cNvSpPr txBox="1"/>
          <p:nvPr/>
        </p:nvSpPr>
        <p:spPr>
          <a:xfrm>
            <a:off x="192199" y="1160502"/>
            <a:ext cx="5565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 Same as previous step, but angled perspective view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A9DD89-40B4-3876-0582-89F4AC6BFFA6}"/>
              </a:ext>
            </a:extLst>
          </p:cNvPr>
          <p:cNvSpPr txBox="1"/>
          <p:nvPr/>
        </p:nvSpPr>
        <p:spPr>
          <a:xfrm>
            <a:off x="192199" y="5211913"/>
            <a:ext cx="5333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 Pull out orange device and pull up on sandwich complex to remove from jig</a:t>
            </a:r>
          </a:p>
        </p:txBody>
      </p:sp>
    </p:spTree>
    <p:extLst>
      <p:ext uri="{BB962C8B-B14F-4D97-AF65-F5344CB8AC3E}">
        <p14:creationId xmlns:p14="http://schemas.microsoft.com/office/powerpoint/2010/main" val="3253257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6A253-4120-2E42-F77C-DC9403060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6984"/>
          </a:xfrm>
        </p:spPr>
        <p:txBody>
          <a:bodyPr>
            <a:normAutofit fontScale="90000"/>
          </a:bodyPr>
          <a:lstStyle/>
          <a:p>
            <a:r>
              <a:rPr lang="en-US" dirty="0"/>
              <a:t>Engineering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3E1FC-4A4A-4517-C835-A9FDA0F2C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309" y="1274619"/>
            <a:ext cx="10515600" cy="529950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Fit into standard </a:t>
            </a:r>
            <a:r>
              <a:rPr lang="en-US" sz="1800" dirty="0" err="1"/>
              <a:t>multiwell</a:t>
            </a:r>
            <a:r>
              <a:rPr lang="en-US" sz="1800" dirty="0"/>
              <a:t> plate cutout in stage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Be thin and mostly exist below grade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All slide mounting and priming is done outside of chamber and slide complex is placed into chamber for imaging.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Slide complex goal is to be only marginally larger than slide itself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Regularize fluidic device production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Fuse fluidic device and pressure plate into one item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Easy fluidic connection for users, </a:t>
            </a:r>
            <a:r>
              <a:rPr lang="en-US" sz="1800" dirty="0" err="1"/>
              <a:t>ie</a:t>
            </a:r>
            <a:r>
              <a:rPr lang="en-US" sz="1800" dirty="0"/>
              <a:t> quick connect.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Add in corner screws for leveling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Decently aesthetic design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Make modular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/>
              <a:t>Temp reg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 err="1"/>
              <a:t>Multislides</a:t>
            </a:r>
            <a:endParaRPr lang="en-US" sz="1400" dirty="0"/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/>
              <a:t>3D domes</a:t>
            </a:r>
          </a:p>
          <a:p>
            <a:pPr marL="800100" lvl="1" indent="-342900">
              <a:buFont typeface="+mj-lt"/>
              <a:buAutoNum type="alphaLcParenR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03243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B3FD-0444-F7B7-897B-9A4CE6EA8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693"/>
          </a:xfrm>
        </p:spPr>
        <p:txBody>
          <a:bodyPr>
            <a:normAutofit fontScale="90000"/>
          </a:bodyPr>
          <a:lstStyle/>
          <a:p>
            <a:r>
              <a:rPr lang="en-US" dirty="0"/>
              <a:t>Device forming and Priming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FCD1C-DA54-5EE0-1C2C-80468B950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5382"/>
            <a:ext cx="10515600" cy="4911581"/>
          </a:xfrm>
        </p:spPr>
        <p:txBody>
          <a:bodyPr>
            <a:normAutofit/>
          </a:bodyPr>
          <a:lstStyle/>
          <a:p>
            <a:r>
              <a:rPr lang="en-US" sz="2000" dirty="0"/>
              <a:t>The first task is split into two areas</a:t>
            </a:r>
          </a:p>
          <a:p>
            <a:pPr lvl="1"/>
            <a:r>
              <a:rPr lang="en-US" sz="1600" dirty="0"/>
              <a:t>Can we use a form for the fluidic device uppers?</a:t>
            </a:r>
          </a:p>
          <a:p>
            <a:pPr lvl="1"/>
            <a:r>
              <a:rPr lang="en-US" sz="1600" dirty="0"/>
              <a:t>Can it be primed by hand while sealed?</a:t>
            </a:r>
          </a:p>
          <a:p>
            <a:r>
              <a:rPr lang="en-US" sz="2000" dirty="0"/>
              <a:t>Its is unknown if an SLA printed upper form to make more complex shapes would be possible. Lets make some sample ones and trial it. </a:t>
            </a:r>
          </a:p>
          <a:p>
            <a:r>
              <a:rPr lang="en-US" sz="2000" dirty="0"/>
              <a:t>Rough goals of form: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1mm thick around window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Need window block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Thicken height in port region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Make edges more exact</a:t>
            </a:r>
          </a:p>
        </p:txBody>
      </p:sp>
    </p:spTree>
    <p:extLst>
      <p:ext uri="{BB962C8B-B14F-4D97-AF65-F5344CB8AC3E}">
        <p14:creationId xmlns:p14="http://schemas.microsoft.com/office/powerpoint/2010/main" val="1268050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2E1EB-7C92-E887-BECF-834BC6BAC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2F2B5-74E1-A5A4-52BD-D5218ACBD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Maybe ss 17-4 </a:t>
            </a:r>
            <a:r>
              <a:rPr lang="en-US" dirty="0" err="1"/>
              <a:t>ph</a:t>
            </a:r>
            <a:r>
              <a:rPr lang="en-US" dirty="0"/>
              <a:t> from </a:t>
            </a:r>
            <a:r>
              <a:rPr lang="en-US" dirty="0" err="1"/>
              <a:t>protolabs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377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FBD57-C781-50A1-C436-E38724915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9348"/>
          </a:xfrm>
        </p:spPr>
        <p:txBody>
          <a:bodyPr>
            <a:normAutofit fontScale="90000"/>
          </a:bodyPr>
          <a:lstStyle/>
          <a:p>
            <a:r>
              <a:rPr lang="en-US" dirty="0"/>
              <a:t>Heart of Device: The Fluidic Sandwich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F177A-8793-8606-2FEB-1671269E8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618"/>
            <a:ext cx="3198091" cy="4902345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To balance engineering complexity and user ease, we have opted to create a fluidic sandwich exterior to the chamber which can then be placed into chamber on stage</a:t>
            </a:r>
          </a:p>
          <a:p>
            <a:r>
              <a:rPr lang="en-US" sz="1800" b="1" dirty="0"/>
              <a:t>Constraints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No complex joints like slides, hinges, spring assemblies (can be complete units though).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Width of slide, but can be longer than slide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As thin as possible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Fluidic connections baked into pressure plate + </a:t>
            </a:r>
            <a:r>
              <a:rPr lang="en-US" sz="1200" dirty="0" err="1"/>
              <a:t>fludic</a:t>
            </a:r>
            <a:r>
              <a:rPr lang="en-US" sz="1200" dirty="0"/>
              <a:t> device combo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Fluidic device and pressure plate are integrated together, but able to be separated if needed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‘fool proof’ jig placements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All parts able to be </a:t>
            </a:r>
            <a:r>
              <a:rPr lang="en-US" sz="1200" dirty="0" err="1"/>
              <a:t>CNCed</a:t>
            </a:r>
            <a:endParaRPr lang="en-US" sz="1200" dirty="0"/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Freedom to choose along long slide axis for device placement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810766-6414-F4C5-8B2F-14B419D9B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673" y="2152101"/>
            <a:ext cx="4701309" cy="12768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DFC3A0-961E-D56A-BA33-E456FCF0E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088" y="3900221"/>
            <a:ext cx="3484603" cy="202740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6CD0C0C-D94F-820D-FA80-92B18C03EFE8}"/>
              </a:ext>
            </a:extLst>
          </p:cNvPr>
          <p:cNvCxnSpPr/>
          <p:nvPr/>
        </p:nvCxnSpPr>
        <p:spPr>
          <a:xfrm flipH="1" flipV="1">
            <a:off x="8986982" y="3352800"/>
            <a:ext cx="193963" cy="76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9D60735-354C-24BD-DA2F-9000096C6821}"/>
              </a:ext>
            </a:extLst>
          </p:cNvPr>
          <p:cNvSpPr txBox="1"/>
          <p:nvPr/>
        </p:nvSpPr>
        <p:spPr>
          <a:xfrm>
            <a:off x="9180945" y="3244334"/>
            <a:ext cx="165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Stainless Steel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61F05AF-E2D0-2470-497A-1923C114EED0}"/>
              </a:ext>
            </a:extLst>
          </p:cNvPr>
          <p:cNvCxnSpPr>
            <a:cxnSpLocks/>
          </p:cNvCxnSpPr>
          <p:nvPr/>
        </p:nvCxnSpPr>
        <p:spPr>
          <a:xfrm flipH="1">
            <a:off x="8506691" y="3147291"/>
            <a:ext cx="2817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EB84F32-12F1-5232-CC0E-A5B9F313CC50}"/>
              </a:ext>
            </a:extLst>
          </p:cNvPr>
          <p:cNvSpPr txBox="1"/>
          <p:nvPr/>
        </p:nvSpPr>
        <p:spPr>
          <a:xfrm>
            <a:off x="8840948" y="2962625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632741-4A3B-7CF7-7AF9-FB251AAB2FCD}"/>
              </a:ext>
            </a:extLst>
          </p:cNvPr>
          <p:cNvCxnSpPr>
            <a:cxnSpLocks/>
          </p:cNvCxnSpPr>
          <p:nvPr/>
        </p:nvCxnSpPr>
        <p:spPr>
          <a:xfrm flipH="1">
            <a:off x="7569200" y="2962625"/>
            <a:ext cx="281708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0BBC5E7-3C1D-7F99-5AF5-BEF59C1D313B}"/>
              </a:ext>
            </a:extLst>
          </p:cNvPr>
          <p:cNvSpPr txBox="1"/>
          <p:nvPr/>
        </p:nvSpPr>
        <p:spPr>
          <a:xfrm>
            <a:off x="7893317" y="2722726"/>
            <a:ext cx="2113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magnets are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9DAACE8-6F6B-63B6-09DB-20EADB08797A}"/>
              </a:ext>
            </a:extLst>
          </p:cNvPr>
          <p:cNvCxnSpPr>
            <a:cxnSpLocks/>
          </p:cNvCxnSpPr>
          <p:nvPr/>
        </p:nvCxnSpPr>
        <p:spPr>
          <a:xfrm flipH="1">
            <a:off x="7010400" y="2329934"/>
            <a:ext cx="1269999" cy="7621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997BC79-4021-DEE9-8F7E-D2432B6137D5}"/>
              </a:ext>
            </a:extLst>
          </p:cNvPr>
          <p:cNvSpPr txBox="1"/>
          <p:nvPr/>
        </p:nvSpPr>
        <p:spPr>
          <a:xfrm>
            <a:off x="8280399" y="2118899"/>
            <a:ext cx="158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Fluidic Device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693EFD5-4046-29CF-974A-8DB7930A7FFC}"/>
              </a:ext>
            </a:extLst>
          </p:cNvPr>
          <p:cNvCxnSpPr>
            <a:cxnSpLocks/>
          </p:cNvCxnSpPr>
          <p:nvPr/>
        </p:nvCxnSpPr>
        <p:spPr>
          <a:xfrm flipH="1">
            <a:off x="6440545" y="2029594"/>
            <a:ext cx="1269999" cy="7621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471E6BF-BDB0-CFE4-AADD-EC5D86940A23}"/>
              </a:ext>
            </a:extLst>
          </p:cNvPr>
          <p:cNvSpPr txBox="1"/>
          <p:nvPr/>
        </p:nvSpPr>
        <p:spPr>
          <a:xfrm>
            <a:off x="7670130" y="1781676"/>
            <a:ext cx="16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Pressure Plate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9155966-7F6D-D048-6D22-C4AEFD2FA563}"/>
              </a:ext>
            </a:extLst>
          </p:cNvPr>
          <p:cNvSpPr/>
          <p:nvPr/>
        </p:nvSpPr>
        <p:spPr>
          <a:xfrm>
            <a:off x="7305861" y="2791718"/>
            <a:ext cx="277297" cy="35557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54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CDE0E-019B-F483-1D70-298912698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6984"/>
          </a:xfrm>
        </p:spPr>
        <p:txBody>
          <a:bodyPr>
            <a:normAutofit fontScale="90000"/>
          </a:bodyPr>
          <a:lstStyle/>
          <a:p>
            <a:r>
              <a:rPr lang="en-US" dirty="0"/>
              <a:t>Key Changes from Current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068C1-2E1D-AF05-EBBF-4F40E79B8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2255"/>
            <a:ext cx="10515600" cy="499470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By placing magnets only on ends, it enabled the width to be that of the slide or just slightly larger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To make a compact moveable sandwich, the bottom has to be a plate. Currently we have embedded magnets encased in resin. This leads to 2 issues. Thicker and need exact placement. Going to SS, the specificity goes away, its simpler and thinner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Fluidic device and PP are integrated and integrated with fluidics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50450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57811-F91D-F024-C73C-64472713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0259"/>
          </a:xfrm>
        </p:spPr>
        <p:txBody>
          <a:bodyPr/>
          <a:lstStyle/>
          <a:p>
            <a:r>
              <a:rPr lang="en-US" dirty="0"/>
              <a:t>Key 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92470-DEC0-5D47-E2B9-778BCB552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Can magnets on just the ends give enough force to seal?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The reduced B field from mags being over the slide and not off to the side and from SS instead of another mag. Will it be enough to seal?</a:t>
            </a:r>
          </a:p>
        </p:txBody>
      </p:sp>
    </p:spTree>
    <p:extLst>
      <p:ext uri="{BB962C8B-B14F-4D97-AF65-F5344CB8AC3E}">
        <p14:creationId xmlns:p14="http://schemas.microsoft.com/office/powerpoint/2010/main" val="3166922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EE84D-098D-FB43-668E-72A946AAE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13" y="0"/>
            <a:ext cx="10515600" cy="860560"/>
          </a:xfrm>
        </p:spPr>
        <p:txBody>
          <a:bodyPr/>
          <a:lstStyle/>
          <a:p>
            <a:r>
              <a:rPr lang="en-US" dirty="0"/>
              <a:t>Cassette style insert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24CF6F-9159-F073-01C8-0871232F0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13" y="2227633"/>
            <a:ext cx="4899405" cy="45525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7E7D4E-C968-27BF-7D35-A02DBBDC7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352" y="2227633"/>
            <a:ext cx="4899405" cy="46503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2AF658-575E-92A5-83F3-996ECB4C779B}"/>
              </a:ext>
            </a:extLst>
          </p:cNvPr>
          <p:cNvSpPr txBox="1"/>
          <p:nvPr/>
        </p:nvSpPr>
        <p:spPr>
          <a:xfrm>
            <a:off x="368621" y="860719"/>
            <a:ext cx="4899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1. Insert both yellow rail guide and the orange brace to hold the stainless steel plate in place and then start the pressure plate complex on the rails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C45361-3A2D-87C9-7FA1-4AE03C8F644F}"/>
              </a:ext>
            </a:extLst>
          </p:cNvPr>
          <p:cNvSpPr txBox="1"/>
          <p:nvPr/>
        </p:nvSpPr>
        <p:spPr>
          <a:xfrm>
            <a:off x="6795361" y="895490"/>
            <a:ext cx="4899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2. Shift the pressure plate complex all the way to the end</a:t>
            </a:r>
          </a:p>
        </p:txBody>
      </p:sp>
    </p:spTree>
    <p:extLst>
      <p:ext uri="{BB962C8B-B14F-4D97-AF65-F5344CB8AC3E}">
        <p14:creationId xmlns:p14="http://schemas.microsoft.com/office/powerpoint/2010/main" val="4157939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CC838D-EC83-6A89-99E2-C7CA1FA2A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214" y="2059487"/>
            <a:ext cx="4459760" cy="33885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433057A-20CF-CAB8-FB1F-3855A9D51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464" y="5009916"/>
            <a:ext cx="6905625" cy="17811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A01E661-188F-9F79-5B6E-65BE59B051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370" y="1113883"/>
            <a:ext cx="4870417" cy="1613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E15A7CD-4EC2-5E11-CCCC-C4184951EB99}"/>
              </a:ext>
            </a:extLst>
          </p:cNvPr>
          <p:cNvSpPr txBox="1"/>
          <p:nvPr/>
        </p:nvSpPr>
        <p:spPr>
          <a:xfrm>
            <a:off x="612370" y="252919"/>
            <a:ext cx="3764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 (front view) start fluid flow (not shown)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A34490-5F31-A3EB-E9EC-ADACCC306E8F}"/>
              </a:ext>
            </a:extLst>
          </p:cNvPr>
          <p:cNvSpPr txBox="1"/>
          <p:nvPr/>
        </p:nvSpPr>
        <p:spPr>
          <a:xfrm>
            <a:off x="7056719" y="1240667"/>
            <a:ext cx="4291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4. While flowing, pull yellow guide rail track out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235356-403E-5054-C4B4-3EEBDED91BD7}"/>
              </a:ext>
            </a:extLst>
          </p:cNvPr>
          <p:cNvSpPr txBox="1"/>
          <p:nvPr/>
        </p:nvSpPr>
        <p:spPr>
          <a:xfrm>
            <a:off x="567093" y="4671362"/>
            <a:ext cx="5869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5. (front view) pressure plate complex and slide will seal together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CAD9A04-F6A3-BD7C-6193-2E16F3F68651}"/>
              </a:ext>
            </a:extLst>
          </p:cNvPr>
          <p:cNvCxnSpPr/>
          <p:nvPr/>
        </p:nvCxnSpPr>
        <p:spPr>
          <a:xfrm>
            <a:off x="5632315" y="2237362"/>
            <a:ext cx="1264596" cy="914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C06A0F1-B6DA-DA80-E1C4-D3152A128E92}"/>
              </a:ext>
            </a:extLst>
          </p:cNvPr>
          <p:cNvCxnSpPr/>
          <p:nvPr/>
        </p:nvCxnSpPr>
        <p:spPr>
          <a:xfrm flipH="1">
            <a:off x="4066162" y="3429000"/>
            <a:ext cx="2568102" cy="10554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49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5911</TotalTime>
  <Words>543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Commercial Prototype Production</vt:lpstr>
      <vt:lpstr>Engineering Goals</vt:lpstr>
      <vt:lpstr>Device forming and Priming</vt:lpstr>
      <vt:lpstr>PowerPoint Presentation</vt:lpstr>
      <vt:lpstr>Heart of Device: The Fluidic Sandwich</vt:lpstr>
      <vt:lpstr>Key Changes from Current Model</vt:lpstr>
      <vt:lpstr>Key Risks</vt:lpstr>
      <vt:lpstr>Cassette style insert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anderson</dc:creator>
  <cp:lastModifiedBy>Michael Anderson</cp:lastModifiedBy>
  <cp:revision>3</cp:revision>
  <dcterms:created xsi:type="dcterms:W3CDTF">2025-04-04T18:12:19Z</dcterms:created>
  <dcterms:modified xsi:type="dcterms:W3CDTF">2025-04-10T18:59:31Z</dcterms:modified>
</cp:coreProperties>
</file>