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7015-DDA7-63AE-9547-E3C05A5A3B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C6151C-5E8B-BC87-C6A0-977F2C2DB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38BC28-D22C-0010-DD0D-ADD37A7D42BC}"/>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5" name="Footer Placeholder 4">
            <a:extLst>
              <a:ext uri="{FF2B5EF4-FFF2-40B4-BE49-F238E27FC236}">
                <a16:creationId xmlns:a16="http://schemas.microsoft.com/office/drawing/2014/main" id="{3E4451DE-FC20-E35B-130F-AFDED6F8F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E6E2F0-513D-BAC0-DA0A-539FDE48B3AD}"/>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3074298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A3565-86D5-BD2D-A41B-04BA14436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8C6A28-0F7C-F16A-ECA0-90364099F8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2EA2A-EC9A-EA17-29E6-160EB79A2628}"/>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5" name="Footer Placeholder 4">
            <a:extLst>
              <a:ext uri="{FF2B5EF4-FFF2-40B4-BE49-F238E27FC236}">
                <a16:creationId xmlns:a16="http://schemas.microsoft.com/office/drawing/2014/main" id="{569EE2AB-DA0D-6476-9A86-450E8F852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26CED-A69E-0839-FC6A-900D0CF93CF2}"/>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3008697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2C8532-0C3E-3310-DABF-1463EAED50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73689D-2F20-E39C-8816-A5BF519D3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98FE5-3E90-2851-3C64-47B020A9F7E7}"/>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5" name="Footer Placeholder 4">
            <a:extLst>
              <a:ext uri="{FF2B5EF4-FFF2-40B4-BE49-F238E27FC236}">
                <a16:creationId xmlns:a16="http://schemas.microsoft.com/office/drawing/2014/main" id="{9EEAD5C4-D673-0CF8-5978-6D0EBA03C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7F918-21E8-9616-CA6A-E60C0BB0DBA3}"/>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235210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E97D-A69B-DE9B-FD1B-84D50D3553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0FCF48-AECC-7B77-5515-13B9FD63B9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650129-69E9-F78C-517A-518622ABAED2}"/>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5" name="Footer Placeholder 4">
            <a:extLst>
              <a:ext uri="{FF2B5EF4-FFF2-40B4-BE49-F238E27FC236}">
                <a16:creationId xmlns:a16="http://schemas.microsoft.com/office/drawing/2014/main" id="{F5325DC0-1B11-A4C0-31E7-5EB015EB1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A7468-1BBF-3E1E-7BDD-8F348DB68E06}"/>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48075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0765F-E04D-2BA5-8EE4-88C053FA9F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775F4-F2F7-EA7D-207E-524BC63BC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210AAD-6C98-8F2C-FAEF-502B2936325B}"/>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5" name="Footer Placeholder 4">
            <a:extLst>
              <a:ext uri="{FF2B5EF4-FFF2-40B4-BE49-F238E27FC236}">
                <a16:creationId xmlns:a16="http://schemas.microsoft.com/office/drawing/2014/main" id="{2D9DA419-8619-8E26-4E1F-6BE74A2F2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D1EFC-D536-C54C-8167-A4F6031D01A6}"/>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3693743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53F99-A0B7-469F-7F97-E371AECC8E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4944C-FCFB-7B53-7C2C-CF4B97C95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55AA0E-57E6-92E0-48AA-4D5C14DAFD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F12D3D-E06C-FB4F-7740-D825A1B53E50}"/>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6" name="Footer Placeholder 5">
            <a:extLst>
              <a:ext uri="{FF2B5EF4-FFF2-40B4-BE49-F238E27FC236}">
                <a16:creationId xmlns:a16="http://schemas.microsoft.com/office/drawing/2014/main" id="{AC54052D-99F1-058C-8F62-FF40C434E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11B3D-D9CC-1252-D2BC-E4D86EBD5F9B}"/>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204724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F0CF-6C67-B4C8-5F45-9A75C9D80F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A1CFF5-1A26-5A6D-53D0-785F43840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B66F68-521D-B231-3861-FA9B8427FA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3C46E3-720E-120B-07ED-9FABE249A9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AE27C-43D5-FB9D-91CE-05CC2ED545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403948-21A5-C6E1-9ADC-E32748318A57}"/>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8" name="Footer Placeholder 7">
            <a:extLst>
              <a:ext uri="{FF2B5EF4-FFF2-40B4-BE49-F238E27FC236}">
                <a16:creationId xmlns:a16="http://schemas.microsoft.com/office/drawing/2014/main" id="{F4B15F06-B89F-7AC0-FA68-1B56FB040E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8ACAC9-77F8-7A24-C004-81F4864DD239}"/>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170566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AD7D-429F-29C8-E2F6-16F8F82ECF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C8965C-CEF6-8D3D-A2F9-841026CA8011}"/>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4" name="Footer Placeholder 3">
            <a:extLst>
              <a:ext uri="{FF2B5EF4-FFF2-40B4-BE49-F238E27FC236}">
                <a16:creationId xmlns:a16="http://schemas.microsoft.com/office/drawing/2014/main" id="{9F612347-AA92-C494-4BCF-56FD6B8871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535A0-79F1-16A9-0321-318EF43B94F9}"/>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2333810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DF61D-FE99-0AC4-1C02-67BA3E265FD0}"/>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3" name="Footer Placeholder 2">
            <a:extLst>
              <a:ext uri="{FF2B5EF4-FFF2-40B4-BE49-F238E27FC236}">
                <a16:creationId xmlns:a16="http://schemas.microsoft.com/office/drawing/2014/main" id="{C32C2C80-93FE-6F53-81AC-E79CB943BF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ED11A6-4DA8-49EE-A1A5-BD0A8D09CA95}"/>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3481367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5A704-368C-FDB2-81DF-54BFFEFB91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0070F6B-4081-BB4F-F8F3-9BC711291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6AFC3-B036-D963-D0C7-19C95290E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1EE98-971B-4FDD-C6B3-FE9AFB9EA661}"/>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6" name="Footer Placeholder 5">
            <a:extLst>
              <a:ext uri="{FF2B5EF4-FFF2-40B4-BE49-F238E27FC236}">
                <a16:creationId xmlns:a16="http://schemas.microsoft.com/office/drawing/2014/main" id="{BCAFB0BD-146B-A7F7-27A0-6591DC1B4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04AC8-31CD-B9B9-73A5-666BC4A85A1D}"/>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147122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4F839-A70F-15A5-A312-349022ADA4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EDE38A-DC9E-CA76-BC9D-DB29432D9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8F8C19-2B1F-2DD0-FA88-A5AC41626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CCA32-A4D5-2198-9764-42AC2F68578D}"/>
              </a:ext>
            </a:extLst>
          </p:cNvPr>
          <p:cNvSpPr>
            <a:spLocks noGrp="1"/>
          </p:cNvSpPr>
          <p:nvPr>
            <p:ph type="dt" sz="half" idx="10"/>
          </p:nvPr>
        </p:nvSpPr>
        <p:spPr/>
        <p:txBody>
          <a:bodyPr/>
          <a:lstStyle/>
          <a:p>
            <a:fld id="{C5D9FEA8-68CF-4EDB-8427-94D9FCE461C2}" type="datetimeFigureOut">
              <a:rPr lang="en-US" smtClean="0"/>
              <a:t>9/28/2022</a:t>
            </a:fld>
            <a:endParaRPr lang="en-US"/>
          </a:p>
        </p:txBody>
      </p:sp>
      <p:sp>
        <p:nvSpPr>
          <p:cNvPr id="6" name="Footer Placeholder 5">
            <a:extLst>
              <a:ext uri="{FF2B5EF4-FFF2-40B4-BE49-F238E27FC236}">
                <a16:creationId xmlns:a16="http://schemas.microsoft.com/office/drawing/2014/main" id="{34013ED2-13EC-4669-7346-F0FC961D87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820AD-9EEE-C45E-AD8E-C96239C9890A}"/>
              </a:ext>
            </a:extLst>
          </p:cNvPr>
          <p:cNvSpPr>
            <a:spLocks noGrp="1"/>
          </p:cNvSpPr>
          <p:nvPr>
            <p:ph type="sldNum" sz="quarter" idx="12"/>
          </p:nvPr>
        </p:nvSpPr>
        <p:spPr/>
        <p:txBody>
          <a:bodyPr/>
          <a:lstStyle/>
          <a:p>
            <a:fld id="{6ACEEF61-BC18-400B-84D4-65611734FDF9}" type="slidenum">
              <a:rPr lang="en-US" smtClean="0"/>
              <a:t>‹#›</a:t>
            </a:fld>
            <a:endParaRPr lang="en-US"/>
          </a:p>
        </p:txBody>
      </p:sp>
    </p:spTree>
    <p:extLst>
      <p:ext uri="{BB962C8B-B14F-4D97-AF65-F5344CB8AC3E}">
        <p14:creationId xmlns:p14="http://schemas.microsoft.com/office/powerpoint/2010/main" val="160078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22527-B770-76DB-A449-84B785219B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9D2F34-6356-E988-4577-B089251E44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BAB96-1FE2-6352-6699-0D6728C76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D9FEA8-68CF-4EDB-8427-94D9FCE461C2}" type="datetimeFigureOut">
              <a:rPr lang="en-US" smtClean="0"/>
              <a:t>9/28/2022</a:t>
            </a:fld>
            <a:endParaRPr lang="en-US"/>
          </a:p>
        </p:txBody>
      </p:sp>
      <p:sp>
        <p:nvSpPr>
          <p:cNvPr id="5" name="Footer Placeholder 4">
            <a:extLst>
              <a:ext uri="{FF2B5EF4-FFF2-40B4-BE49-F238E27FC236}">
                <a16:creationId xmlns:a16="http://schemas.microsoft.com/office/drawing/2014/main" id="{E4818741-40C4-113E-81CF-12247D86B5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7A5345-D6CE-B79C-F6C9-F28CD018BF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CEEF61-BC18-400B-84D4-65611734FDF9}" type="slidenum">
              <a:rPr lang="en-US" smtClean="0"/>
              <a:t>‹#›</a:t>
            </a:fld>
            <a:endParaRPr lang="en-US"/>
          </a:p>
        </p:txBody>
      </p:sp>
    </p:spTree>
    <p:extLst>
      <p:ext uri="{BB962C8B-B14F-4D97-AF65-F5344CB8AC3E}">
        <p14:creationId xmlns:p14="http://schemas.microsoft.com/office/powerpoint/2010/main" val="529247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9B0D8-7291-D6AB-DB57-F5AA3A95515D}"/>
              </a:ext>
            </a:extLst>
          </p:cNvPr>
          <p:cNvSpPr>
            <a:spLocks noGrp="1"/>
          </p:cNvSpPr>
          <p:nvPr>
            <p:ph type="ctrTitle"/>
          </p:nvPr>
        </p:nvSpPr>
        <p:spPr>
          <a:xfrm>
            <a:off x="1524000" y="1122363"/>
            <a:ext cx="9144000" cy="1129131"/>
          </a:xfrm>
        </p:spPr>
        <p:txBody>
          <a:bodyPr>
            <a:normAutofit fontScale="90000"/>
          </a:bodyPr>
          <a:lstStyle/>
          <a:p>
            <a:r>
              <a:rPr lang="en-US" dirty="0"/>
              <a:t>Making Photomasks for microfluidic devices</a:t>
            </a:r>
          </a:p>
        </p:txBody>
      </p:sp>
      <p:sp>
        <p:nvSpPr>
          <p:cNvPr id="3" name="Subtitle 2">
            <a:extLst>
              <a:ext uri="{FF2B5EF4-FFF2-40B4-BE49-F238E27FC236}">
                <a16:creationId xmlns:a16="http://schemas.microsoft.com/office/drawing/2014/main" id="{C53000AB-5597-CCFF-E79C-3D80F478E5A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29778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A8DC9-DCEC-9EC3-E550-2203D05BC47B}"/>
              </a:ext>
            </a:extLst>
          </p:cNvPr>
          <p:cNvSpPr>
            <a:spLocks noGrp="1"/>
          </p:cNvSpPr>
          <p:nvPr>
            <p:ph type="title"/>
          </p:nvPr>
        </p:nvSpPr>
        <p:spPr>
          <a:xfrm>
            <a:off x="838200" y="365126"/>
            <a:ext cx="10515600" cy="695923"/>
          </a:xfrm>
        </p:spPr>
        <p:txBody>
          <a:bodyPr/>
          <a:lstStyle/>
          <a:p>
            <a:r>
              <a:rPr lang="en-US" dirty="0"/>
              <a:t>File Format</a:t>
            </a:r>
          </a:p>
        </p:txBody>
      </p:sp>
      <p:sp>
        <p:nvSpPr>
          <p:cNvPr id="3" name="Content Placeholder 2">
            <a:extLst>
              <a:ext uri="{FF2B5EF4-FFF2-40B4-BE49-F238E27FC236}">
                <a16:creationId xmlns:a16="http://schemas.microsoft.com/office/drawing/2014/main" id="{51D73C60-F0B8-D335-53C9-098051E88FCE}"/>
              </a:ext>
            </a:extLst>
          </p:cNvPr>
          <p:cNvSpPr>
            <a:spLocks noGrp="1"/>
          </p:cNvSpPr>
          <p:nvPr>
            <p:ph idx="1"/>
          </p:nvPr>
        </p:nvSpPr>
        <p:spPr>
          <a:xfrm>
            <a:off x="838199" y="1207698"/>
            <a:ext cx="10816088" cy="4969265"/>
          </a:xfrm>
        </p:spPr>
        <p:txBody>
          <a:bodyPr>
            <a:normAutofit/>
          </a:bodyPr>
          <a:lstStyle/>
          <a:p>
            <a:r>
              <a:rPr lang="en-US" sz="1800" dirty="0"/>
              <a:t>DWG or DXF. DWG is a proprietary file format only for AutoCAD. DXF is the opensource equivalent. </a:t>
            </a:r>
          </a:p>
          <a:p>
            <a:r>
              <a:rPr lang="en-US" sz="1800" dirty="0"/>
              <a:t>Proprietary file formats are a scam and need to be discouraged to be developed. </a:t>
            </a:r>
            <a:r>
              <a:rPr lang="en-US" sz="1800" b="1" u="sng" dirty="0"/>
              <a:t>Use</a:t>
            </a:r>
            <a:r>
              <a:rPr lang="en-US" sz="1800" u="sng" dirty="0"/>
              <a:t> </a:t>
            </a:r>
            <a:r>
              <a:rPr lang="en-US" sz="1800" b="1" u="sng" dirty="0"/>
              <a:t>DXF!</a:t>
            </a:r>
          </a:p>
          <a:p>
            <a:r>
              <a:rPr lang="en-US" sz="1800" dirty="0"/>
              <a:t>While it appears initially that masks will have surfaces, don’t be alarmed that both DWG and DXF don’t have them. Its inherent in the design of those file types. They only save the borders. Don’t worry about making true surfaces due to this. Filling in enclosed surfaces or leaving them open is determined later in the software that generates the masks. </a:t>
            </a:r>
          </a:p>
        </p:txBody>
      </p:sp>
      <p:graphicFrame>
        <p:nvGraphicFramePr>
          <p:cNvPr id="4" name="Object 3">
            <a:extLst>
              <a:ext uri="{FF2B5EF4-FFF2-40B4-BE49-F238E27FC236}">
                <a16:creationId xmlns:a16="http://schemas.microsoft.com/office/drawing/2014/main" id="{E4EA6A43-B28F-C117-708A-5813C04C5E87}"/>
              </a:ext>
            </a:extLst>
          </p:cNvPr>
          <p:cNvGraphicFramePr>
            <a:graphicFrameLocks noChangeAspect="1"/>
          </p:cNvGraphicFramePr>
          <p:nvPr>
            <p:extLst>
              <p:ext uri="{D42A27DB-BD31-4B8C-83A1-F6EECF244321}">
                <p14:modId xmlns:p14="http://schemas.microsoft.com/office/powerpoint/2010/main" val="3243697358"/>
              </p:ext>
            </p:extLst>
          </p:nvPr>
        </p:nvGraphicFramePr>
        <p:xfrm>
          <a:off x="2507052" y="3483115"/>
          <a:ext cx="2623563" cy="2710762"/>
        </p:xfrm>
        <a:graphic>
          <a:graphicData uri="http://schemas.openxmlformats.org/presentationml/2006/ole">
            <mc:AlternateContent xmlns:mc="http://schemas.openxmlformats.org/markup-compatibility/2006">
              <mc:Choice xmlns:v="urn:schemas-microsoft-com:vml" Requires="v">
                <p:oleObj name="Bitmap Image" r:id="rId2" imgW="6591240" imgH="6810480" progId="PBrush">
                  <p:embed/>
                </p:oleObj>
              </mc:Choice>
              <mc:Fallback>
                <p:oleObj name="Bitmap Image" r:id="rId2" imgW="6591240" imgH="6810480" progId="PBrush">
                  <p:embed/>
                  <p:pic>
                    <p:nvPicPr>
                      <p:cNvPr id="0" name=""/>
                      <p:cNvPicPr/>
                      <p:nvPr/>
                    </p:nvPicPr>
                    <p:blipFill>
                      <a:blip r:embed="rId3"/>
                      <a:stretch>
                        <a:fillRect/>
                      </a:stretch>
                    </p:blipFill>
                    <p:spPr>
                      <a:xfrm>
                        <a:off x="2507052" y="3483115"/>
                        <a:ext cx="2623563" cy="2710762"/>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BC96D9DE-E098-EDB4-542A-72F0DCE7B9FF}"/>
              </a:ext>
            </a:extLst>
          </p:cNvPr>
          <p:cNvSpPr txBox="1"/>
          <p:nvPr/>
        </p:nvSpPr>
        <p:spPr>
          <a:xfrm>
            <a:off x="557223" y="4472108"/>
            <a:ext cx="1949829" cy="369332"/>
          </a:xfrm>
          <a:prstGeom prst="rect">
            <a:avLst/>
          </a:prstGeom>
          <a:noFill/>
        </p:spPr>
        <p:txBody>
          <a:bodyPr wrap="none" rtlCol="0">
            <a:spAutoFit/>
          </a:bodyPr>
          <a:lstStyle/>
          <a:p>
            <a:r>
              <a:rPr lang="en-US" dirty="0"/>
              <a:t>DWG File Format =</a:t>
            </a:r>
          </a:p>
        </p:txBody>
      </p:sp>
      <p:sp>
        <p:nvSpPr>
          <p:cNvPr id="6" name="TextBox 5">
            <a:extLst>
              <a:ext uri="{FF2B5EF4-FFF2-40B4-BE49-F238E27FC236}">
                <a16:creationId xmlns:a16="http://schemas.microsoft.com/office/drawing/2014/main" id="{60EA341B-E3B8-D09E-AC11-8FDF9B3F0FFC}"/>
              </a:ext>
            </a:extLst>
          </p:cNvPr>
          <p:cNvSpPr txBox="1"/>
          <p:nvPr/>
        </p:nvSpPr>
        <p:spPr>
          <a:xfrm>
            <a:off x="2219505" y="6145540"/>
            <a:ext cx="3876495" cy="646331"/>
          </a:xfrm>
          <a:prstGeom prst="rect">
            <a:avLst/>
          </a:prstGeom>
          <a:noFill/>
        </p:spPr>
        <p:txBody>
          <a:bodyPr wrap="square" rtlCol="0">
            <a:spAutoFit/>
          </a:bodyPr>
          <a:lstStyle/>
          <a:p>
            <a:r>
              <a:rPr lang="en-US" dirty="0"/>
              <a:t>“Gimmie all of those subscription fees”</a:t>
            </a:r>
          </a:p>
          <a:p>
            <a:r>
              <a:rPr lang="en-US" dirty="0"/>
              <a:t>-probably what this guy was thinking</a:t>
            </a:r>
          </a:p>
        </p:txBody>
      </p:sp>
      <p:graphicFrame>
        <p:nvGraphicFramePr>
          <p:cNvPr id="7" name="Object 6">
            <a:extLst>
              <a:ext uri="{FF2B5EF4-FFF2-40B4-BE49-F238E27FC236}">
                <a16:creationId xmlns:a16="http://schemas.microsoft.com/office/drawing/2014/main" id="{37D51716-F521-303D-D72E-C14C9B1691D0}"/>
              </a:ext>
            </a:extLst>
          </p:cNvPr>
          <p:cNvGraphicFramePr>
            <a:graphicFrameLocks noChangeAspect="1"/>
          </p:cNvGraphicFramePr>
          <p:nvPr>
            <p:extLst>
              <p:ext uri="{D42A27DB-BD31-4B8C-83A1-F6EECF244321}">
                <p14:modId xmlns:p14="http://schemas.microsoft.com/office/powerpoint/2010/main" val="1141232947"/>
              </p:ext>
            </p:extLst>
          </p:nvPr>
        </p:nvGraphicFramePr>
        <p:xfrm>
          <a:off x="8730237" y="3914165"/>
          <a:ext cx="2623563" cy="1896306"/>
        </p:xfrm>
        <a:graphic>
          <a:graphicData uri="http://schemas.openxmlformats.org/presentationml/2006/ole">
            <mc:AlternateContent xmlns:mc="http://schemas.openxmlformats.org/markup-compatibility/2006">
              <mc:Choice xmlns:v="urn:schemas-microsoft-com:vml" Requires="v">
                <p:oleObj name="Bitmap Image" r:id="rId4" imgW="3676680" imgH="2657520" progId="PBrush">
                  <p:embed/>
                </p:oleObj>
              </mc:Choice>
              <mc:Fallback>
                <p:oleObj name="Bitmap Image" r:id="rId4" imgW="3676680" imgH="2657520" progId="PBrush">
                  <p:embed/>
                  <p:pic>
                    <p:nvPicPr>
                      <p:cNvPr id="0" name=""/>
                      <p:cNvPicPr/>
                      <p:nvPr/>
                    </p:nvPicPr>
                    <p:blipFill>
                      <a:blip r:embed="rId5"/>
                      <a:stretch>
                        <a:fillRect/>
                      </a:stretch>
                    </p:blipFill>
                    <p:spPr>
                      <a:xfrm>
                        <a:off x="8730237" y="3914165"/>
                        <a:ext cx="2623563" cy="1896306"/>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570DBA44-C067-5EF2-BEF9-6CCF0249DDFA}"/>
              </a:ext>
            </a:extLst>
          </p:cNvPr>
          <p:cNvSpPr txBox="1"/>
          <p:nvPr/>
        </p:nvSpPr>
        <p:spPr>
          <a:xfrm>
            <a:off x="6799468" y="4492986"/>
            <a:ext cx="1825436" cy="369332"/>
          </a:xfrm>
          <a:prstGeom prst="rect">
            <a:avLst/>
          </a:prstGeom>
          <a:noFill/>
        </p:spPr>
        <p:txBody>
          <a:bodyPr wrap="none" rtlCol="0">
            <a:spAutoFit/>
          </a:bodyPr>
          <a:lstStyle/>
          <a:p>
            <a:r>
              <a:rPr lang="en-US" dirty="0"/>
              <a:t>DXF File Format =</a:t>
            </a:r>
          </a:p>
        </p:txBody>
      </p:sp>
      <p:sp>
        <p:nvSpPr>
          <p:cNvPr id="9" name="TextBox 8">
            <a:extLst>
              <a:ext uri="{FF2B5EF4-FFF2-40B4-BE49-F238E27FC236}">
                <a16:creationId xmlns:a16="http://schemas.microsoft.com/office/drawing/2014/main" id="{8780CFFB-FDEF-648D-3E5A-6416667F5DAC}"/>
              </a:ext>
            </a:extLst>
          </p:cNvPr>
          <p:cNvSpPr txBox="1"/>
          <p:nvPr/>
        </p:nvSpPr>
        <p:spPr>
          <a:xfrm>
            <a:off x="8260484" y="5934670"/>
            <a:ext cx="3876495" cy="923330"/>
          </a:xfrm>
          <a:prstGeom prst="rect">
            <a:avLst/>
          </a:prstGeom>
          <a:noFill/>
        </p:spPr>
        <p:txBody>
          <a:bodyPr wrap="square" rtlCol="0">
            <a:spAutoFit/>
          </a:bodyPr>
          <a:lstStyle/>
          <a:p>
            <a:r>
              <a:rPr lang="en-US" dirty="0"/>
              <a:t>The world is now a better place due to the small, but powerful choice you just made. </a:t>
            </a:r>
          </a:p>
        </p:txBody>
      </p:sp>
    </p:spTree>
    <p:extLst>
      <p:ext uri="{BB962C8B-B14F-4D97-AF65-F5344CB8AC3E}">
        <p14:creationId xmlns:p14="http://schemas.microsoft.com/office/powerpoint/2010/main" val="309485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B783C-7635-1307-FC3C-59649B6C0200}"/>
              </a:ext>
            </a:extLst>
          </p:cNvPr>
          <p:cNvSpPr>
            <a:spLocks noGrp="1"/>
          </p:cNvSpPr>
          <p:nvPr>
            <p:ph type="title"/>
          </p:nvPr>
        </p:nvSpPr>
        <p:spPr>
          <a:xfrm>
            <a:off x="838200" y="158094"/>
            <a:ext cx="10515600" cy="885704"/>
          </a:xfrm>
        </p:spPr>
        <p:txBody>
          <a:bodyPr>
            <a:normAutofit fontScale="90000"/>
          </a:bodyPr>
          <a:lstStyle/>
          <a:p>
            <a:r>
              <a:rPr lang="en-US" dirty="0"/>
              <a:t>Now that I did the right thing and chose DXF, what platform to use?</a:t>
            </a:r>
          </a:p>
        </p:txBody>
      </p:sp>
      <p:sp>
        <p:nvSpPr>
          <p:cNvPr id="3" name="Content Placeholder 2">
            <a:extLst>
              <a:ext uri="{FF2B5EF4-FFF2-40B4-BE49-F238E27FC236}">
                <a16:creationId xmlns:a16="http://schemas.microsoft.com/office/drawing/2014/main" id="{AA8DF729-75A1-4744-799B-A27C83AD3C89}"/>
              </a:ext>
            </a:extLst>
          </p:cNvPr>
          <p:cNvSpPr>
            <a:spLocks noGrp="1"/>
          </p:cNvSpPr>
          <p:nvPr>
            <p:ph idx="1"/>
          </p:nvPr>
        </p:nvSpPr>
        <p:spPr>
          <a:xfrm>
            <a:off x="1053860" y="2199194"/>
            <a:ext cx="10515600" cy="3675394"/>
          </a:xfrm>
        </p:spPr>
        <p:txBody>
          <a:bodyPr>
            <a:normAutofit/>
          </a:bodyPr>
          <a:lstStyle/>
          <a:p>
            <a:r>
              <a:rPr lang="en-US" dirty="0" err="1"/>
              <a:t>FreeCAD</a:t>
            </a:r>
            <a:r>
              <a:rPr lang="en-US" dirty="0"/>
              <a:t>. Many, many great coders have contributed to this project and its at a point where it’s the </a:t>
            </a:r>
            <a:r>
              <a:rPr lang="en-US" dirty="0" err="1"/>
              <a:t>defacto</a:t>
            </a:r>
            <a:r>
              <a:rPr lang="en-US" dirty="0"/>
              <a:t> standard for open-source CAD design and its power and usefulness is super close to platforms like AutoCAD. </a:t>
            </a:r>
          </a:p>
          <a:p>
            <a:r>
              <a:rPr lang="en-US" dirty="0"/>
              <a:t>No additional packages are needed. </a:t>
            </a:r>
            <a:r>
              <a:rPr lang="en-US" dirty="0" err="1"/>
              <a:t>FreeCAD</a:t>
            </a:r>
            <a:r>
              <a:rPr lang="en-US" dirty="0"/>
              <a:t> natively supports DXF. </a:t>
            </a:r>
          </a:p>
          <a:p>
            <a:r>
              <a:rPr lang="en-US" dirty="0" err="1"/>
              <a:t>FreeCAD</a:t>
            </a:r>
            <a:r>
              <a:rPr lang="en-US" dirty="0"/>
              <a:t> lacks tutorials on this topic though. That is what this is for. </a:t>
            </a:r>
          </a:p>
          <a:p>
            <a:r>
              <a:rPr lang="en-US" dirty="0"/>
              <a:t>Get that downloaded and installed then move on to next slide. </a:t>
            </a:r>
          </a:p>
        </p:txBody>
      </p:sp>
    </p:spTree>
    <p:extLst>
      <p:ext uri="{BB962C8B-B14F-4D97-AF65-F5344CB8AC3E}">
        <p14:creationId xmlns:p14="http://schemas.microsoft.com/office/powerpoint/2010/main" val="835663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0A8E-9A2A-B2B7-53F4-CDFDFF91E4D9}"/>
              </a:ext>
            </a:extLst>
          </p:cNvPr>
          <p:cNvSpPr>
            <a:spLocks noGrp="1"/>
          </p:cNvSpPr>
          <p:nvPr>
            <p:ph type="title"/>
          </p:nvPr>
        </p:nvSpPr>
        <p:spPr>
          <a:xfrm>
            <a:off x="0" y="-86422"/>
            <a:ext cx="10515600" cy="635539"/>
          </a:xfrm>
        </p:spPr>
        <p:txBody>
          <a:bodyPr>
            <a:normAutofit fontScale="90000"/>
          </a:bodyPr>
          <a:lstStyle/>
          <a:p>
            <a:r>
              <a:rPr lang="en-US" dirty="0" err="1"/>
              <a:t>FreeCAD</a:t>
            </a:r>
            <a:r>
              <a:rPr lang="en-US" dirty="0"/>
              <a:t> Mode</a:t>
            </a:r>
          </a:p>
        </p:txBody>
      </p:sp>
      <p:graphicFrame>
        <p:nvGraphicFramePr>
          <p:cNvPr id="4" name="Object 3">
            <a:extLst>
              <a:ext uri="{FF2B5EF4-FFF2-40B4-BE49-F238E27FC236}">
                <a16:creationId xmlns:a16="http://schemas.microsoft.com/office/drawing/2014/main" id="{3ABC3BB0-3617-4B80-EF8D-B63E5FD9B19E}"/>
              </a:ext>
            </a:extLst>
          </p:cNvPr>
          <p:cNvGraphicFramePr>
            <a:graphicFrameLocks noChangeAspect="1"/>
          </p:cNvGraphicFramePr>
          <p:nvPr>
            <p:extLst>
              <p:ext uri="{D42A27DB-BD31-4B8C-83A1-F6EECF244321}">
                <p14:modId xmlns:p14="http://schemas.microsoft.com/office/powerpoint/2010/main" val="1368701053"/>
              </p:ext>
            </p:extLst>
          </p:nvPr>
        </p:nvGraphicFramePr>
        <p:xfrm>
          <a:off x="222130" y="642668"/>
          <a:ext cx="11747740" cy="6114790"/>
        </p:xfrm>
        <a:graphic>
          <a:graphicData uri="http://schemas.openxmlformats.org/presentationml/2006/ole">
            <mc:AlternateContent xmlns:mc="http://schemas.openxmlformats.org/markup-compatibility/2006">
              <mc:Choice xmlns:v="urn:schemas-microsoft-com:vml" Requires="v">
                <p:oleObj name="Bitmap Image" r:id="rId2" imgW="14697000" imgH="7648560" progId="PBrush">
                  <p:embed/>
                </p:oleObj>
              </mc:Choice>
              <mc:Fallback>
                <p:oleObj name="Bitmap Image" r:id="rId2" imgW="14697000" imgH="7648560" progId="PBrush">
                  <p:embed/>
                  <p:pic>
                    <p:nvPicPr>
                      <p:cNvPr id="0" name=""/>
                      <p:cNvPicPr/>
                      <p:nvPr/>
                    </p:nvPicPr>
                    <p:blipFill>
                      <a:blip r:embed="rId3"/>
                      <a:stretch>
                        <a:fillRect/>
                      </a:stretch>
                    </p:blipFill>
                    <p:spPr>
                      <a:xfrm>
                        <a:off x="222130" y="642668"/>
                        <a:ext cx="11747740" cy="6114790"/>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E5A918FA-385B-3403-9C02-3334B59CC737}"/>
              </a:ext>
            </a:extLst>
          </p:cNvPr>
          <p:cNvSpPr>
            <a:spLocks noGrp="1"/>
          </p:cNvSpPr>
          <p:nvPr>
            <p:ph idx="1"/>
          </p:nvPr>
        </p:nvSpPr>
        <p:spPr>
          <a:xfrm>
            <a:off x="104954" y="4037164"/>
            <a:ext cx="4242759" cy="2596550"/>
          </a:xfrm>
          <a:solidFill>
            <a:schemeClr val="bg1"/>
          </a:solidFill>
          <a:ln w="38100">
            <a:solidFill>
              <a:srgbClr val="FF0000"/>
            </a:solidFill>
          </a:ln>
        </p:spPr>
        <p:txBody>
          <a:bodyPr>
            <a:normAutofit/>
          </a:bodyPr>
          <a:lstStyle/>
          <a:p>
            <a:r>
              <a:rPr lang="en-US" sz="2000" dirty="0"/>
              <a:t>Easy. Just make sketches. No need to extrude them too. Literally just bare sketches. </a:t>
            </a:r>
          </a:p>
          <a:p>
            <a:r>
              <a:rPr lang="en-US" sz="2000" dirty="0"/>
              <a:t>For organization, I recommend making bodies for each photomask which is done in part designer.</a:t>
            </a:r>
          </a:p>
          <a:p>
            <a:r>
              <a:rPr lang="en-US" sz="2000" b="1" u="sng" dirty="0"/>
              <a:t>Huge tip</a:t>
            </a:r>
            <a:r>
              <a:rPr lang="en-US" sz="2000" dirty="0"/>
              <a:t>. Make them parametric models. </a:t>
            </a:r>
          </a:p>
        </p:txBody>
      </p:sp>
    </p:spTree>
    <p:extLst>
      <p:ext uri="{BB962C8B-B14F-4D97-AF65-F5344CB8AC3E}">
        <p14:creationId xmlns:p14="http://schemas.microsoft.com/office/powerpoint/2010/main" val="49452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A86D-D94D-4284-631D-6BD964EF756A}"/>
              </a:ext>
            </a:extLst>
          </p:cNvPr>
          <p:cNvSpPr>
            <a:spLocks noGrp="1"/>
          </p:cNvSpPr>
          <p:nvPr>
            <p:ph type="title"/>
          </p:nvPr>
        </p:nvSpPr>
        <p:spPr>
          <a:xfrm>
            <a:off x="0" y="-85243"/>
            <a:ext cx="10515600" cy="661418"/>
          </a:xfrm>
        </p:spPr>
        <p:txBody>
          <a:bodyPr>
            <a:normAutofit fontScale="90000"/>
          </a:bodyPr>
          <a:lstStyle/>
          <a:p>
            <a:r>
              <a:rPr lang="en-US" dirty="0"/>
              <a:t>Exporting to DXF files</a:t>
            </a:r>
          </a:p>
        </p:txBody>
      </p:sp>
      <p:graphicFrame>
        <p:nvGraphicFramePr>
          <p:cNvPr id="4" name="Object 3">
            <a:extLst>
              <a:ext uri="{FF2B5EF4-FFF2-40B4-BE49-F238E27FC236}">
                <a16:creationId xmlns:a16="http://schemas.microsoft.com/office/drawing/2014/main" id="{68DFD7A8-45EC-56A7-61C9-B4F893290C2A}"/>
              </a:ext>
            </a:extLst>
          </p:cNvPr>
          <p:cNvGraphicFramePr>
            <a:graphicFrameLocks noChangeAspect="1"/>
          </p:cNvGraphicFramePr>
          <p:nvPr>
            <p:extLst>
              <p:ext uri="{D42A27DB-BD31-4B8C-83A1-F6EECF244321}">
                <p14:modId xmlns:p14="http://schemas.microsoft.com/office/powerpoint/2010/main" val="2162832133"/>
              </p:ext>
            </p:extLst>
          </p:nvPr>
        </p:nvGraphicFramePr>
        <p:xfrm>
          <a:off x="170777" y="966793"/>
          <a:ext cx="2605214" cy="1223318"/>
        </p:xfrm>
        <a:graphic>
          <a:graphicData uri="http://schemas.openxmlformats.org/presentationml/2006/ole">
            <mc:AlternateContent xmlns:mc="http://schemas.openxmlformats.org/markup-compatibility/2006">
              <mc:Choice xmlns:v="urn:schemas-microsoft-com:vml" Requires="v">
                <p:oleObj name="Bitmap Image" r:id="rId2" imgW="3286080" imgH="1542960" progId="PBrush">
                  <p:embed/>
                </p:oleObj>
              </mc:Choice>
              <mc:Fallback>
                <p:oleObj name="Bitmap Image" r:id="rId2" imgW="3286080" imgH="1542960" progId="PBrush">
                  <p:embed/>
                  <p:pic>
                    <p:nvPicPr>
                      <p:cNvPr id="0" name=""/>
                      <p:cNvPicPr/>
                      <p:nvPr/>
                    </p:nvPicPr>
                    <p:blipFill>
                      <a:blip r:embed="rId3"/>
                      <a:stretch>
                        <a:fillRect/>
                      </a:stretch>
                    </p:blipFill>
                    <p:spPr>
                      <a:xfrm>
                        <a:off x="170777" y="966793"/>
                        <a:ext cx="2605214" cy="1223318"/>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D1D383D7-F01A-F04A-7F96-D1FE9AB61E19}"/>
              </a:ext>
            </a:extLst>
          </p:cNvPr>
          <p:cNvGraphicFramePr>
            <a:graphicFrameLocks noChangeAspect="1"/>
          </p:cNvGraphicFramePr>
          <p:nvPr>
            <p:extLst>
              <p:ext uri="{D42A27DB-BD31-4B8C-83A1-F6EECF244321}">
                <p14:modId xmlns:p14="http://schemas.microsoft.com/office/powerpoint/2010/main" val="3361770598"/>
              </p:ext>
            </p:extLst>
          </p:nvPr>
        </p:nvGraphicFramePr>
        <p:xfrm>
          <a:off x="3865662" y="576175"/>
          <a:ext cx="2137417" cy="4646560"/>
        </p:xfrm>
        <a:graphic>
          <a:graphicData uri="http://schemas.openxmlformats.org/presentationml/2006/ole">
            <mc:AlternateContent xmlns:mc="http://schemas.openxmlformats.org/markup-compatibility/2006">
              <mc:Choice xmlns:v="urn:schemas-microsoft-com:vml" Requires="v">
                <p:oleObj name="Bitmap Image" r:id="rId4" imgW="2190600" imgH="4762440" progId="PBrush">
                  <p:embed/>
                </p:oleObj>
              </mc:Choice>
              <mc:Fallback>
                <p:oleObj name="Bitmap Image" r:id="rId4" imgW="2190600" imgH="4762440" progId="PBrush">
                  <p:embed/>
                  <p:pic>
                    <p:nvPicPr>
                      <p:cNvPr id="0" name=""/>
                      <p:cNvPicPr/>
                      <p:nvPr/>
                    </p:nvPicPr>
                    <p:blipFill>
                      <a:blip r:embed="rId5"/>
                      <a:stretch>
                        <a:fillRect/>
                      </a:stretch>
                    </p:blipFill>
                    <p:spPr>
                      <a:xfrm>
                        <a:off x="3865662" y="576175"/>
                        <a:ext cx="2137417" cy="464656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91F0EDAA-C102-305F-3D73-130D805C67F6}"/>
              </a:ext>
            </a:extLst>
          </p:cNvPr>
          <p:cNvGraphicFramePr>
            <a:graphicFrameLocks noChangeAspect="1"/>
          </p:cNvGraphicFramePr>
          <p:nvPr>
            <p:extLst>
              <p:ext uri="{D42A27DB-BD31-4B8C-83A1-F6EECF244321}">
                <p14:modId xmlns:p14="http://schemas.microsoft.com/office/powerpoint/2010/main" val="335506950"/>
              </p:ext>
            </p:extLst>
          </p:nvPr>
        </p:nvGraphicFramePr>
        <p:xfrm>
          <a:off x="7340013" y="576175"/>
          <a:ext cx="4238625" cy="4933950"/>
        </p:xfrm>
        <a:graphic>
          <a:graphicData uri="http://schemas.openxmlformats.org/presentationml/2006/ole">
            <mc:AlternateContent xmlns:mc="http://schemas.openxmlformats.org/markup-compatibility/2006">
              <mc:Choice xmlns:v="urn:schemas-microsoft-com:vml" Requires="v">
                <p:oleObj name="Bitmap Image" r:id="rId6" imgW="4238640" imgH="4933800" progId="PBrush">
                  <p:embed/>
                </p:oleObj>
              </mc:Choice>
              <mc:Fallback>
                <p:oleObj name="Bitmap Image" r:id="rId6" imgW="4238640" imgH="4933800" progId="PBrush">
                  <p:embed/>
                  <p:pic>
                    <p:nvPicPr>
                      <p:cNvPr id="0" name=""/>
                      <p:cNvPicPr/>
                      <p:nvPr/>
                    </p:nvPicPr>
                    <p:blipFill>
                      <a:blip r:embed="rId7"/>
                      <a:stretch>
                        <a:fillRect/>
                      </a:stretch>
                    </p:blipFill>
                    <p:spPr>
                      <a:xfrm>
                        <a:off x="7340013" y="576175"/>
                        <a:ext cx="4238625" cy="4933950"/>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02AEE327-E540-C642-AECD-6E3F1BBBFEC6}"/>
              </a:ext>
            </a:extLst>
          </p:cNvPr>
          <p:cNvSpPr txBox="1"/>
          <p:nvPr/>
        </p:nvSpPr>
        <p:spPr>
          <a:xfrm>
            <a:off x="170777" y="5983550"/>
            <a:ext cx="3191258" cy="369332"/>
          </a:xfrm>
          <a:prstGeom prst="rect">
            <a:avLst/>
          </a:prstGeom>
          <a:noFill/>
        </p:spPr>
        <p:txBody>
          <a:bodyPr wrap="none" rtlCol="0">
            <a:spAutoFit/>
          </a:bodyPr>
          <a:lstStyle/>
          <a:p>
            <a:r>
              <a:rPr lang="en-US" dirty="0"/>
              <a:t>1. Left click body to be exported</a:t>
            </a:r>
          </a:p>
        </p:txBody>
      </p:sp>
      <p:sp>
        <p:nvSpPr>
          <p:cNvPr id="9" name="TextBox 8">
            <a:extLst>
              <a:ext uri="{FF2B5EF4-FFF2-40B4-BE49-F238E27FC236}">
                <a16:creationId xmlns:a16="http://schemas.microsoft.com/office/drawing/2014/main" id="{29853A90-C900-557F-30D0-18901B9C6CB0}"/>
              </a:ext>
            </a:extLst>
          </p:cNvPr>
          <p:cNvSpPr txBox="1"/>
          <p:nvPr/>
        </p:nvSpPr>
        <p:spPr>
          <a:xfrm>
            <a:off x="3516802" y="5983550"/>
            <a:ext cx="2835135" cy="369332"/>
          </a:xfrm>
          <a:prstGeom prst="rect">
            <a:avLst/>
          </a:prstGeom>
          <a:noFill/>
        </p:spPr>
        <p:txBody>
          <a:bodyPr wrap="none" rtlCol="0">
            <a:spAutoFit/>
          </a:bodyPr>
          <a:lstStyle/>
          <a:p>
            <a:r>
              <a:rPr lang="en-US" dirty="0"/>
              <a:t>2. Go to file and then export</a:t>
            </a:r>
          </a:p>
        </p:txBody>
      </p:sp>
      <p:sp>
        <p:nvSpPr>
          <p:cNvPr id="10" name="TextBox 9">
            <a:extLst>
              <a:ext uri="{FF2B5EF4-FFF2-40B4-BE49-F238E27FC236}">
                <a16:creationId xmlns:a16="http://schemas.microsoft.com/office/drawing/2014/main" id="{46F890F7-25E9-841B-AD5B-4EB69FB1F4D0}"/>
              </a:ext>
            </a:extLst>
          </p:cNvPr>
          <p:cNvSpPr txBox="1"/>
          <p:nvPr/>
        </p:nvSpPr>
        <p:spPr>
          <a:xfrm>
            <a:off x="7340013" y="5983550"/>
            <a:ext cx="4106637" cy="369332"/>
          </a:xfrm>
          <a:prstGeom prst="rect">
            <a:avLst/>
          </a:prstGeom>
          <a:noFill/>
        </p:spPr>
        <p:txBody>
          <a:bodyPr wrap="none" rtlCol="0">
            <a:spAutoFit/>
          </a:bodyPr>
          <a:lstStyle/>
          <a:p>
            <a:r>
              <a:rPr lang="en-US" dirty="0"/>
              <a:t>3. In save type as, chose Autodesk DXF 2D</a:t>
            </a:r>
          </a:p>
        </p:txBody>
      </p:sp>
    </p:spTree>
    <p:extLst>
      <p:ext uri="{BB962C8B-B14F-4D97-AF65-F5344CB8AC3E}">
        <p14:creationId xmlns:p14="http://schemas.microsoft.com/office/powerpoint/2010/main" val="1624722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7FF3-834E-B25E-AB2B-920479F252E5}"/>
              </a:ext>
            </a:extLst>
          </p:cNvPr>
          <p:cNvSpPr>
            <a:spLocks noGrp="1"/>
          </p:cNvSpPr>
          <p:nvPr>
            <p:ph type="title"/>
          </p:nvPr>
        </p:nvSpPr>
        <p:spPr>
          <a:xfrm>
            <a:off x="242977" y="106333"/>
            <a:ext cx="10515600" cy="747683"/>
          </a:xfrm>
        </p:spPr>
        <p:txBody>
          <a:bodyPr/>
          <a:lstStyle/>
          <a:p>
            <a:r>
              <a:rPr lang="en-US" dirty="0"/>
              <a:t>Considerations</a:t>
            </a:r>
          </a:p>
        </p:txBody>
      </p:sp>
      <p:sp>
        <p:nvSpPr>
          <p:cNvPr id="3" name="Content Placeholder 2">
            <a:extLst>
              <a:ext uri="{FF2B5EF4-FFF2-40B4-BE49-F238E27FC236}">
                <a16:creationId xmlns:a16="http://schemas.microsoft.com/office/drawing/2014/main" id="{56C49C27-84A6-72AB-5B91-0CABD5C27DCF}"/>
              </a:ext>
            </a:extLst>
          </p:cNvPr>
          <p:cNvSpPr>
            <a:spLocks noGrp="1"/>
          </p:cNvSpPr>
          <p:nvPr>
            <p:ph idx="1"/>
          </p:nvPr>
        </p:nvSpPr>
        <p:spPr>
          <a:xfrm>
            <a:off x="474453" y="957532"/>
            <a:ext cx="10879347" cy="5512279"/>
          </a:xfrm>
        </p:spPr>
        <p:txBody>
          <a:bodyPr/>
          <a:lstStyle/>
          <a:p>
            <a:pPr marL="514350" indent="-514350">
              <a:buFont typeface="+mj-lt"/>
              <a:buAutoNum type="arabicPeriod"/>
            </a:pPr>
            <a:r>
              <a:rPr lang="en-US" sz="2000" dirty="0"/>
              <a:t>Entire must have a 4-inch sided square</a:t>
            </a:r>
          </a:p>
          <a:p>
            <a:pPr marL="514350" indent="-514350">
              <a:buFont typeface="+mj-lt"/>
              <a:buAutoNum type="arabicPeriod"/>
            </a:pPr>
            <a:r>
              <a:rPr lang="en-US" sz="2000" dirty="0"/>
              <a:t>Centered inside of the 4-inch square is a 3-inch diameter circle</a:t>
            </a:r>
          </a:p>
          <a:p>
            <a:pPr marL="514350" indent="-514350">
              <a:buFont typeface="+mj-lt"/>
              <a:buAutoNum type="arabicPeriod"/>
            </a:pPr>
            <a:r>
              <a:rPr lang="en-US" sz="2000" dirty="0"/>
              <a:t>Keep important features slightly away from 3-inch circle as illumination can be a tad lower in intensity there as compared to center. </a:t>
            </a:r>
          </a:p>
          <a:p>
            <a:pPr marL="514350" indent="-514350">
              <a:buFont typeface="+mj-lt"/>
              <a:buAutoNum type="arabicPeriod"/>
            </a:pPr>
            <a:r>
              <a:rPr lang="en-US" sz="2000" dirty="0"/>
              <a:t>A sheet can contain 6 of these 4-inch masks. It’s the same cost to put 6 on one sheet as it does 6 on a sheet. </a:t>
            </a:r>
          </a:p>
          <a:p>
            <a:pPr marL="514350" indent="-514350">
              <a:buFont typeface="+mj-lt"/>
              <a:buAutoNum type="arabicPeriod"/>
            </a:pPr>
            <a:r>
              <a:rPr lang="en-US" sz="2000" dirty="0"/>
              <a:t>Don’t combine multiplex design ideas into one 4-inch mask. Fit as many as possible of the same design into each 4-inch mask, but use different designs on different 4-inch masks. </a:t>
            </a:r>
          </a:p>
          <a:p>
            <a:pPr marL="514350" indent="-514350">
              <a:buFont typeface="+mj-lt"/>
              <a:buAutoNum type="arabicPeriod"/>
            </a:pPr>
            <a:r>
              <a:rPr lang="en-US" sz="2000" dirty="0"/>
              <a:t>Smallest features are 10um </a:t>
            </a:r>
          </a:p>
          <a:p>
            <a:pPr marL="514350" indent="-514350">
              <a:buFont typeface="+mj-lt"/>
              <a:buAutoNum type="arabicPeriod"/>
            </a:pPr>
            <a:r>
              <a:rPr lang="en-US" sz="2000" dirty="0"/>
              <a:t>Wall thickness must be &gt;2mm</a:t>
            </a:r>
          </a:p>
          <a:p>
            <a:pPr marL="514350" indent="-514350">
              <a:buFont typeface="+mj-lt"/>
              <a:buAutoNum type="arabicPeriod"/>
            </a:pPr>
            <a:endParaRPr lang="en-US" sz="2000" dirty="0"/>
          </a:p>
          <a:p>
            <a:pPr marL="514350" indent="-514350">
              <a:buFont typeface="+mj-lt"/>
              <a:buAutoNum type="arabicPeriod"/>
            </a:pPr>
            <a:endParaRPr lang="en-US" dirty="0"/>
          </a:p>
        </p:txBody>
      </p:sp>
    </p:spTree>
    <p:extLst>
      <p:ext uri="{BB962C8B-B14F-4D97-AF65-F5344CB8AC3E}">
        <p14:creationId xmlns:p14="http://schemas.microsoft.com/office/powerpoint/2010/main" val="3114395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436</Words>
  <Application>Microsoft Office PowerPoint</Application>
  <PresentationFormat>Widescreen</PresentationFormat>
  <Paragraphs>31</Paragraphs>
  <Slides>6</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Calibri</vt:lpstr>
      <vt:lpstr>Calibri Light</vt:lpstr>
      <vt:lpstr>Office Theme</vt:lpstr>
      <vt:lpstr>Bitmap Image</vt:lpstr>
      <vt:lpstr>Making Photomasks for microfluidic devices</vt:lpstr>
      <vt:lpstr>File Format</vt:lpstr>
      <vt:lpstr>Now that I did the right thing and chose DXF, what platform to use?</vt:lpstr>
      <vt:lpstr>FreeCAD Mode</vt:lpstr>
      <vt:lpstr>Exporting to DXF files</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Photomasks for microfluidic devices</dc:title>
  <dc:creator>michael anderson</dc:creator>
  <cp:lastModifiedBy>michael anderson</cp:lastModifiedBy>
  <cp:revision>5</cp:revision>
  <dcterms:created xsi:type="dcterms:W3CDTF">2022-09-28T13:11:06Z</dcterms:created>
  <dcterms:modified xsi:type="dcterms:W3CDTF">2022-09-28T19:09:39Z</dcterms:modified>
</cp:coreProperties>
</file>