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0E13-F0E6-42A8-882E-FD8FEE6E8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9C1D2-49D5-BFED-DA28-396932DFA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CDBD-2A0F-C1A7-0E79-2740C48E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D579-0F01-474E-9360-43242E1EA569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3E4E4-22C2-F74E-343A-475CAA1D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CC704-05D2-DBA0-FE74-12913C82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E9D2-EE10-420F-A2A1-6D460181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8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2F60-33B6-3E2A-83AE-377046A89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47822-235A-E31C-7C86-17A88CB4F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1DE98-E1FB-3E96-2554-F1D80E63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D579-0F01-474E-9360-43242E1EA569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04227-DA8D-5397-CC51-FB0C4FD4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0A706-CC5F-625B-88B9-4E1507D6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E9D2-EE10-420F-A2A1-6D460181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4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4EF5C-4E64-DB7F-1230-CEA32B595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56F95-B17E-1F52-3925-9F00F20C8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DCE05-1BFE-28AE-8E17-0D8F69E0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D579-0F01-474E-9360-43242E1EA569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52B0C-78C6-4ABD-540F-69A971C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30F4-75FB-DCCE-8137-2F6DED9E0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E9D2-EE10-420F-A2A1-6D460181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7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3F75-0195-5661-82F4-032E7662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921BC-B1F2-F966-AD53-4C3CE7124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5194C-D9C3-CC3D-825F-B81897CC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D579-0F01-474E-9360-43242E1EA569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7CE8B-772C-FD37-442D-8B1F67C9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C4DD6-3AC5-25F6-081F-6898DB9E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E9D2-EE10-420F-A2A1-6D460181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0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1CC2-F83D-E639-2A09-8E22CD4DB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39D15-68EB-25CE-5C9B-8C0890466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13D57-2661-8732-58E6-9D50AF8D7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D579-0F01-474E-9360-43242E1EA569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D35F7-5341-8DA8-EFCF-5F1DC7F61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6D9C7-3FD3-BE77-175E-43A68CF8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E9D2-EE10-420F-A2A1-6D460181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6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FA5A-6F2A-EDBC-2918-7985641C1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23E6F-95EE-0CAF-3699-756DE0FCD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51B74-2A8C-3C89-88F9-4F4067D2D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CCBE1-4C1A-90B2-72CC-150CADC9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D579-0F01-474E-9360-43242E1EA569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B9955-1AF1-A55C-6C92-F8FA0349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9BD62-7397-FEA2-CD79-722BDD1A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E9D2-EE10-420F-A2A1-6D460181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4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A28F-2CA9-91BC-E2F8-0E5039A2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2D155-5B93-C989-9897-61DCEC452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728E2-A6FD-37FC-8594-023E0650B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2F727-E960-59B1-1466-DE0908824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05765-CB72-01AC-A166-C39A157E4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E57358-0E23-9BA2-6F29-8DCDFC87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D579-0F01-474E-9360-43242E1EA569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248EA8-46BA-0116-5348-5EED2457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FDD8F-E36D-CE14-328D-9F98E619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E9D2-EE10-420F-A2A1-6D460181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3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3153-0FD3-8F22-592F-1E4C9344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03249-BF4D-010C-4E80-EC1B4847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D579-0F01-474E-9360-43242E1EA569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332CA-6C53-E717-E639-93E4592B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B55DE-1BC2-AAE3-BCDB-856C2B78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E9D2-EE10-420F-A2A1-6D460181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4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1233A-D669-B860-3D2C-C8E34E57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D579-0F01-474E-9360-43242E1EA569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77AC12-3764-01C5-E928-39ACD676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6884B-E1EE-C97A-247E-9F01A6955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E9D2-EE10-420F-A2A1-6D460181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A42B-9763-7E65-D6C9-E0599B34B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F13F5-F180-BCB6-1F7E-D8F352DE8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34259-545E-A7E5-5159-EF2F0F414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1C9EE-B98C-58F9-9896-8F69D1036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D579-0F01-474E-9360-43242E1EA569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44527-CB2F-E003-7CCB-8D39969F1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236AD-12D7-14B9-FBF3-BC02F5691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E9D2-EE10-420F-A2A1-6D460181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D5CF-9EFF-521D-436B-29814E21B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6C13A4-68B1-D9E4-EC74-8BD64A2B7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79B3A-1EC8-D1F5-CE93-74E09FFC4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0E776-A7C7-4BDD-75B5-B768E1068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D579-0F01-474E-9360-43242E1EA569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C67C9-8E61-2E1C-8EB0-A4705DBB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931E3-1127-58B6-6233-02F46B80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E9D2-EE10-420F-A2A1-6D460181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8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11C61E-5406-BF71-8E92-AC519E1F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6B955-E6AF-F394-B856-A20D8A909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80D13-9F92-83D3-FBA9-DF824BB24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3D579-0F01-474E-9360-43242E1EA569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BAD54-87A5-EF7C-66DA-3E1CBBD0C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3A9AC-AE97-FB48-A47E-C540E5E28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6E9D2-EE10-420F-A2A1-6D460181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2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abs/pii/S0039914016306750" TargetMode="External"/><Relationship Id="rId2" Type="http://schemas.openxmlformats.org/officeDocument/2006/relationships/hyperlink" Target="https://www.spiedigitallibrary.org/conference-proceedings-of-spie/2980/0000/Characterization-of-core-shell-lattices-by-near-IR-fluorescent-cyanine/10.1117/12.273531.short?tab=ArticleLin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s.acs.org/doi/abs/10.1021/ja981531e" TargetMode="External"/><Relationship Id="rId5" Type="http://schemas.openxmlformats.org/officeDocument/2006/relationships/hyperlink" Target="https://www.masterorganicchemistry.com/2011/06/17/reagent-friday-m-cpba-meta-chloroperoxybenzoic-acid/" TargetMode="External"/><Relationship Id="rId4" Type="http://schemas.openxmlformats.org/officeDocument/2006/relationships/hyperlink" Target="https://chem.libretexts.org/Courses/Purdue/Purdue%3A_Chem_26605%3A_Organic_Chemistry_II_(Lipton)/Chapter_11.__Addition_to_pi_Systems/11.3%3A_Concerted_Additions/11.3.6_Epoxidation_of_Alken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4A4C-B1FA-E048-7E27-F5E178CCF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98143"/>
          </a:xfrm>
        </p:spPr>
        <p:txBody>
          <a:bodyPr/>
          <a:lstStyle/>
          <a:p>
            <a:r>
              <a:rPr lang="en-US" dirty="0"/>
              <a:t>Dye Bleaching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8CCA9-2D73-0DF7-4659-1713D3BE4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9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79EF-B591-8642-CD72-5184D18FA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188"/>
          </a:xfrm>
        </p:spPr>
        <p:txBody>
          <a:bodyPr/>
          <a:lstStyle/>
          <a:p>
            <a:r>
              <a:rPr lang="en-US" dirty="0"/>
              <a:t>Proposed Reaction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E5B56-3D44-289E-50A2-F2F220990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i="0" dirty="0">
                <a:solidFill>
                  <a:srgbClr val="0D0D0D"/>
                </a:solidFill>
                <a:effectLst/>
                <a:latin typeface="Lato" panose="020B0604020202020204" pitchFamily="34" charset="0"/>
              </a:rPr>
              <a:t>Jacqueline </a:t>
            </a:r>
            <a:r>
              <a:rPr lang="en-US" sz="1800" b="1" i="0" dirty="0" err="1">
                <a:solidFill>
                  <a:srgbClr val="0D0D0D"/>
                </a:solidFill>
                <a:effectLst/>
                <a:latin typeface="Lato" panose="020B0604020202020204" pitchFamily="34" charset="0"/>
              </a:rPr>
              <a:t>Steenhuis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Lato" panose="020B0604020202020204" pitchFamily="34" charset="0"/>
              </a:rPr>
              <a:t>, PhD </a:t>
            </a:r>
            <a:r>
              <a:rPr lang="en-US" sz="1800" i="0" dirty="0">
                <a:solidFill>
                  <a:srgbClr val="0D0D0D"/>
                </a:solidFill>
                <a:effectLst/>
                <a:latin typeface="Lato" panose="020B0604020202020204" pitchFamily="34" charset="0"/>
              </a:rPr>
              <a:t>from </a:t>
            </a:r>
            <a:r>
              <a:rPr lang="en-US" sz="1800" i="0" dirty="0" err="1">
                <a:solidFill>
                  <a:srgbClr val="0D0D0D"/>
                </a:solidFill>
                <a:effectLst/>
                <a:latin typeface="Lato" panose="020B0604020202020204" pitchFamily="34" charset="0"/>
              </a:rPr>
              <a:t>biotium</a:t>
            </a:r>
            <a:r>
              <a:rPr lang="en-US" sz="1800" i="0" dirty="0">
                <a:solidFill>
                  <a:srgbClr val="0D0D0D"/>
                </a:solidFill>
                <a:effectLst/>
                <a:latin typeface="Lato" panose="020B0604020202020204" pitchFamily="34" charset="0"/>
              </a:rPr>
              <a:t> told me that the alkene part of the cyanine structure (</a:t>
            </a:r>
            <a:r>
              <a:rPr lang="en-US" sz="1800" dirty="0">
                <a:solidFill>
                  <a:srgbClr val="0D0D0D"/>
                </a:solidFill>
                <a:latin typeface="Lato" panose="020B0604020202020204" pitchFamily="34" charset="0"/>
              </a:rPr>
              <a:t>C</a:t>
            </a:r>
            <a:r>
              <a:rPr lang="en-US" sz="1800" i="0" dirty="0">
                <a:solidFill>
                  <a:srgbClr val="0D0D0D"/>
                </a:solidFill>
                <a:effectLst/>
                <a:latin typeface="Lato" panose="020B0604020202020204" pitchFamily="34" charset="0"/>
              </a:rPr>
              <a:t>,C double bond) turns into an epoxide with H2O2 and then a diol with high </a:t>
            </a:r>
            <a:r>
              <a:rPr lang="en-US" sz="1800" i="0" dirty="0" err="1">
                <a:solidFill>
                  <a:srgbClr val="0D0D0D"/>
                </a:solidFill>
                <a:effectLst/>
                <a:latin typeface="Lato" panose="020B0604020202020204" pitchFamily="34" charset="0"/>
              </a:rPr>
              <a:t>pH.</a:t>
            </a:r>
            <a:r>
              <a:rPr lang="en-US" sz="1800" i="0" dirty="0">
                <a:solidFill>
                  <a:srgbClr val="0D0D0D"/>
                </a:solidFill>
                <a:effectLst/>
                <a:latin typeface="Lato" panose="020B0604020202020204" pitchFamily="34" charset="0"/>
              </a:rPr>
              <a:t> </a:t>
            </a:r>
          </a:p>
          <a:p>
            <a:r>
              <a:rPr lang="en-US" sz="1800" dirty="0">
                <a:solidFill>
                  <a:srgbClr val="0D0D0D"/>
                </a:solidFill>
                <a:latin typeface="Lato" panose="020B0604020202020204" pitchFamily="34" charset="0"/>
              </a:rPr>
              <a:t>This epoxide reaction is dubbed </a:t>
            </a:r>
            <a:r>
              <a:rPr lang="en-US" sz="1800" dirty="0" err="1">
                <a:solidFill>
                  <a:srgbClr val="0D0D0D"/>
                </a:solidFill>
                <a:latin typeface="Lato" panose="020B0604020202020204" pitchFamily="34" charset="0"/>
              </a:rPr>
              <a:t>Prilezhaev</a:t>
            </a:r>
            <a:r>
              <a:rPr lang="en-US" sz="1800" dirty="0">
                <a:solidFill>
                  <a:srgbClr val="0D0D0D"/>
                </a:solidFill>
                <a:latin typeface="Lato" panose="020B0604020202020204" pitchFamily="34" charset="0"/>
              </a:rPr>
              <a:t> reaction</a:t>
            </a:r>
          </a:p>
          <a:p>
            <a:r>
              <a:rPr lang="en-US" sz="1800" dirty="0">
                <a:solidFill>
                  <a:srgbClr val="0D0D0D"/>
                </a:solidFill>
                <a:latin typeface="Lato" panose="020B0604020202020204" pitchFamily="34" charset="0"/>
              </a:rPr>
              <a:t>Epoxide to diol for this case is dubbed a vicinal diol.</a:t>
            </a:r>
          </a:p>
          <a:p>
            <a:r>
              <a:rPr lang="en-US" sz="1800" dirty="0">
                <a:solidFill>
                  <a:srgbClr val="0D0D0D"/>
                </a:solidFill>
                <a:latin typeface="Lato" panose="020B0604020202020204" pitchFamily="34" charset="0"/>
              </a:rPr>
              <a:t>Wikipedia states metal complex catalyze </a:t>
            </a:r>
            <a:r>
              <a:rPr lang="en-US" sz="1800" dirty="0" err="1">
                <a:solidFill>
                  <a:srgbClr val="0D0D0D"/>
                </a:solidFill>
                <a:latin typeface="Lato" panose="020B0604020202020204" pitchFamily="34" charset="0"/>
              </a:rPr>
              <a:t>prilezhaev</a:t>
            </a:r>
            <a:r>
              <a:rPr lang="en-US" sz="1800" dirty="0">
                <a:solidFill>
                  <a:srgbClr val="0D0D0D"/>
                </a:solidFill>
                <a:latin typeface="Lato" panose="020B0604020202020204" pitchFamily="34" charset="0"/>
              </a:rPr>
              <a:t> reaction and m-CPBA makes it really fast</a:t>
            </a:r>
          </a:p>
          <a:p>
            <a:r>
              <a:rPr lang="en-US" sz="12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NaHSO</a:t>
            </a:r>
            <a:r>
              <a:rPr lang="en-US" sz="1200" b="0" i="0" baseline="-2500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3</a:t>
            </a:r>
            <a:r>
              <a:rPr lang="en-US" sz="1800" b="0" i="0" baseline="-25000" dirty="0">
                <a:solidFill>
                  <a:srgbClr val="0D0D0D"/>
                </a:solidFill>
                <a:effectLst/>
                <a:latin typeface="Lato" panose="020B0604020202020204" pitchFamily="34" charset="0"/>
              </a:rPr>
              <a:t> quenches </a:t>
            </a:r>
            <a:r>
              <a:rPr lang="en-US" sz="1800" baseline="-25000" dirty="0">
                <a:solidFill>
                  <a:srgbClr val="0D0D0D"/>
                </a:solidFill>
                <a:latin typeface="Lato" panose="020B0604020202020204" pitchFamily="34" charset="0"/>
              </a:rPr>
              <a:t>excess m-CPBA for purification</a:t>
            </a:r>
          </a:p>
          <a:p>
            <a:endParaRPr lang="en-US" sz="1800" dirty="0">
              <a:solidFill>
                <a:srgbClr val="0D0D0D"/>
              </a:solidFill>
              <a:latin typeface="Lato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9E51FC8-1BDE-FC10-7833-7953A01B0C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067607"/>
              </p:ext>
            </p:extLst>
          </p:nvPr>
        </p:nvGraphicFramePr>
        <p:xfrm>
          <a:off x="371240" y="3905552"/>
          <a:ext cx="11449520" cy="2587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6687800" imgH="3772080" progId="PBrush">
                  <p:embed/>
                </p:oleObj>
              </mc:Choice>
              <mc:Fallback>
                <p:oleObj name="Bitmap Image" r:id="rId2" imgW="16687800" imgH="3772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1240" y="3905552"/>
                        <a:ext cx="11449520" cy="2587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58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9E4F-AB8B-9383-2502-28E4C309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573" y="0"/>
            <a:ext cx="10515600" cy="713177"/>
          </a:xfrm>
        </p:spPr>
        <p:txBody>
          <a:bodyPr>
            <a:normAutofit/>
          </a:bodyPr>
          <a:lstStyle/>
          <a:p>
            <a:r>
              <a:rPr lang="en-US" sz="3600" dirty="0"/>
              <a:t>Bleaching Alexa 647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45D0FA8-5EC0-66F8-6214-E09E23E2A9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050956"/>
              </p:ext>
            </p:extLst>
          </p:nvPr>
        </p:nvGraphicFramePr>
        <p:xfrm>
          <a:off x="101741" y="3654512"/>
          <a:ext cx="3769545" cy="2883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182080" imgH="6257880" progId="PBrush">
                  <p:embed/>
                </p:oleObj>
              </mc:Choice>
              <mc:Fallback>
                <p:oleObj name="Bitmap Image" r:id="rId2" imgW="8182080" imgH="6257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1741" y="3654512"/>
                        <a:ext cx="3769545" cy="2883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B3F6709-52DB-79AC-882A-B90D18A574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272521"/>
              </p:ext>
            </p:extLst>
          </p:nvPr>
        </p:nvGraphicFramePr>
        <p:xfrm>
          <a:off x="3493698" y="1000666"/>
          <a:ext cx="4227570" cy="3315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7591320" imgH="5952960" progId="PBrush">
                  <p:embed/>
                </p:oleObj>
              </mc:Choice>
              <mc:Fallback>
                <p:oleObj name="Bitmap Image" r:id="rId4" imgW="7591320" imgH="5952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93698" y="1000666"/>
                        <a:ext cx="4227570" cy="33152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799FDF5-E100-7FE8-17B9-EBE82DA082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992516"/>
              </p:ext>
            </p:extLst>
          </p:nvPr>
        </p:nvGraphicFramePr>
        <p:xfrm>
          <a:off x="7599423" y="2969277"/>
          <a:ext cx="4504875" cy="3791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7934400" imgH="6676920" progId="PBrush">
                  <p:embed/>
                </p:oleObj>
              </mc:Choice>
              <mc:Fallback>
                <p:oleObj name="Bitmap Image" r:id="rId6" imgW="7934400" imgH="66769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99423" y="2969277"/>
                        <a:ext cx="4504875" cy="3791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440BEDF-80C8-EC1B-0767-8FF0BCF2449E}"/>
              </a:ext>
            </a:extLst>
          </p:cNvPr>
          <p:cNvSpPr txBox="1"/>
          <p:nvPr/>
        </p:nvSpPr>
        <p:spPr>
          <a:xfrm>
            <a:off x="871268" y="6488668"/>
            <a:ext cx="205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Structure Alexa 647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D61DC2-192F-8CF5-DB50-7285C7810B3B}"/>
              </a:ext>
            </a:extLst>
          </p:cNvPr>
          <p:cNvSpPr txBox="1"/>
          <p:nvPr/>
        </p:nvSpPr>
        <p:spPr>
          <a:xfrm>
            <a:off x="5190227" y="4036331"/>
            <a:ext cx="9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Epoxide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807CFB-CCC5-123C-3215-62EEC087B537}"/>
              </a:ext>
            </a:extLst>
          </p:cNvPr>
          <p:cNvSpPr txBox="1"/>
          <p:nvPr/>
        </p:nvSpPr>
        <p:spPr>
          <a:xfrm>
            <a:off x="9638796" y="6390962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Vicinal Diol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5A351B9-8A09-B0C1-248D-8D28FD71AAD3}"/>
              </a:ext>
            </a:extLst>
          </p:cNvPr>
          <p:cNvSpPr/>
          <p:nvPr/>
        </p:nvSpPr>
        <p:spPr>
          <a:xfrm rot="19289515">
            <a:off x="1229472" y="2148399"/>
            <a:ext cx="1750864" cy="1078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D0D0D"/>
                </a:solidFill>
                <a:latin typeface="Lato" panose="020B0604020202020204" pitchFamily="34" charset="0"/>
              </a:rPr>
              <a:t>Add peroxide</a:t>
            </a:r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5BB3256-0BF6-10C6-73EE-0BF9D1CC4782}"/>
              </a:ext>
            </a:extLst>
          </p:cNvPr>
          <p:cNvSpPr/>
          <p:nvPr/>
        </p:nvSpPr>
        <p:spPr>
          <a:xfrm rot="2449927">
            <a:off x="7894289" y="2851018"/>
            <a:ext cx="1475117" cy="1078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D0D0D"/>
                </a:solidFill>
                <a:latin typeface="Lato" panose="020B0604020202020204" pitchFamily="34" charset="0"/>
              </a:rPr>
              <a:t>High pH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3A2B70-A684-7AA0-948A-1BDD11CBBD40}"/>
              </a:ext>
            </a:extLst>
          </p:cNvPr>
          <p:cNvSpPr txBox="1"/>
          <p:nvPr/>
        </p:nvSpPr>
        <p:spPr>
          <a:xfrm>
            <a:off x="1575443" y="1279312"/>
            <a:ext cx="1226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>
                <a:solidFill>
                  <a:srgbClr val="0D0D0D"/>
                </a:solidFill>
                <a:latin typeface="Lato" panose="020B0604020202020204" pitchFamily="34" charset="0"/>
              </a:rPr>
              <a:t>Prilezhaev</a:t>
            </a:r>
            <a:endParaRPr lang="en-US" sz="1800" dirty="0">
              <a:solidFill>
                <a:srgbClr val="0D0D0D"/>
              </a:solidFill>
              <a:latin typeface="Lato" panose="020B0604020202020204" pitchFamily="34" charset="0"/>
            </a:endParaRPr>
          </a:p>
          <a:p>
            <a:pPr algn="ctr"/>
            <a:r>
              <a:rPr lang="en-US" dirty="0">
                <a:solidFill>
                  <a:srgbClr val="0D0D0D"/>
                </a:solidFill>
                <a:latin typeface="Lato" panose="020B0604020202020204" pitchFamily="34" charset="0"/>
              </a:rPr>
              <a:t>Reaction</a:t>
            </a:r>
            <a:endParaRPr lang="en-US" dirty="0"/>
          </a:p>
          <a:p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A805EB-AC64-A857-ABC0-C31CB353FB85}"/>
              </a:ext>
            </a:extLst>
          </p:cNvPr>
          <p:cNvSpPr/>
          <p:nvPr/>
        </p:nvSpPr>
        <p:spPr>
          <a:xfrm>
            <a:off x="1926454" y="5445826"/>
            <a:ext cx="390618" cy="3693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51EC51-13FB-4CF4-33BF-01098C0F984D}"/>
              </a:ext>
            </a:extLst>
          </p:cNvPr>
          <p:cNvSpPr txBox="1"/>
          <p:nvPr/>
        </p:nvSpPr>
        <p:spPr>
          <a:xfrm>
            <a:off x="1651826" y="5036798"/>
            <a:ext cx="83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Alkene</a:t>
            </a:r>
          </a:p>
        </p:txBody>
      </p:sp>
    </p:spTree>
    <p:extLst>
      <p:ext uri="{BB962C8B-B14F-4D97-AF65-F5344CB8AC3E}">
        <p14:creationId xmlns:p14="http://schemas.microsoft.com/office/powerpoint/2010/main" val="7362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4E82-8284-873D-3953-909D2D8E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9917"/>
            <a:ext cx="10515600" cy="66468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Rammification</a:t>
            </a:r>
            <a:r>
              <a:rPr lang="en-US" dirty="0"/>
              <a:t> and does it make sense?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DDC60-BEF9-D602-BFD7-BAC4C34A8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8" y="1026634"/>
            <a:ext cx="10515600" cy="966068"/>
          </a:xfrm>
        </p:spPr>
        <p:txBody>
          <a:bodyPr>
            <a:normAutofit/>
          </a:bodyPr>
          <a:lstStyle/>
          <a:p>
            <a:r>
              <a:rPr lang="en-US" sz="2000" dirty="0" err="1"/>
              <a:t>Prilezhaev</a:t>
            </a:r>
            <a:r>
              <a:rPr lang="en-US" sz="2000" dirty="0"/>
              <a:t> reaction has no intermediates. This means reactive oxygen species generation would not speed this reaction up (although other reactions would now occur)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315B52-539E-F728-AC2F-F792E6A5F0BB}"/>
              </a:ext>
            </a:extLst>
          </p:cNvPr>
          <p:cNvSpPr txBox="1"/>
          <p:nvPr/>
        </p:nvSpPr>
        <p:spPr>
          <a:xfrm>
            <a:off x="639192" y="2166151"/>
            <a:ext cx="47850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Knowns</a:t>
            </a:r>
          </a:p>
          <a:p>
            <a:pPr marL="342900" indent="-342900">
              <a:buAutoNum type="arabicPeriod"/>
            </a:pPr>
            <a:r>
              <a:rPr lang="en-US" dirty="0"/>
              <a:t>Alexa 647 bleaches fastest and faster than Alexa 555</a:t>
            </a:r>
          </a:p>
          <a:p>
            <a:pPr marL="342900" indent="-342900">
              <a:buAutoNum type="arabicPeriod"/>
            </a:pPr>
            <a:r>
              <a:rPr lang="en-US" dirty="0"/>
              <a:t>Alexa 488 bleaches slowest of dyes that bleach</a:t>
            </a:r>
          </a:p>
          <a:p>
            <a:pPr marL="342900" indent="-342900">
              <a:buAutoNum type="arabicPeriod"/>
            </a:pPr>
            <a:r>
              <a:rPr lang="en-US" dirty="0"/>
              <a:t>Alexa 568 is nearly impervious</a:t>
            </a:r>
          </a:p>
          <a:p>
            <a:pPr marL="342900" indent="-342900">
              <a:buAutoNum type="arabicPeriod"/>
            </a:pPr>
            <a:r>
              <a:rPr lang="en-US" dirty="0"/>
              <a:t>Bubbles form in bleach solution</a:t>
            </a:r>
          </a:p>
          <a:p>
            <a:pPr marL="342900" indent="-342900">
              <a:buAutoNum type="arabicPeriod"/>
            </a:pPr>
            <a:r>
              <a:rPr lang="en-US" dirty="0"/>
              <a:t>Peroxide or high pH alone does not bleach (although peroxide did give a touch)</a:t>
            </a:r>
          </a:p>
          <a:p>
            <a:pPr marL="342900" indent="-342900">
              <a:buAutoNum type="arabicPeriod"/>
            </a:pPr>
            <a:r>
              <a:rPr lang="en-US" dirty="0"/>
              <a:t>Not reversible</a:t>
            </a:r>
          </a:p>
          <a:p>
            <a:pPr marL="342900" indent="-342900">
              <a:buAutoNum type="arabicPeriod"/>
            </a:pPr>
            <a:r>
              <a:rPr lang="en-US" dirty="0"/>
              <a:t>All cyanine-based dyes seem vulnerable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5FA22F-F330-7B14-6784-A9B738A984F4}"/>
              </a:ext>
            </a:extLst>
          </p:cNvPr>
          <p:cNvSpPr txBox="1"/>
          <p:nvPr/>
        </p:nvSpPr>
        <p:spPr>
          <a:xfrm>
            <a:off x="6547449" y="2166151"/>
            <a:ext cx="50053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Predictions</a:t>
            </a:r>
          </a:p>
          <a:p>
            <a:pPr marL="342900" indent="-342900">
              <a:buAutoNum type="arabicPeriod"/>
            </a:pPr>
            <a:r>
              <a:rPr lang="en-US" dirty="0"/>
              <a:t>A647 has one more linear alkenes than A555 so prob of one reacting should go up</a:t>
            </a:r>
          </a:p>
          <a:p>
            <a:pPr marL="342900" indent="-342900">
              <a:buAutoNum type="arabicPeriod"/>
            </a:pPr>
            <a:r>
              <a:rPr lang="en-US" dirty="0"/>
              <a:t>A488 is a rhodamine dye and all alkenes are cyclic and thus more stable and less likely to react</a:t>
            </a:r>
          </a:p>
          <a:p>
            <a:pPr marL="342900" indent="-342900">
              <a:buAutoNum type="arabicPeriod"/>
            </a:pPr>
            <a:r>
              <a:rPr lang="en-US" dirty="0"/>
              <a:t>??? No good explanations</a:t>
            </a:r>
          </a:p>
          <a:p>
            <a:pPr marL="342900" indent="-342900">
              <a:buAutoNum type="arabicPeriod"/>
            </a:pPr>
            <a:r>
              <a:rPr lang="en-US" dirty="0"/>
              <a:t>Should be indicative of diol formation (see next slide)</a:t>
            </a:r>
          </a:p>
          <a:p>
            <a:pPr marL="342900" indent="-342900">
              <a:buAutoNum type="arabicPeriod"/>
            </a:pPr>
            <a:r>
              <a:rPr lang="en-US" dirty="0"/>
              <a:t>Not confident enough to have opinion on this question</a:t>
            </a:r>
          </a:p>
          <a:p>
            <a:pPr marL="342900" indent="-342900">
              <a:buAutoNum type="arabicPeriod"/>
            </a:pPr>
            <a:r>
              <a:rPr lang="en-US" dirty="0"/>
              <a:t>Should not be reversible</a:t>
            </a:r>
          </a:p>
          <a:p>
            <a:pPr marL="342900" indent="-342900">
              <a:buAutoNum type="arabicPeriod"/>
            </a:pPr>
            <a:r>
              <a:rPr lang="en-US" dirty="0"/>
              <a:t> all cyanine have linear alkenes and thus are susceptible</a:t>
            </a:r>
          </a:p>
        </p:txBody>
      </p:sp>
    </p:spTree>
    <p:extLst>
      <p:ext uri="{BB962C8B-B14F-4D97-AF65-F5344CB8AC3E}">
        <p14:creationId xmlns:p14="http://schemas.microsoft.com/office/powerpoint/2010/main" val="243074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11CB-2F1B-CD66-281B-F74D0EB1A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76" y="114509"/>
            <a:ext cx="10515600" cy="566528"/>
          </a:xfrm>
        </p:spPr>
        <p:txBody>
          <a:bodyPr>
            <a:normAutofit fontScale="90000"/>
          </a:bodyPr>
          <a:lstStyle/>
          <a:p>
            <a:r>
              <a:rPr lang="en-US" dirty="0"/>
              <a:t>Hydrolysis of epoxides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6A01C-0A6B-5163-DACF-4711A897A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64" y="1216324"/>
            <a:ext cx="3802811" cy="5253937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To form hydronium ions in basic environments, an O is released as a by-product (OH + H2O = H3O + O)</a:t>
            </a:r>
          </a:p>
          <a:p>
            <a:r>
              <a:rPr lang="en-US" sz="2000" dirty="0"/>
              <a:t>Hydrolysis removes two H atoms and an O from H3O to give H as a by product. </a:t>
            </a:r>
          </a:p>
          <a:p>
            <a:r>
              <a:rPr lang="en-US" sz="2000" dirty="0"/>
              <a:t>So H and O are byproducts. H will not make bubbles as it is very soluble and will just pronate something. O might bind with another O and make O2 gas though. </a:t>
            </a:r>
          </a:p>
          <a:p>
            <a:r>
              <a:rPr lang="en-US" sz="2000" dirty="0"/>
              <a:t>Its possible an unrelated reaction is H2O2 decomposing into H2O and oxygen. </a:t>
            </a:r>
          </a:p>
          <a:p>
            <a:r>
              <a:rPr lang="en-US" sz="2000" dirty="0"/>
              <a:t>So bubbles can still be expected in this reaction</a:t>
            </a:r>
          </a:p>
          <a:p>
            <a:endParaRPr lang="en-US" sz="20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6E3F429-AB53-7666-7553-9FC91128DF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025664"/>
              </p:ext>
            </p:extLst>
          </p:nvPr>
        </p:nvGraphicFramePr>
        <p:xfrm>
          <a:off x="4144346" y="1733909"/>
          <a:ext cx="8113449" cy="3907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3249440" imgH="6381720" progId="PBrush">
                  <p:embed/>
                </p:oleObj>
              </mc:Choice>
              <mc:Fallback>
                <p:oleObj name="Bitmap Image" r:id="rId2" imgW="13249440" imgH="63817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44346" y="1733909"/>
                        <a:ext cx="8113449" cy="3907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980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7F73-9E19-23DD-CBB1-9E8190A74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3652"/>
            <a:ext cx="10515600" cy="980596"/>
          </a:xfrm>
        </p:spPr>
        <p:txBody>
          <a:bodyPr/>
          <a:lstStyle/>
          <a:p>
            <a:r>
              <a:rPr lang="en-US" dirty="0"/>
              <a:t>A488 mystery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E6B30-EE80-2C48-76CA-E60096457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097" y="980596"/>
            <a:ext cx="4777596" cy="5604669"/>
          </a:xfrm>
        </p:spPr>
        <p:txBody>
          <a:bodyPr>
            <a:normAutofit/>
          </a:bodyPr>
          <a:lstStyle/>
          <a:p>
            <a:r>
              <a:rPr lang="en-US" sz="2000" dirty="0"/>
              <a:t>Why does A488 bleach?</a:t>
            </a:r>
          </a:p>
          <a:p>
            <a:r>
              <a:rPr lang="en-US" sz="2000" dirty="0"/>
              <a:t>It is rhodamine based and no other rhodamine backed dye responds even close to well</a:t>
            </a:r>
          </a:p>
          <a:p>
            <a:r>
              <a:rPr lang="en-US" sz="2000" dirty="0"/>
              <a:t>A568 is impervious to bleaching</a:t>
            </a:r>
          </a:p>
          <a:p>
            <a:r>
              <a:rPr lang="en-US" sz="2000" dirty="0"/>
              <a:t>A568 adds extra cyclic carbon on each side of top is largest difference. </a:t>
            </a:r>
          </a:p>
          <a:p>
            <a:r>
              <a:rPr lang="en-US" sz="2000" dirty="0"/>
              <a:t>Both have only cyclic alkenes</a:t>
            </a:r>
          </a:p>
          <a:p>
            <a:r>
              <a:rPr lang="en-US" sz="2000" dirty="0"/>
              <a:t>Maybe outer rings are most vulnerable and A488 has 2 alkenes to attack while A568 has only 1. This doesn’t seem to explain it though</a:t>
            </a:r>
          </a:p>
          <a:p>
            <a:r>
              <a:rPr lang="en-US" sz="2000" dirty="0"/>
              <a:t>Maybe outer most rings on A568 are not needed to fluoresce and attacking them only modifies its fluorescence, but doesn’t turn it off. </a:t>
            </a:r>
          </a:p>
          <a:p>
            <a:endParaRPr lang="en-US" sz="20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3903A69-EB2A-0571-85F2-0431DEE4DC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841939"/>
              </p:ext>
            </p:extLst>
          </p:nvPr>
        </p:nvGraphicFramePr>
        <p:xfrm>
          <a:off x="7197308" y="255169"/>
          <a:ext cx="3476038" cy="3354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181240" imgH="2104920" progId="PBrush">
                  <p:embed/>
                </p:oleObj>
              </mc:Choice>
              <mc:Fallback>
                <p:oleObj name="Bitmap Image" r:id="rId2" imgW="2181240" imgH="21049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97308" y="255169"/>
                        <a:ext cx="3476038" cy="3354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768737A-3770-6616-3794-2099753632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183088"/>
              </p:ext>
            </p:extLst>
          </p:nvPr>
        </p:nvGraphicFramePr>
        <p:xfrm>
          <a:off x="7301734" y="3609773"/>
          <a:ext cx="4476300" cy="3173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2847960" imgH="2019240" progId="PBrush">
                  <p:embed/>
                </p:oleObj>
              </mc:Choice>
              <mc:Fallback>
                <p:oleObj name="Bitmap Image" r:id="rId4" imgW="2847960" imgH="2019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01734" y="3609773"/>
                        <a:ext cx="4476300" cy="3173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3E0A4F-5DEC-0720-F97A-50CFDB99A2DE}"/>
              </a:ext>
            </a:extLst>
          </p:cNvPr>
          <p:cNvSpPr txBox="1"/>
          <p:nvPr/>
        </p:nvSpPr>
        <p:spPr>
          <a:xfrm rot="16200000">
            <a:off x="5897810" y="1604513"/>
            <a:ext cx="2020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A488 = susceptible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9409F-583A-79E3-2905-74E77FD69960}"/>
              </a:ext>
            </a:extLst>
          </p:cNvPr>
          <p:cNvSpPr txBox="1"/>
          <p:nvPr/>
        </p:nvSpPr>
        <p:spPr>
          <a:xfrm rot="16200000">
            <a:off x="5943440" y="5012022"/>
            <a:ext cx="213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A568 = invulnerable </a:t>
            </a:r>
          </a:p>
        </p:txBody>
      </p:sp>
    </p:spTree>
    <p:extLst>
      <p:ext uri="{BB962C8B-B14F-4D97-AF65-F5344CB8AC3E}">
        <p14:creationId xmlns:p14="http://schemas.microsoft.com/office/powerpoint/2010/main" val="332717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248E-1533-5C16-A54B-A00891F6B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593" y="1"/>
            <a:ext cx="10515600" cy="914400"/>
          </a:xfrm>
        </p:spPr>
        <p:txBody>
          <a:bodyPr>
            <a:normAutofit/>
          </a:bodyPr>
          <a:lstStyle/>
          <a:p>
            <a:r>
              <a:rPr lang="en-US" sz="3600" dirty="0"/>
              <a:t>How to speed up reaction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93261-A13E-89E1-94FC-A1B3A9E1B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93" y="1253331"/>
            <a:ext cx="632172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Hydrogen Peroxide can undergo the </a:t>
            </a:r>
            <a:r>
              <a:rPr lang="en-US" sz="2000" dirty="0" err="1">
                <a:solidFill>
                  <a:srgbClr val="0D0D0D"/>
                </a:solidFill>
              </a:rPr>
              <a:t>Prilezhaev</a:t>
            </a:r>
            <a:r>
              <a:rPr lang="en-US" sz="2000" dirty="0">
                <a:solidFill>
                  <a:srgbClr val="0D0D0D"/>
                </a:solidFill>
              </a:rPr>
              <a:t> reaction, but is slow. Metal complexes are recommended to speed reaction up</a:t>
            </a:r>
            <a:endParaRPr lang="en-US" sz="2000" dirty="0"/>
          </a:p>
          <a:p>
            <a:r>
              <a:rPr lang="en-US" sz="2000" dirty="0"/>
              <a:t> A compound that is stable and does not need catalyzed for the reaction is m-CPBA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F1ED4FB-4D6D-B951-46A0-E562F8099B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092658"/>
              </p:ext>
            </p:extLst>
          </p:nvPr>
        </p:nvGraphicFramePr>
        <p:xfrm>
          <a:off x="7686317" y="914401"/>
          <a:ext cx="3762375" cy="390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762360" imgH="3905280" progId="PBrush">
                  <p:embed/>
                </p:oleObj>
              </mc:Choice>
              <mc:Fallback>
                <p:oleObj name="Bitmap Image" r:id="rId2" imgW="3762360" imgH="3905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86317" y="914401"/>
                        <a:ext cx="3762375" cy="3905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375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4ABF-C8BA-A23C-2BD2-776F3173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9222"/>
          </a:xfrm>
        </p:spPr>
        <p:txBody>
          <a:bodyPr/>
          <a:lstStyle/>
          <a:p>
            <a:r>
              <a:rPr lang="en-US" dirty="0"/>
              <a:t>Papers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93718-B4E5-F918-2821-07BBE25B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https://www.spiedigitallibrary.org/conference-proceedings-of-spie/2980/0000/Characterization-of-core-shell-lattices-by-near-IR-fluorescent-cyanine/10.1117/12.273531.short?tab=ArticleLink</a:t>
            </a:r>
            <a:r>
              <a:rPr lang="en-US" sz="1800" dirty="0"/>
              <a:t> this one looks relevant, but cant read it. </a:t>
            </a:r>
          </a:p>
          <a:p>
            <a:r>
              <a:rPr lang="en-US" sz="1800" dirty="0">
                <a:hlinkClick r:id="rId3"/>
              </a:rPr>
              <a:t>https://www.sciencedirect.com/science/article/abs/pii/S0039914016306750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https://chem.libretexts.org/Courses/Purdue/Purdue%3A_Chem_26605%3A_Organic_Chemistry_II_(Lipton)/Chapter_11.__Addition_to_pi_Systems/11.3%3A_Concerted_Additions/11.3.6_Epoxidation_of_Alkenes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>
                <a:hlinkClick r:id="rId5"/>
              </a:rPr>
              <a:t>https://www.masterorganicchemistry.com/2011/06/17/reagent-friday-m-cpba-meta-chloroperoxybenzoic-acid/</a:t>
            </a:r>
            <a:endParaRPr lang="en-US" sz="1800" dirty="0"/>
          </a:p>
          <a:p>
            <a:r>
              <a:rPr lang="en-US" sz="1800" dirty="0">
                <a:hlinkClick r:id="rId6"/>
              </a:rPr>
              <a:t>https://pubs.acs.org/doi/abs/10.1021/ja981531e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5048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628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Roboto</vt:lpstr>
      <vt:lpstr>Office Theme</vt:lpstr>
      <vt:lpstr>Bitmap Image</vt:lpstr>
      <vt:lpstr>Dye Bleaching</vt:lpstr>
      <vt:lpstr>Proposed Reaction</vt:lpstr>
      <vt:lpstr>Bleaching Alexa 647</vt:lpstr>
      <vt:lpstr>Rammification and does it make sense?</vt:lpstr>
      <vt:lpstr>Hydrolysis of epoxides</vt:lpstr>
      <vt:lpstr>A488 mystery</vt:lpstr>
      <vt:lpstr>How to speed up reaction</vt:lpstr>
      <vt:lpstr>Papers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Dye Bleaching</dc:title>
  <dc:creator>michael anderson</dc:creator>
  <cp:lastModifiedBy>michael anderson</cp:lastModifiedBy>
  <cp:revision>11</cp:revision>
  <dcterms:created xsi:type="dcterms:W3CDTF">2022-07-19T01:22:55Z</dcterms:created>
  <dcterms:modified xsi:type="dcterms:W3CDTF">2022-07-20T14:05:14Z</dcterms:modified>
</cp:coreProperties>
</file>