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889A-6C8E-35DB-14FD-DD0C4EBC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844DA-2CDF-B834-4023-8FDC7635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6B79-64F7-7ACA-8A52-B5DDA65B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93DE-4EC0-7390-89BB-0CDC390B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F8987-566C-8E5E-76E0-06CFF21F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7E7C-1BF5-843D-94E5-6439C5C1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ED600-8B83-A15C-D09E-0587C2B1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51D2-1090-02B6-B294-68F914B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1F2-1333-24EA-1C3D-E31EDB25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522D-DE39-7392-DBF5-CB060C01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EF086-EE0B-9E3D-E94B-5C894384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300AF-5AE0-EA67-759D-C5278D06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4F04-8065-464D-FA7C-D90E2773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C8A2-192F-B190-8F28-C50B94C3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3F38-EC2A-DD03-E4BD-E4F9060F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2807-9138-98D2-8AD1-7F2755F1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E4CA-E5A5-16B2-7A32-6C07BE67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D1B9-EA7D-EB94-B662-5072635C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E726-EB68-E41E-0A96-22FB14B3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B14C-13FD-C46D-0C0D-E1EA585C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3A5F-D9D6-ABC2-2570-69AD0C2F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0F04-8CAE-B67B-2ECA-EFDAA7AD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40F0-855F-3D21-F7EC-BE61A0A9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1F7C-2BD5-A303-AECF-CBF1578D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0FFD-ED9D-9F2F-DCF0-6E1964BC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2544-3F2D-9982-10D3-9D07C6F7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D2AD-223A-A83A-4D4D-A1F5BC75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D42C5-FFD0-F6F2-159D-1CF5323B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0A86-613A-D85B-DD1E-44129F1D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C36C-E4CE-B58E-97B1-0D04933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CBC-E6AE-FD19-FA80-EABFB10C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8BF8-442A-13EF-3172-433613A9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49BD3-4075-6B81-5F4A-29B2D092E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441D-3DB6-7EC9-02AA-C2482D0D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2161-60E3-73E8-5CB5-18F93A23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6B47F-BB1F-1EFD-BF5B-570F61990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01B0F-0FE2-7998-1FA1-A55155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E46FF-D858-20C3-383E-51156EE4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C5B55-59D7-D383-D47D-A7BF5739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E09F-E5D7-E41F-68DA-EF7D8C08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34DBA-3D62-20D8-1C36-9070C85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7C57-353A-0500-EE2C-EE2D0E1D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3A927-B69D-AEDF-E866-D690C28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39795-A6B5-322A-8C7F-8818B049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74AB-FDEB-FE97-3A58-0889485A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E9483-F65A-B31E-C0CF-BD4336F5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988A-B89F-65BF-075D-5782ACA14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5D87-6047-CE42-D53C-55CBAE69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80195-5768-720F-6A00-A54266FF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7948-1AAE-8725-2480-6B1691F8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E750-8752-6E93-9A62-A4E03EDD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FE5C-5072-2E3C-8806-FAB64DBA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00DE-B940-83A9-39DC-5F35FE48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DFEE1-6697-6F08-5AB3-C50DF9262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85E7D-FCBB-0520-C78C-69CE3ECA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65BD-F7F3-0864-0C57-94282BAB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948BC-2235-E8B5-A466-8DD68AF6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51320-D82C-FF83-E250-223E6AF7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C8BEE-D0DC-EB1C-DBD8-120BD35E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A963-CE69-1A63-6F16-92D8BEFE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5388-3D57-AFAD-87C6-EF4C9ADB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A11D-BD65-49E6-BD3D-B859882D269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0F5C-04FB-105F-1126-32161A015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4518-3183-7AEF-5AE2-FC5F4339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B41C-A561-47E0-847E-B871FC45D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5E99-0B6E-5DF1-3425-1E837A007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E8C9E-68C7-8F63-ACA4-3EB307FF0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A42-9C45-3EC2-3778-611D0D20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7951"/>
          </a:xfrm>
        </p:spPr>
        <p:txBody>
          <a:bodyPr/>
          <a:lstStyle/>
          <a:p>
            <a:r>
              <a:rPr lang="en-US" dirty="0"/>
              <a:t>New Chamber for </a:t>
            </a:r>
            <a:r>
              <a:rPr lang="en-US" dirty="0" err="1"/>
              <a:t>Gutage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9330-B71F-446C-8809-562CA36D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41" y="701287"/>
            <a:ext cx="5342779" cy="110654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Needed flexibility to place </a:t>
            </a:r>
            <a:r>
              <a:rPr lang="en-US" sz="2400" dirty="0" err="1"/>
              <a:t>invisi</a:t>
            </a:r>
            <a:r>
              <a:rPr lang="en-US" sz="2400" dirty="0"/>
              <a:t>-slip fluidic device anywhere lengthwise on slide</a:t>
            </a:r>
          </a:p>
          <a:p>
            <a:r>
              <a:rPr lang="en-US" sz="2400" dirty="0"/>
              <a:t>Needed more robust alignment jig, durability and repeatability wise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1D615-4CAA-3495-5FED-B1364BF24C77}"/>
              </a:ext>
            </a:extLst>
          </p:cNvPr>
          <p:cNvSpPr/>
          <p:nvPr/>
        </p:nvSpPr>
        <p:spPr>
          <a:xfrm>
            <a:off x="52292" y="2462784"/>
            <a:ext cx="1313895" cy="3542190"/>
          </a:xfrm>
          <a:prstGeom prst="rect">
            <a:avLst/>
          </a:prstGeom>
          <a:solidFill>
            <a:schemeClr val="accent5">
              <a:lumMod val="40000"/>
              <a:lumOff val="60000"/>
              <a:alpha val="7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0F3E8-4DB1-03A7-DDBE-4D7F4E55DEF3}"/>
              </a:ext>
            </a:extLst>
          </p:cNvPr>
          <p:cNvGrpSpPr/>
          <p:nvPr/>
        </p:nvGrpSpPr>
        <p:grpSpPr>
          <a:xfrm>
            <a:off x="349139" y="3414648"/>
            <a:ext cx="628206" cy="403638"/>
            <a:chOff x="2823099" y="2938509"/>
            <a:chExt cx="628206" cy="4036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0CAC0A8-5571-5CD2-67EA-5433AE01816B}"/>
                </a:ext>
              </a:extLst>
            </p:cNvPr>
            <p:cNvSpPr/>
            <p:nvPr/>
          </p:nvSpPr>
          <p:spPr>
            <a:xfrm>
              <a:off x="282309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43BC72-4A72-E5C5-C557-2F5AC44DCB46}"/>
                </a:ext>
              </a:extLst>
            </p:cNvPr>
            <p:cNvSpPr/>
            <p:nvPr/>
          </p:nvSpPr>
          <p:spPr>
            <a:xfrm>
              <a:off x="3053604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FDBDCE-6243-77B6-BCFB-8FAD399A8913}"/>
                </a:ext>
              </a:extLst>
            </p:cNvPr>
            <p:cNvSpPr/>
            <p:nvPr/>
          </p:nvSpPr>
          <p:spPr>
            <a:xfrm>
              <a:off x="328410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E946A4-8B06-458D-BBBE-FA3CDFBEEBC8}"/>
                </a:ext>
              </a:extLst>
            </p:cNvPr>
            <p:cNvSpPr/>
            <p:nvPr/>
          </p:nvSpPr>
          <p:spPr>
            <a:xfrm>
              <a:off x="2823099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C6B29F-4AE1-10CD-1C34-69DEB1E70736}"/>
                </a:ext>
              </a:extLst>
            </p:cNvPr>
            <p:cNvSpPr/>
            <p:nvPr/>
          </p:nvSpPr>
          <p:spPr>
            <a:xfrm>
              <a:off x="3057303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E09FED-2262-6B73-EAAA-F9715E9EEC58}"/>
                </a:ext>
              </a:extLst>
            </p:cNvPr>
            <p:cNvSpPr/>
            <p:nvPr/>
          </p:nvSpPr>
          <p:spPr>
            <a:xfrm>
              <a:off x="3291507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CE3EDF-D0E6-FCB7-7A82-1FD86C974EA5}"/>
              </a:ext>
            </a:extLst>
          </p:cNvPr>
          <p:cNvGrpSpPr/>
          <p:nvPr/>
        </p:nvGrpSpPr>
        <p:grpSpPr>
          <a:xfrm>
            <a:off x="189341" y="4324491"/>
            <a:ext cx="628206" cy="403638"/>
            <a:chOff x="2823099" y="2938509"/>
            <a:chExt cx="628206" cy="40363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7DACF40-54A1-2DBA-612C-5A9EE5439FC9}"/>
                </a:ext>
              </a:extLst>
            </p:cNvPr>
            <p:cNvSpPr/>
            <p:nvPr/>
          </p:nvSpPr>
          <p:spPr>
            <a:xfrm>
              <a:off x="282309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CE7A56-F190-6DCB-8703-E5C76C86AF3E}"/>
                </a:ext>
              </a:extLst>
            </p:cNvPr>
            <p:cNvSpPr/>
            <p:nvPr/>
          </p:nvSpPr>
          <p:spPr>
            <a:xfrm>
              <a:off x="3053604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D14B73-E7CE-E432-70A0-E8C8FAAE9344}"/>
                </a:ext>
              </a:extLst>
            </p:cNvPr>
            <p:cNvSpPr/>
            <p:nvPr/>
          </p:nvSpPr>
          <p:spPr>
            <a:xfrm>
              <a:off x="328410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385279-B59F-F0C5-BA8A-1279D16460E1}"/>
                </a:ext>
              </a:extLst>
            </p:cNvPr>
            <p:cNvSpPr/>
            <p:nvPr/>
          </p:nvSpPr>
          <p:spPr>
            <a:xfrm>
              <a:off x="2823099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EC91F9-94A8-A131-11DB-687866440F5B}"/>
                </a:ext>
              </a:extLst>
            </p:cNvPr>
            <p:cNvSpPr/>
            <p:nvPr/>
          </p:nvSpPr>
          <p:spPr>
            <a:xfrm>
              <a:off x="3057303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DECDF1-81D2-32F4-5A04-06D15F73E3DF}"/>
                </a:ext>
              </a:extLst>
            </p:cNvPr>
            <p:cNvSpPr/>
            <p:nvPr/>
          </p:nvSpPr>
          <p:spPr>
            <a:xfrm>
              <a:off x="3291507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04F745-917A-DD47-F14C-D594CDE3A64A}"/>
              </a:ext>
            </a:extLst>
          </p:cNvPr>
          <p:cNvGrpSpPr/>
          <p:nvPr/>
        </p:nvGrpSpPr>
        <p:grpSpPr>
          <a:xfrm>
            <a:off x="575945" y="4770150"/>
            <a:ext cx="628206" cy="403638"/>
            <a:chOff x="2823099" y="2938509"/>
            <a:chExt cx="628206" cy="4036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BB7272-EDBD-B402-F5D8-79F9FA70F28F}"/>
                </a:ext>
              </a:extLst>
            </p:cNvPr>
            <p:cNvSpPr/>
            <p:nvPr/>
          </p:nvSpPr>
          <p:spPr>
            <a:xfrm>
              <a:off x="282309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863F8B-867D-B960-9BE4-257854B3694F}"/>
                </a:ext>
              </a:extLst>
            </p:cNvPr>
            <p:cNvSpPr/>
            <p:nvPr/>
          </p:nvSpPr>
          <p:spPr>
            <a:xfrm>
              <a:off x="3053604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1D56FA-9D87-DCA5-8CCE-BDD0BD795C3C}"/>
                </a:ext>
              </a:extLst>
            </p:cNvPr>
            <p:cNvSpPr/>
            <p:nvPr/>
          </p:nvSpPr>
          <p:spPr>
            <a:xfrm>
              <a:off x="3284109" y="293850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189A8B-DE37-3383-EC31-149E8F804E07}"/>
                </a:ext>
              </a:extLst>
            </p:cNvPr>
            <p:cNvSpPr/>
            <p:nvPr/>
          </p:nvSpPr>
          <p:spPr>
            <a:xfrm>
              <a:off x="2823099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9BB17B-C395-DF37-A634-DEF32AE1D52A}"/>
                </a:ext>
              </a:extLst>
            </p:cNvPr>
            <p:cNvSpPr/>
            <p:nvPr/>
          </p:nvSpPr>
          <p:spPr>
            <a:xfrm>
              <a:off x="3057303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60D58E-0E74-C45E-6FAF-61C15ED61EA1}"/>
                </a:ext>
              </a:extLst>
            </p:cNvPr>
            <p:cNvSpPr/>
            <p:nvPr/>
          </p:nvSpPr>
          <p:spPr>
            <a:xfrm>
              <a:off x="3291507" y="3182349"/>
              <a:ext cx="159798" cy="15979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D34CC3-D763-0CB2-910C-2F9D7230DAD6}"/>
              </a:ext>
            </a:extLst>
          </p:cNvPr>
          <p:cNvCxnSpPr/>
          <p:nvPr/>
        </p:nvCxnSpPr>
        <p:spPr>
          <a:xfrm flipH="1">
            <a:off x="838200" y="2852928"/>
            <a:ext cx="710184" cy="518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855E74-9566-7861-12B6-A699250CA69D}"/>
              </a:ext>
            </a:extLst>
          </p:cNvPr>
          <p:cNvSpPr txBox="1"/>
          <p:nvPr/>
        </p:nvSpPr>
        <p:spPr>
          <a:xfrm>
            <a:off x="1539050" y="2730591"/>
            <a:ext cx="167106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TMA could be in varied locations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B3AAC9-FADB-CE13-674C-0222F7AEEA73}"/>
              </a:ext>
            </a:extLst>
          </p:cNvPr>
          <p:cNvCxnSpPr>
            <a:cxnSpLocks/>
          </p:cNvCxnSpPr>
          <p:nvPr/>
        </p:nvCxnSpPr>
        <p:spPr>
          <a:xfrm flipH="1">
            <a:off x="737648" y="3315366"/>
            <a:ext cx="851027" cy="95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B3AC1-D1E8-378A-898D-480D26FCF027}"/>
              </a:ext>
            </a:extLst>
          </p:cNvPr>
          <p:cNvCxnSpPr>
            <a:cxnSpLocks/>
          </p:cNvCxnSpPr>
          <p:nvPr/>
        </p:nvCxnSpPr>
        <p:spPr>
          <a:xfrm flipH="1">
            <a:off x="1193292" y="3315366"/>
            <a:ext cx="835485" cy="1371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C296775-D939-68DE-786E-6F1B520E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78" y="2462783"/>
            <a:ext cx="3866011" cy="3542191"/>
          </a:xfrm>
          <a:prstGeom prst="rect">
            <a:avLst/>
          </a:prstGeom>
        </p:spPr>
      </p:pic>
      <p:pic>
        <p:nvPicPr>
          <p:cNvPr id="36" name="20240807_081918">
            <a:hlinkClick r:id="" action="ppaction://media"/>
            <a:extLst>
              <a:ext uri="{FF2B5EF4-FFF2-40B4-BE49-F238E27FC236}">
                <a16:creationId xmlns:a16="http://schemas.microsoft.com/office/drawing/2014/main" id="{83EA8BCF-AC6A-E397-5D94-81E29B7146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45034" y="-14352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8574-19FD-C891-135A-F7AAD78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Back Flips for Fluidic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075F-B012-3713-51E5-F9083D37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789305"/>
            <a:ext cx="10515600" cy="600075"/>
          </a:xfrm>
        </p:spPr>
        <p:txBody>
          <a:bodyPr>
            <a:normAutofit/>
          </a:bodyPr>
          <a:lstStyle/>
          <a:p>
            <a:r>
              <a:rPr lang="en-US" sz="2000" dirty="0"/>
              <a:t>Unreliability in fluidic system stemming from system freezes and not accepting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1731-DC2F-BD63-D5D4-75B1A0D9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1" y="3797465"/>
            <a:ext cx="2585719" cy="27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D19F4-FB25-8967-5F33-2280EFCB63DE}"/>
              </a:ext>
            </a:extLst>
          </p:cNvPr>
          <p:cNvSpPr txBox="1"/>
          <p:nvPr/>
        </p:nvSpPr>
        <p:spPr>
          <a:xfrm>
            <a:off x="3664326" y="1675550"/>
            <a:ext cx="12792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1FAD2-74EF-3D5E-6D67-284EE91E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6" y="2198770"/>
            <a:ext cx="4596373" cy="42340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22E9B-E01D-38FA-410D-383DE9EA09B8}"/>
              </a:ext>
            </a:extLst>
          </p:cNvPr>
          <p:cNvCxnSpPr/>
          <p:nvPr/>
        </p:nvCxnSpPr>
        <p:spPr>
          <a:xfrm flipH="1" flipV="1">
            <a:off x="5384800" y="2042160"/>
            <a:ext cx="2194560" cy="914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D7D21-B4D7-BF30-B988-037CD199D6E0}"/>
              </a:ext>
            </a:extLst>
          </p:cNvPr>
          <p:cNvCxnSpPr/>
          <p:nvPr/>
        </p:nvCxnSpPr>
        <p:spPr>
          <a:xfrm flipH="1" flipV="1">
            <a:off x="5384800" y="2331812"/>
            <a:ext cx="2194560" cy="91440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48D-5945-FBF4-EBDF-4E338937E6D1}"/>
              </a:ext>
            </a:extLst>
          </p:cNvPr>
          <p:cNvSpPr txBox="1"/>
          <p:nvPr/>
        </p:nvSpPr>
        <p:spPr>
          <a:xfrm rot="1436203">
            <a:off x="5378529" y="2798041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Frozen Flow 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7B7B-E8A1-3032-26D6-3FAA7A1D7B5D}"/>
              </a:ext>
            </a:extLst>
          </p:cNvPr>
          <p:cNvSpPr txBox="1"/>
          <p:nvPr/>
        </p:nvSpPr>
        <p:spPr>
          <a:xfrm rot="1268080">
            <a:off x="5066237" y="2068842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respond to command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E50CB-2A09-6498-E50E-67C60E06CFD4}"/>
              </a:ext>
            </a:extLst>
          </p:cNvPr>
          <p:cNvCxnSpPr>
            <a:cxnSpLocks/>
          </p:cNvCxnSpPr>
          <p:nvPr/>
        </p:nvCxnSpPr>
        <p:spPr>
          <a:xfrm>
            <a:off x="5401292" y="1522422"/>
            <a:ext cx="2031004" cy="795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D0CE6-66D5-6832-67F3-25A777DF0587}"/>
              </a:ext>
            </a:extLst>
          </p:cNvPr>
          <p:cNvSpPr txBox="1"/>
          <p:nvPr/>
        </p:nvSpPr>
        <p:spPr>
          <a:xfrm rot="1226647">
            <a:off x="5693594" y="1609409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Resend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8F4977-FF33-1F1C-E74A-968B7B129201}"/>
              </a:ext>
            </a:extLst>
          </p:cNvPr>
          <p:cNvCxnSpPr>
            <a:cxnSpLocks/>
          </p:cNvCxnSpPr>
          <p:nvPr/>
        </p:nvCxnSpPr>
        <p:spPr>
          <a:xfrm flipH="1">
            <a:off x="2834640" y="2244920"/>
            <a:ext cx="829686" cy="140252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47BB82-E891-2C97-AE1E-80B783139338}"/>
              </a:ext>
            </a:extLst>
          </p:cNvPr>
          <p:cNvSpPr txBox="1"/>
          <p:nvPr/>
        </p:nvSpPr>
        <p:spPr>
          <a:xfrm rot="18164026">
            <a:off x="1671168" y="2008646"/>
            <a:ext cx="248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power strip to power cycle OB1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7C7BB5-F812-C94C-3A6C-C4B7C234AF57}"/>
              </a:ext>
            </a:extLst>
          </p:cNvPr>
          <p:cNvSpPr/>
          <p:nvPr/>
        </p:nvSpPr>
        <p:spPr>
          <a:xfrm>
            <a:off x="2854960" y="3434080"/>
            <a:ext cx="4988560" cy="1798320"/>
          </a:xfrm>
          <a:custGeom>
            <a:avLst/>
            <a:gdLst>
              <a:gd name="connsiteX0" fmla="*/ 4988560 w 4988560"/>
              <a:gd name="connsiteY0" fmla="*/ 0 h 1798320"/>
              <a:gd name="connsiteX1" fmla="*/ 4765040 w 4988560"/>
              <a:gd name="connsiteY1" fmla="*/ 193040 h 1798320"/>
              <a:gd name="connsiteX2" fmla="*/ 4521200 w 4988560"/>
              <a:gd name="connsiteY2" fmla="*/ 406400 h 1798320"/>
              <a:gd name="connsiteX3" fmla="*/ 4358640 w 4988560"/>
              <a:gd name="connsiteY3" fmla="*/ 518160 h 1798320"/>
              <a:gd name="connsiteX4" fmla="*/ 4236720 w 4988560"/>
              <a:gd name="connsiteY4" fmla="*/ 609600 h 1798320"/>
              <a:gd name="connsiteX5" fmla="*/ 4175760 w 4988560"/>
              <a:gd name="connsiteY5" fmla="*/ 629920 h 1798320"/>
              <a:gd name="connsiteX6" fmla="*/ 4135120 w 4988560"/>
              <a:gd name="connsiteY6" fmla="*/ 660400 h 1798320"/>
              <a:gd name="connsiteX7" fmla="*/ 3708400 w 4988560"/>
              <a:gd name="connsiteY7" fmla="*/ 812800 h 1798320"/>
              <a:gd name="connsiteX8" fmla="*/ 3220720 w 4988560"/>
              <a:gd name="connsiteY8" fmla="*/ 955040 h 1798320"/>
              <a:gd name="connsiteX9" fmla="*/ 2946400 w 4988560"/>
              <a:gd name="connsiteY9" fmla="*/ 1056640 h 1798320"/>
              <a:gd name="connsiteX10" fmla="*/ 2692400 w 4988560"/>
              <a:gd name="connsiteY10" fmla="*/ 1137920 h 1798320"/>
              <a:gd name="connsiteX11" fmla="*/ 2468880 w 4988560"/>
              <a:gd name="connsiteY11" fmla="*/ 1229360 h 1798320"/>
              <a:gd name="connsiteX12" fmla="*/ 1991360 w 4988560"/>
              <a:gd name="connsiteY12" fmla="*/ 1391920 h 1798320"/>
              <a:gd name="connsiteX13" fmla="*/ 1849120 w 4988560"/>
              <a:gd name="connsiteY13" fmla="*/ 1442720 h 1798320"/>
              <a:gd name="connsiteX14" fmla="*/ 1676400 w 4988560"/>
              <a:gd name="connsiteY14" fmla="*/ 1493520 h 1798320"/>
              <a:gd name="connsiteX15" fmla="*/ 1574800 w 4988560"/>
              <a:gd name="connsiteY15" fmla="*/ 1524000 h 1798320"/>
              <a:gd name="connsiteX16" fmla="*/ 1473200 w 4988560"/>
              <a:gd name="connsiteY16" fmla="*/ 1544320 h 1798320"/>
              <a:gd name="connsiteX17" fmla="*/ 1148080 w 4988560"/>
              <a:gd name="connsiteY17" fmla="*/ 1635760 h 1798320"/>
              <a:gd name="connsiteX18" fmla="*/ 1117600 w 4988560"/>
              <a:gd name="connsiteY18" fmla="*/ 1656080 h 1798320"/>
              <a:gd name="connsiteX19" fmla="*/ 934720 w 4988560"/>
              <a:gd name="connsiteY19" fmla="*/ 1686560 h 1798320"/>
              <a:gd name="connsiteX20" fmla="*/ 843280 w 4988560"/>
              <a:gd name="connsiteY20" fmla="*/ 1706880 h 1798320"/>
              <a:gd name="connsiteX21" fmla="*/ 660400 w 4988560"/>
              <a:gd name="connsiteY21" fmla="*/ 1727200 h 1798320"/>
              <a:gd name="connsiteX22" fmla="*/ 477520 w 4988560"/>
              <a:gd name="connsiteY22" fmla="*/ 1757680 h 1798320"/>
              <a:gd name="connsiteX23" fmla="*/ 294640 w 4988560"/>
              <a:gd name="connsiteY23" fmla="*/ 1778000 h 1798320"/>
              <a:gd name="connsiteX24" fmla="*/ 213360 w 4988560"/>
              <a:gd name="connsiteY24" fmla="*/ 1788160 h 1798320"/>
              <a:gd name="connsiteX25" fmla="*/ 0 w 4988560"/>
              <a:gd name="connsiteY25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88560" h="1798320">
                <a:moveTo>
                  <a:pt x="4988560" y="0"/>
                </a:moveTo>
                <a:lnTo>
                  <a:pt x="4765040" y="193040"/>
                </a:lnTo>
                <a:cubicBezTo>
                  <a:pt x="4683541" y="263909"/>
                  <a:pt x="4610198" y="345214"/>
                  <a:pt x="4521200" y="406400"/>
                </a:cubicBezTo>
                <a:cubicBezTo>
                  <a:pt x="4467013" y="443653"/>
                  <a:pt x="4411820" y="479483"/>
                  <a:pt x="4358640" y="518160"/>
                </a:cubicBezTo>
                <a:cubicBezTo>
                  <a:pt x="4307614" y="555270"/>
                  <a:pt x="4293194" y="581363"/>
                  <a:pt x="4236720" y="609600"/>
                </a:cubicBezTo>
                <a:cubicBezTo>
                  <a:pt x="4217562" y="619179"/>
                  <a:pt x="4196080" y="623147"/>
                  <a:pt x="4175760" y="629920"/>
                </a:cubicBezTo>
                <a:cubicBezTo>
                  <a:pt x="4162213" y="640080"/>
                  <a:pt x="4150889" y="654230"/>
                  <a:pt x="4135120" y="660400"/>
                </a:cubicBezTo>
                <a:cubicBezTo>
                  <a:pt x="3994466" y="715439"/>
                  <a:pt x="3853398" y="770509"/>
                  <a:pt x="3708400" y="812800"/>
                </a:cubicBezTo>
                <a:cubicBezTo>
                  <a:pt x="3545840" y="860213"/>
                  <a:pt x="3379512" y="896228"/>
                  <a:pt x="3220720" y="955040"/>
                </a:cubicBezTo>
                <a:cubicBezTo>
                  <a:pt x="3129280" y="988907"/>
                  <a:pt x="3038546" y="1024743"/>
                  <a:pt x="2946400" y="1056640"/>
                </a:cubicBezTo>
                <a:cubicBezTo>
                  <a:pt x="2862395" y="1085719"/>
                  <a:pt x="2775996" y="1107683"/>
                  <a:pt x="2692400" y="1137920"/>
                </a:cubicBezTo>
                <a:cubicBezTo>
                  <a:pt x="2616700" y="1165301"/>
                  <a:pt x="2544565" y="1201938"/>
                  <a:pt x="2468880" y="1229360"/>
                </a:cubicBezTo>
                <a:cubicBezTo>
                  <a:pt x="2310793" y="1286638"/>
                  <a:pt x="2150346" y="1337187"/>
                  <a:pt x="1991360" y="1391920"/>
                </a:cubicBezTo>
                <a:cubicBezTo>
                  <a:pt x="1943756" y="1408308"/>
                  <a:pt x="1897421" y="1428514"/>
                  <a:pt x="1849120" y="1442720"/>
                </a:cubicBezTo>
                <a:lnTo>
                  <a:pt x="1676400" y="1493520"/>
                </a:lnTo>
                <a:cubicBezTo>
                  <a:pt x="1642499" y="1503565"/>
                  <a:pt x="1609471" y="1517066"/>
                  <a:pt x="1574800" y="1524000"/>
                </a:cubicBezTo>
                <a:cubicBezTo>
                  <a:pt x="1540933" y="1530773"/>
                  <a:pt x="1506368" y="1534691"/>
                  <a:pt x="1473200" y="1544320"/>
                </a:cubicBezTo>
                <a:cubicBezTo>
                  <a:pt x="1125105" y="1645380"/>
                  <a:pt x="1383506" y="1592955"/>
                  <a:pt x="1148080" y="1635760"/>
                </a:cubicBezTo>
                <a:cubicBezTo>
                  <a:pt x="1137920" y="1642533"/>
                  <a:pt x="1129271" y="1652489"/>
                  <a:pt x="1117600" y="1656080"/>
                </a:cubicBezTo>
                <a:cubicBezTo>
                  <a:pt x="1037251" y="1680803"/>
                  <a:pt x="1012304" y="1672869"/>
                  <a:pt x="934720" y="1686560"/>
                </a:cubicBezTo>
                <a:cubicBezTo>
                  <a:pt x="903972" y="1691986"/>
                  <a:pt x="874166" y="1702304"/>
                  <a:pt x="843280" y="1706880"/>
                </a:cubicBezTo>
                <a:cubicBezTo>
                  <a:pt x="782607" y="1715869"/>
                  <a:pt x="720746" y="1716228"/>
                  <a:pt x="660400" y="1727200"/>
                </a:cubicBezTo>
                <a:cubicBezTo>
                  <a:pt x="558809" y="1745671"/>
                  <a:pt x="564791" y="1746044"/>
                  <a:pt x="477520" y="1757680"/>
                </a:cubicBezTo>
                <a:cubicBezTo>
                  <a:pt x="353961" y="1774154"/>
                  <a:pt x="434012" y="1762514"/>
                  <a:pt x="294640" y="1778000"/>
                </a:cubicBezTo>
                <a:cubicBezTo>
                  <a:pt x="267503" y="1781015"/>
                  <a:pt x="240599" y="1786281"/>
                  <a:pt x="213360" y="1788160"/>
                </a:cubicBezTo>
                <a:cubicBezTo>
                  <a:pt x="142328" y="1793059"/>
                  <a:pt x="71120" y="1794933"/>
                  <a:pt x="0" y="17983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8932F-D4C4-30FD-98ED-F79B50CF591A}"/>
              </a:ext>
            </a:extLst>
          </p:cNvPr>
          <p:cNvSpPr txBox="1"/>
          <p:nvPr/>
        </p:nvSpPr>
        <p:spPr>
          <a:xfrm rot="20560187">
            <a:off x="3552463" y="4307645"/>
            <a:ext cx="30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Plugged into smart power strip</a:t>
            </a:r>
          </a:p>
        </p:txBody>
      </p:sp>
    </p:spTree>
    <p:extLst>
      <p:ext uri="{BB962C8B-B14F-4D97-AF65-F5344CB8AC3E}">
        <p14:creationId xmlns:p14="http://schemas.microsoft.com/office/powerpoint/2010/main" val="392254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8A58-2CA3-86E6-7F6E-B3F3EB67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en-US" dirty="0"/>
              <a:t>Cluster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7734-DD1B-86F3-924B-B8252927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2155"/>
            <a:ext cx="11506200" cy="1638935"/>
          </a:xfrm>
        </p:spPr>
        <p:txBody>
          <a:bodyPr>
            <a:normAutofit/>
          </a:bodyPr>
          <a:lstStyle/>
          <a:p>
            <a:r>
              <a:rPr lang="en-US" sz="1800" dirty="0"/>
              <a:t>Wastes time and storage space to image areas with no tissue. </a:t>
            </a:r>
          </a:p>
          <a:p>
            <a:r>
              <a:rPr lang="en-US" sz="1800" dirty="0"/>
              <a:t>Segmenting nuclei and dilating creates a binary map of tissue</a:t>
            </a:r>
          </a:p>
          <a:p>
            <a:r>
              <a:rPr lang="en-US" sz="1800" dirty="0"/>
              <a:t>It also will sporadically create non tissue based clusters which need filtered out</a:t>
            </a:r>
          </a:p>
          <a:p>
            <a:r>
              <a:rPr lang="en-US" sz="1800" dirty="0"/>
              <a:t>Approach: take X seed clusters and any cluster greater than 10% of the area of the smallest cluster</a:t>
            </a:r>
          </a:p>
        </p:txBody>
      </p:sp>
    </p:spTree>
    <p:extLst>
      <p:ext uri="{BB962C8B-B14F-4D97-AF65-F5344CB8AC3E}">
        <p14:creationId xmlns:p14="http://schemas.microsoft.com/office/powerpoint/2010/main" val="14928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128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New Chamber for Gutage</vt:lpstr>
      <vt:lpstr>Digital Back Flips for Fluidic System</vt:lpstr>
      <vt:lpstr>Cluster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md.anderson03@gmail.com</dc:creator>
  <cp:lastModifiedBy>md.anderson03@gmail.com</cp:lastModifiedBy>
  <cp:revision>3</cp:revision>
  <dcterms:created xsi:type="dcterms:W3CDTF">2024-08-07T16:18:48Z</dcterms:created>
  <dcterms:modified xsi:type="dcterms:W3CDTF">2024-08-08T12:19:28Z</dcterms:modified>
</cp:coreProperties>
</file>